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6997B-CBF2-43B5-9C10-6A6661812F7A}" type="datetimeFigureOut">
              <a:rPr lang="el-GR" smtClean="0"/>
              <a:t>24/2/2019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5196E-8563-40AF-A8FD-201399C425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567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FB03-015C-49DB-A4DB-F4F4BC952DA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954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78E3-C469-4DD9-9DF5-3D908989D766}" type="datetime1">
              <a:rPr lang="el-GR" smtClean="0"/>
              <a:t>24/2/2019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225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62BBC-36AE-4D47-91A0-D6268B32AC38}" type="datetime1">
              <a:rPr lang="el-GR" smtClean="0"/>
              <a:t>24/2/2019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756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9224-B02E-494C-95BF-3D1923623A8A}" type="datetime1">
              <a:rPr lang="el-GR" smtClean="0"/>
              <a:t>24/2/2019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490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8A90-7FD8-448D-828F-69DA4BA98A5F}" type="datetime1">
              <a:rPr lang="el-GR" smtClean="0"/>
              <a:t>24/2/2019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08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B962D-82BF-4C20-AD82-E9BFA631F2EA}" type="datetime1">
              <a:rPr lang="el-GR" smtClean="0"/>
              <a:t>24/2/2019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11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5EFF2-99E6-4A43-B90B-900148443C49}" type="datetime1">
              <a:rPr lang="el-GR" smtClean="0"/>
              <a:t>24/2/2019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154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691-8227-4888-92EC-1CD73F508F17}" type="datetime1">
              <a:rPr lang="el-GR" smtClean="0"/>
              <a:t>24/2/2019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501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20AC-E0B4-47D7-95DF-FD8639916638}" type="datetime1">
              <a:rPr lang="el-GR" smtClean="0"/>
              <a:t>24/2/2019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39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3D36-D44B-40C7-8FCE-68B7444F9C30}" type="datetime1">
              <a:rPr lang="el-GR" smtClean="0"/>
              <a:t>24/2/2019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993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658B-0C5E-438D-9104-1EACECAF9DE1}" type="datetime1">
              <a:rPr lang="el-GR" smtClean="0"/>
              <a:t>24/2/2019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051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F8926-D2CD-4743-B3C5-CFECC28E80D9}" type="datetime1">
              <a:rPr lang="el-GR" smtClean="0"/>
              <a:t>24/2/2019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306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076B-B72C-4669-BE22-2F76B260FC63}" type="datetime1">
              <a:rPr lang="el-GR" smtClean="0"/>
              <a:t>24/2/2019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D26B3-0855-40C1-8E13-98B6857611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058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3013501"/>
            <a:ext cx="5328592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l-GR"/>
            </a:defPPr>
            <a:lvl1pPr algn="ctr">
              <a:defRPr sz="24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b="1" dirty="0"/>
              <a:t>Ασκήσεις Ενότητα 5.2</a:t>
            </a:r>
          </a:p>
          <a:p>
            <a:r>
              <a:rPr lang="el-GR" b="1" dirty="0"/>
              <a:t>Κυκλώματα στο εναλλασσόμενο ρεύμα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44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8418" y="62030"/>
            <a:ext cx="8371116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6) Κύκλωμα </a:t>
            </a:r>
            <a:r>
              <a:rPr lang="en-US" dirty="0" smtClean="0"/>
              <a:t>RLC</a:t>
            </a:r>
            <a:r>
              <a:rPr lang="el-GR" dirty="0" smtClean="0"/>
              <a:t> σειράς έχει </a:t>
            </a:r>
            <a:r>
              <a:rPr lang="en-US" dirty="0" smtClean="0"/>
              <a:t>R = </a:t>
            </a:r>
            <a:r>
              <a:rPr lang="el-GR" dirty="0" smtClean="0"/>
              <a:t>500 Ω,</a:t>
            </a:r>
            <a:r>
              <a:rPr lang="en-US" dirty="0" smtClean="0"/>
              <a:t> L=10mH</a:t>
            </a:r>
            <a:r>
              <a:rPr lang="el-GR" dirty="0" smtClean="0"/>
              <a:t>, </a:t>
            </a:r>
            <a:r>
              <a:rPr lang="en-US" dirty="0" smtClean="0"/>
              <a:t>C = 20 </a:t>
            </a:r>
            <a:r>
              <a:rPr lang="el-GR" dirty="0" smtClean="0"/>
              <a:t>μ</a:t>
            </a:r>
            <a:r>
              <a:rPr lang="en-US" dirty="0" smtClean="0"/>
              <a:t>F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nF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l-GR" dirty="0" smtClean="0"/>
              <a:t> και τροφοδοτείται από εναλλασσόμενη τάση 50</a:t>
            </a:r>
            <a:r>
              <a:rPr lang="en-US" dirty="0" smtClean="0"/>
              <a:t>V, 50Hz. </a:t>
            </a:r>
            <a:r>
              <a:rPr lang="el-GR" dirty="0" smtClean="0"/>
              <a:t>Ζητούνται:</a:t>
            </a:r>
          </a:p>
          <a:p>
            <a:r>
              <a:rPr lang="el-GR" dirty="0" smtClean="0"/>
              <a:t>α) Η </a:t>
            </a:r>
            <a:r>
              <a:rPr lang="el-GR" dirty="0"/>
              <a:t>σύνθετη αντίσταση του κυκλώματος</a:t>
            </a:r>
          </a:p>
          <a:p>
            <a:r>
              <a:rPr lang="el-GR" dirty="0" smtClean="0"/>
              <a:t>β) Η </a:t>
            </a:r>
            <a:r>
              <a:rPr lang="el-GR" dirty="0"/>
              <a:t>ενεργός τιμή της έντασης του ρεύματος</a:t>
            </a:r>
          </a:p>
          <a:p>
            <a:r>
              <a:rPr lang="el-GR" dirty="0" smtClean="0"/>
              <a:t>γ) Οι </a:t>
            </a:r>
            <a:r>
              <a:rPr lang="el-GR" dirty="0"/>
              <a:t>τάσεις </a:t>
            </a:r>
            <a:r>
              <a:rPr lang="en-US" dirty="0"/>
              <a:t>U</a:t>
            </a:r>
            <a:r>
              <a:rPr lang="en-US" baseline="-25000" dirty="0"/>
              <a:t>R</a:t>
            </a:r>
            <a:r>
              <a:rPr lang="en-US" dirty="0"/>
              <a:t>, </a:t>
            </a:r>
            <a:r>
              <a:rPr lang="en-US" dirty="0" smtClean="0"/>
              <a:t>U</a:t>
            </a:r>
            <a:r>
              <a:rPr lang="en-US" baseline="-25000" dirty="0"/>
              <a:t>L</a:t>
            </a:r>
            <a:r>
              <a:rPr lang="el-GR" baseline="-25000" dirty="0" smtClean="0"/>
              <a:t>, </a:t>
            </a:r>
            <a:r>
              <a:rPr lang="en-US" dirty="0" smtClean="0"/>
              <a:t>U</a:t>
            </a:r>
            <a:r>
              <a:rPr lang="en-US" baseline="-25000" dirty="0"/>
              <a:t>C</a:t>
            </a:r>
          </a:p>
          <a:p>
            <a:r>
              <a:rPr lang="el-GR" dirty="0" smtClean="0"/>
              <a:t>δ) Το </a:t>
            </a:r>
            <a:r>
              <a:rPr lang="el-GR" dirty="0"/>
              <a:t>διανυσματικό διάγραμμα τάσεων - </a:t>
            </a:r>
            <a:r>
              <a:rPr lang="el-GR" dirty="0" smtClean="0"/>
              <a:t>ρεύματος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71399" y="2204864"/>
                <a:ext cx="8883787" cy="460856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𝐋</m:t>
                      </m:r>
                      <m:r>
                        <a:rPr lang="en-US" b="1" i="0" smtClean="0">
                          <a:latin typeface="Cambria Math"/>
                        </a:rPr>
                        <m:t>=</m:t>
                      </m:r>
                      <m:r>
                        <a:rPr lang="en-US" b="1" i="0" smtClean="0">
                          <a:latin typeface="Cambria Math"/>
                        </a:rPr>
                        <m:t>𝟏𝟎𝐦𝐇</m:t>
                      </m:r>
                      <m:r>
                        <a:rPr lang="en-US" b="1" i="0">
                          <a:latin typeface="Cambria Math"/>
                        </a:rPr>
                        <m:t>=</m:t>
                      </m:r>
                      <m:r>
                        <a:rPr lang="en-US" b="1" i="0">
                          <a:latin typeface="Cambria Math"/>
                        </a:rPr>
                        <m:t>𝟏𝟎</m:t>
                      </m:r>
                      <m:r>
                        <a:rPr lang="en-US" b="1" i="0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0"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en-US" b="1" i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1" i="0"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b="1" i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b="1" i="0">
                          <a:latin typeface="Cambria Math"/>
                          <a:ea typeface="Cambria Math"/>
                        </a:rPr>
                        <m:t>𝟎𝟏𝐇</m:t>
                      </m:r>
                    </m:oMath>
                  </m:oMathPara>
                </a14:m>
                <a:endParaRPr lang="en-US" b="1" dirty="0" smtClean="0"/>
              </a:p>
              <a:p>
                <a:r>
                  <a:rPr lang="en-US" b="1" dirty="0" smtClean="0"/>
                  <a:t>C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</a:rPr>
                      <m:t>=</m:t>
                    </m:r>
                    <m:r>
                      <a:rPr lang="el-GR" b="1" i="0">
                        <a:latin typeface="Cambria Math"/>
                      </a:rPr>
                      <m:t>𝟐</m:t>
                    </m:r>
                    <m:r>
                      <a:rPr lang="en-US" b="1" i="0">
                        <a:latin typeface="Cambria Math"/>
                      </a:rPr>
                      <m:t>𝟎</m:t>
                    </m:r>
                    <m:r>
                      <a:rPr lang="el-GR" b="1" i="0">
                        <a:latin typeface="Cambria Math"/>
                      </a:rPr>
                      <m:t>𝛍</m:t>
                    </m:r>
                    <m:r>
                      <a:rPr lang="en-US" b="1" i="0">
                        <a:latin typeface="Cambria Math"/>
                      </a:rPr>
                      <m:t>𝐅</m:t>
                    </m:r>
                    <m:r>
                      <a:rPr lang="en-US" b="1" i="0">
                        <a:latin typeface="Cambria Math"/>
                      </a:rPr>
                      <m:t>=</m:t>
                    </m:r>
                    <m:r>
                      <a:rPr lang="en-US" b="1" i="0">
                        <a:latin typeface="Cambria Math"/>
                      </a:rPr>
                      <m:t>𝟐𝟎</m:t>
                    </m:r>
                    <m:r>
                      <a:rPr lang="en-US" b="1" i="0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𝟔</m:t>
                        </m:r>
                      </m:sup>
                    </m:sSup>
                    <m:r>
                      <a:rPr lang="en-US" b="1" i="0">
                        <a:latin typeface="Cambria Math"/>
                        <a:ea typeface="Cambria Math"/>
                      </a:rPr>
                      <m:t>𝐅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l-GR" b="1" i="0">
                            <a:latin typeface="Cambria Math"/>
                            <a:ea typeface="Cambria Math"/>
                          </a:rPr>
                          <m:t>𝟓</m:t>
                        </m:r>
                      </m:sup>
                    </m:sSup>
                    <m:r>
                      <a:rPr lang="el-GR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𝐅</m:t>
                    </m:r>
                  </m:oMath>
                </a14:m>
                <a:r>
                  <a:rPr lang="el-GR" b="1" dirty="0">
                    <a:ea typeface="Cambria Math"/>
                  </a:rPr>
                  <a:t> </a:t>
                </a:r>
                <a:r>
                  <a:rPr lang="en-US" b="1" dirty="0" smtClean="0">
                    <a:ea typeface="Cambria Math"/>
                  </a:rPr>
                  <a:t>=0,00002 F</a:t>
                </a:r>
                <a:endParaRPr lang="el-GR" b="1" dirty="0" smtClean="0">
                  <a:ea typeface="Cambria Math"/>
                </a:endParaRPr>
              </a:p>
              <a:p>
                <a:endParaRPr lang="el-GR" b="1" dirty="0">
                  <a:ea typeface="Cambria Math"/>
                </a:endParaRPr>
              </a:p>
              <a:p>
                <a:r>
                  <a:rPr lang="el-GR" b="1" dirty="0" smtClean="0">
                    <a:ea typeface="Cambria Math"/>
                  </a:rPr>
                  <a:t>α) </a:t>
                </a:r>
                <a:r>
                  <a:rPr lang="el-GR" b="1" dirty="0">
                    <a:ea typeface="Cambria Math"/>
                  </a:rPr>
                  <a:t>Χωρητική αντίδραση: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/>
                            <a:ea typeface="Cambria Math"/>
                          </a:rPr>
                          <m:t>  </m:t>
                        </m:r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</m:oMath>
                </a14:m>
                <a:r>
                  <a:rPr lang="el-GR" b="1" dirty="0">
                    <a:latin typeface="Cambria Math"/>
                  </a:rPr>
                  <a:t>=</a:t>
                </a:r>
                <a:r>
                  <a:rPr lang="en-US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𝛑</m:t>
                        </m:r>
                        <m:r>
                          <a:rPr lang="en-US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𝐟𝐂</m:t>
                        </m:r>
                      </m:den>
                    </m:f>
                  </m:oMath>
                </a14:m>
                <a:r>
                  <a:rPr lang="el-GR" sz="2400" b="1" dirty="0">
                    <a:latin typeface="Cambria Math"/>
                  </a:rPr>
                  <a:t> </a:t>
                </a:r>
                <a:r>
                  <a:rPr lang="el-GR" b="1" dirty="0"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𝟏𝟒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𝟓𝟎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l-GR" sz="2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sz="24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el-GR" sz="24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l-GR" sz="24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</m:den>
                    </m:f>
                  </m:oMath>
                </a14:m>
                <a:r>
                  <a:rPr lang="el-GR" sz="2400" b="1" dirty="0"/>
                  <a:t> </a:t>
                </a:r>
                <a:r>
                  <a:rPr lang="el-GR" b="1" dirty="0"/>
                  <a:t>= 159,2 Ω,                                     επαγωγική αντίδραση</a:t>
                </a:r>
                <a14:m>
                  <m:oMath xmlns:m="http://schemas.openxmlformats.org/officeDocument/2006/math">
                    <m:r>
                      <a:rPr lang="el-GR" b="1" i="0" dirty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 i="0" dirty="0">
                            <a:latin typeface="Cambria Math"/>
                          </a:rPr>
                          <m:t>:</m:t>
                        </m:r>
                        <m:r>
                          <a:rPr lang="en-US" b="1" i="0" dirty="0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b="1" i="0" dirty="0">
                            <a:latin typeface="Cambria Math"/>
                          </a:rPr>
                          <m:t>𝐋</m:t>
                        </m:r>
                      </m:sub>
                    </m:sSub>
                  </m:oMath>
                </a14:m>
                <a:r>
                  <a:rPr lang="en-US" b="1" dirty="0"/>
                  <a:t>= </a:t>
                </a:r>
                <a:r>
                  <a:rPr lang="el-GR" b="1" dirty="0"/>
                  <a:t>ω</a:t>
                </a:r>
                <a:r>
                  <a:rPr lang="en-US" b="1" dirty="0"/>
                  <a:t>L=2</a:t>
                </a:r>
                <a:r>
                  <a:rPr lang="el-GR" b="1" dirty="0"/>
                  <a:t>π</a:t>
                </a:r>
                <a:r>
                  <a:rPr lang="en-US" b="1" dirty="0" err="1"/>
                  <a:t>fL</a:t>
                </a:r>
                <a:r>
                  <a:rPr lang="en-US" b="1" dirty="0"/>
                  <a:t>=</a:t>
                </a:r>
                <a:r>
                  <a:rPr lang="el-GR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𝟑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𝟏𝟒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𝟓𝟎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𝟎𝟏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𝟑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𝟏𝟒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𝛀</m:t>
                    </m:r>
                  </m:oMath>
                </a14:m>
                <a:endParaRPr lang="el-GR" b="1" dirty="0"/>
              </a:p>
              <a:p>
                <a:endParaRPr lang="el-GR" b="1" dirty="0" smtClean="0">
                  <a:ea typeface="Cambria Math"/>
                </a:endParaRPr>
              </a:p>
              <a:p>
                <a:r>
                  <a:rPr lang="el-GR" b="1" dirty="0" smtClean="0">
                    <a:ea typeface="Cambria Math"/>
                  </a:rPr>
                  <a:t>η </a:t>
                </a:r>
                <a:r>
                  <a:rPr lang="el-GR" b="1" dirty="0">
                    <a:ea typeface="Cambria Math"/>
                  </a:rPr>
                  <a:t>σύνθετη αντίσταση υπολογίζεται από τον </a:t>
                </a:r>
                <a:r>
                  <a:rPr lang="el-GR" b="1" dirty="0" smtClean="0">
                    <a:ea typeface="Cambria Math"/>
                  </a:rPr>
                  <a:t>τύπο</a:t>
                </a:r>
                <a:endParaRPr lang="en-US" b="1" dirty="0" smtClean="0">
                  <a:ea typeface="Cambria Math"/>
                </a:endParaRPr>
              </a:p>
              <a:p>
                <a:endParaRPr lang="en-US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</a:rPr>
                      <m:t>𝐙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e>
                          <m:sup>
                            <m:r>
                              <a:rPr lang="en-US" b="1" i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+(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sub>
                        </m:sSub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b="1" baseline="30000" dirty="0" smtClean="0"/>
                  <a:t>2   </a:t>
                </a:r>
                <a:r>
                  <a:rPr lang="en-US" b="1" dirty="0" smtClean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𝟓𝟎𝟎</m:t>
                            </m:r>
                          </m:e>
                          <m:sup>
                            <m:r>
                              <a:rPr lang="en-US" b="1" i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+(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𝟏𝟒</m:t>
                        </m:r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𝟏𝟓𝟗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b="1" baseline="30000" dirty="0" smtClean="0"/>
                  <a:t>2</a:t>
                </a:r>
                <a:r>
                  <a:rPr lang="en-US" b="1" dirty="0" smtClean="0"/>
                  <a:t>  </a:t>
                </a:r>
                <a:r>
                  <a:rPr lang="el-GR" b="1" dirty="0" smtClean="0"/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l-GR" b="1" i="0" smtClean="0">
                            <a:latin typeface="Cambria Math"/>
                          </a:rPr>
                          <m:t>𝟐𝟓𝟎𝟎𝟎𝟎</m:t>
                        </m:r>
                        <m:r>
                          <a:rPr lang="el-GR" b="1" i="0" smtClean="0">
                            <a:latin typeface="Cambria Math"/>
                          </a:rPr>
                          <m:t>+</m:t>
                        </m:r>
                        <m:r>
                          <a:rPr lang="en-US" b="1" i="0" smtClean="0">
                            <a:latin typeface="Cambria Math"/>
                          </a:rPr>
                          <m:t>𝟐𝟒𝟐𝟗𝟐</m:t>
                        </m:r>
                        <m:r>
                          <a:rPr lang="en-US" b="1" i="0" smtClean="0">
                            <a:latin typeface="Cambria Math"/>
                          </a:rPr>
                          <m:t>,</m:t>
                        </m:r>
                        <m:r>
                          <a:rPr lang="en-US" b="1" i="0" smtClean="0">
                            <a:latin typeface="Cambria Math"/>
                          </a:rPr>
                          <m:t>𝟑</m:t>
                        </m:r>
                        <m:r>
                          <a:rPr lang="el-GR" b="1" i="0" baseline="30000" smtClean="0">
                            <a:latin typeface="Cambria Math"/>
                          </a:rPr>
                          <m:t>   </m:t>
                        </m:r>
                      </m:e>
                    </m:rad>
                  </m:oMath>
                </a14:m>
                <a:r>
                  <a:rPr lang="el-GR" b="1" baseline="30000" dirty="0" smtClean="0"/>
                  <a:t> </a:t>
                </a:r>
                <a:r>
                  <a:rPr lang="el-GR" b="1" dirty="0" smtClean="0"/>
                  <a:t>= 523,78 Ω</a:t>
                </a:r>
                <a:r>
                  <a:rPr lang="el-GR" b="1" baseline="30000" dirty="0" smtClean="0"/>
                  <a:t> </a:t>
                </a:r>
                <a:r>
                  <a:rPr lang="el-GR" b="1" dirty="0" smtClean="0"/>
                  <a:t>   </a:t>
                </a:r>
              </a:p>
              <a:p>
                <a:endParaRPr lang="el-GR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b="1" i="0" smtClean="0">
                              <a:latin typeface="Cambria Math"/>
                            </a:rPr>
                            <m:t>𝛃</m:t>
                          </m:r>
                          <m:r>
                            <a:rPr lang="el-GR" b="1" i="0" smtClean="0">
                              <a:latin typeface="Cambria Math"/>
                            </a:rPr>
                            <m:t>)  </m:t>
                          </m:r>
                          <m:r>
                            <a:rPr lang="el-GR" b="1" i="0" smtClean="0">
                              <a:latin typeface="Cambria Math"/>
                            </a:rPr>
                            <m:t>𝚰</m:t>
                          </m:r>
                        </m:e>
                        <m:sub>
                          <m:r>
                            <a:rPr lang="el-GR" b="1" i="0" smtClean="0">
                              <a:latin typeface="Cambria Math"/>
                            </a:rPr>
                            <m:t>𝛆𝛎</m:t>
                          </m:r>
                        </m:sub>
                      </m:sSub>
                      <m:r>
                        <a:rPr lang="el-GR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num>
                        <m:den>
                          <m:r>
                            <a:rPr lang="en-US" b="1" i="0" smtClean="0">
                              <a:latin typeface="Cambria Math"/>
                              <a:ea typeface="Cambria Math"/>
                            </a:rPr>
                            <m:t>𝐙</m:t>
                          </m:r>
                        </m:den>
                      </m:f>
                      <m:r>
                        <a:rPr lang="el-GR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0" dirty="0" smtClean="0">
                              <a:latin typeface="Cambria Math"/>
                            </a:rPr>
                            <m:t>𝟓𝟎</m:t>
                          </m:r>
                        </m:num>
                        <m:den>
                          <m:r>
                            <a:rPr lang="en-US" b="1" i="0" dirty="0" smtClean="0">
                              <a:latin typeface="Cambria Math"/>
                            </a:rPr>
                            <m:t>𝟓𝟐𝟑</m:t>
                          </m:r>
                          <m:r>
                            <a:rPr lang="en-US" b="1" i="0" dirty="0" smtClean="0">
                              <a:latin typeface="Cambria Math"/>
                            </a:rPr>
                            <m:t>,</m:t>
                          </m:r>
                          <m:r>
                            <a:rPr lang="en-US" b="1" i="0" dirty="0" smtClean="0">
                              <a:latin typeface="Cambria Math"/>
                            </a:rPr>
                            <m:t>𝟕𝟖</m:t>
                          </m:r>
                        </m:den>
                      </m:f>
                      <m:r>
                        <a:rPr lang="en-US" b="1" i="0" dirty="0" smtClean="0">
                          <a:latin typeface="Cambria Math"/>
                        </a:rPr>
                        <m:t>=</m:t>
                      </m:r>
                      <m:r>
                        <a:rPr lang="en-US" b="1" i="0" dirty="0" smtClean="0">
                          <a:latin typeface="Cambria Math"/>
                        </a:rPr>
                        <m:t>𝟎</m:t>
                      </m:r>
                      <m:r>
                        <a:rPr lang="en-US" b="1" i="0" dirty="0" smtClean="0">
                          <a:latin typeface="Cambria Math"/>
                        </a:rPr>
                        <m:t>,</m:t>
                      </m:r>
                      <m:r>
                        <a:rPr lang="en-US" b="1" i="0" dirty="0" smtClean="0">
                          <a:latin typeface="Cambria Math"/>
                        </a:rPr>
                        <m:t>𝟎𝟗𝟓𝟒</m:t>
                      </m:r>
                      <m:r>
                        <a:rPr lang="en-US" b="1" i="0" dirty="0" smtClean="0">
                          <a:latin typeface="Cambria Math"/>
                        </a:rPr>
                        <m:t> </m:t>
                      </m:r>
                      <m:r>
                        <a:rPr lang="en-US" b="1" i="0" dirty="0" smtClean="0">
                          <a:latin typeface="Cambria Math"/>
                        </a:rPr>
                        <m:t>𝐀</m:t>
                      </m:r>
                    </m:oMath>
                  </m:oMathPara>
                </a14:m>
                <a:endParaRPr lang="el-GR" b="1" dirty="0" smtClean="0"/>
              </a:p>
              <a:p>
                <a:endParaRPr lang="en-US" b="1" dirty="0" smtClean="0"/>
              </a:p>
              <a:p>
                <a:r>
                  <a:rPr lang="el-GR" b="1" dirty="0" smtClean="0">
                    <a:ea typeface="Cambria Math"/>
                  </a:rPr>
                  <a:t>γ) </a:t>
                </a:r>
                <a:r>
                  <a:rPr lang="en-US" b="1" dirty="0" smtClean="0"/>
                  <a:t>U</a:t>
                </a:r>
                <a:r>
                  <a:rPr lang="en-US" b="1" baseline="-25000" dirty="0" smtClean="0"/>
                  <a:t>R</a:t>
                </a:r>
                <a:r>
                  <a:rPr lang="en-US" b="1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b="1" i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b="1" i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𝐑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𝟎𝟗𝟓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b="1" dirty="0"/>
                  <a:t> </a:t>
                </a:r>
                <a:r>
                  <a:rPr lang="el-GR" b="1" dirty="0"/>
                  <a:t>50</a:t>
                </a:r>
                <a:r>
                  <a:rPr lang="en-US" b="1" dirty="0"/>
                  <a:t>0= </a:t>
                </a:r>
                <a:r>
                  <a:rPr lang="el-GR" b="1" dirty="0"/>
                  <a:t>47</a:t>
                </a:r>
                <a:r>
                  <a:rPr lang="en-US" b="1" dirty="0" smtClean="0"/>
                  <a:t>,</a:t>
                </a:r>
                <a:r>
                  <a:rPr lang="el-GR" b="1" dirty="0"/>
                  <a:t>7</a:t>
                </a:r>
                <a:r>
                  <a:rPr lang="el-GR" b="1" dirty="0" smtClean="0"/>
                  <a:t> </a:t>
                </a:r>
                <a:r>
                  <a:rPr lang="en-US" b="1" dirty="0"/>
                  <a:t>V      U</a:t>
                </a:r>
                <a:r>
                  <a:rPr lang="en-US" b="1" baseline="-25000" dirty="0"/>
                  <a:t>C </a:t>
                </a:r>
                <a:r>
                  <a:rPr lang="en-US" b="1" dirty="0"/>
                  <a:t>=</a:t>
                </a:r>
                <a:r>
                  <a:rPr lang="el-GR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b="1" i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b="1" i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0" dirty="0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b="1" i="0" dirty="0">
                            <a:latin typeface="Cambria Math"/>
                          </a:rPr>
                          <m:t>𝐂</m:t>
                        </m:r>
                        <m:r>
                          <a:rPr lang="en-US" b="1" i="0" dirty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𝟎𝟗𝟓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𝟏𝟓𝟗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𝟏𝟓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 dirty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n-US" b="1" dirty="0"/>
              </a:p>
              <a:p>
                <a:r>
                  <a:rPr lang="en-US" b="1" dirty="0" smtClean="0"/>
                  <a:t>U</a:t>
                </a:r>
                <a:r>
                  <a:rPr lang="en-US" b="1" baseline="-25000" dirty="0"/>
                  <a:t>L</a:t>
                </a:r>
                <a:r>
                  <a:rPr lang="en-US" b="1" baseline="-25000" dirty="0" smtClean="0"/>
                  <a:t> </a:t>
                </a:r>
                <a:r>
                  <a:rPr lang="en-US" b="1" dirty="0"/>
                  <a:t>=</a:t>
                </a:r>
                <a:r>
                  <a:rPr lang="el-GR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b="1" i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b="1" i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0" dirty="0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b="1" i="0" dirty="0" smtClean="0">
                            <a:latin typeface="Cambria Math"/>
                          </a:rPr>
                          <m:t>𝐋</m:t>
                        </m:r>
                        <m:r>
                          <a:rPr lang="en-US" b="1" i="0" dirty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𝟎𝟗𝟓𝟒</m:t>
                    </m:r>
                    <m:r>
                      <a:rPr lang="el-GR" b="1" i="0" dirty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𝟏𝟒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l-GR" b="1" dirty="0" smtClean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9" y="2204864"/>
                <a:ext cx="8883787" cy="46085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383868" y="177165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ΛΥΣΗ</a:t>
            </a:r>
            <a:endParaRPr lang="el-GR" sz="2000" b="1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569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build="p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/>
          <p:cNvCxnSpPr/>
          <p:nvPr/>
        </p:nvCxnSpPr>
        <p:spPr>
          <a:xfrm>
            <a:off x="4572000" y="1195945"/>
            <a:ext cx="0" cy="4190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>
            <a:off x="611560" y="2362501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4572000" y="2362501"/>
            <a:ext cx="3921592" cy="35196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H="1">
            <a:off x="4598287" y="2362503"/>
            <a:ext cx="5798" cy="1404153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>
            <a:off x="4604084" y="2362501"/>
            <a:ext cx="1336068" cy="3519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02444" y="1857599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/>
              <a:t>R</a:t>
            </a:r>
            <a:endParaRPr lang="el-GR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91453" y="3725709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868585" y="1921075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cxnSp>
        <p:nvCxnSpPr>
          <p:cNvPr id="19" name="Ευθεία γραμμή σύνδεσης 18"/>
          <p:cNvCxnSpPr/>
          <p:nvPr/>
        </p:nvCxnSpPr>
        <p:spPr>
          <a:xfrm>
            <a:off x="4575597" y="3400316"/>
            <a:ext cx="3914397" cy="705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H="1" flipV="1">
            <a:off x="8486397" y="2434512"/>
            <a:ext cx="7195" cy="97285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>
            <a:off x="4604084" y="2362502"/>
            <a:ext cx="3860182" cy="1037814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424287" y="3336261"/>
            <a:ext cx="60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err="1" smtClean="0"/>
              <a:t>ολ</a:t>
            </a:r>
            <a:endParaRPr lang="el-GR" sz="2400" b="1" dirty="0"/>
          </a:p>
        </p:txBody>
      </p:sp>
      <p:sp>
        <p:nvSpPr>
          <p:cNvPr id="31" name="Τόξο 30"/>
          <p:cNvSpPr/>
          <p:nvPr/>
        </p:nvSpPr>
        <p:spPr>
          <a:xfrm rot="4170559">
            <a:off x="5719907" y="2294275"/>
            <a:ext cx="669417" cy="301716"/>
          </a:xfrm>
          <a:prstGeom prst="arc">
            <a:avLst>
              <a:gd name="adj1" fmla="val 15826445"/>
              <a:gd name="adj2" fmla="val 93987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>
            <a:off x="6228184" y="2397697"/>
            <a:ext cx="13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n-US" b="1" baseline="-25000" dirty="0" smtClean="0"/>
              <a:t>z</a:t>
            </a:r>
            <a:r>
              <a:rPr lang="el-GR" b="1" baseline="-25000" dirty="0" smtClean="0"/>
              <a:t>=</a:t>
            </a:r>
            <a:r>
              <a:rPr lang="el-GR" b="1" dirty="0" smtClean="0"/>
              <a:t> </a:t>
            </a:r>
            <a:r>
              <a:rPr lang="en-US" b="1" dirty="0" smtClean="0"/>
              <a:t>17</a:t>
            </a:r>
            <a:r>
              <a:rPr lang="el-GR" b="1" dirty="0" smtClean="0"/>
              <a:t>,5</a:t>
            </a:r>
            <a:r>
              <a:rPr lang="el-GR" b="1" baseline="30000" dirty="0" smtClean="0"/>
              <a:t>0</a:t>
            </a:r>
            <a:endParaRPr lang="el-GR" b="1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532440" y="2434509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4333960" y="4342720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473749" y="616236"/>
                <a:ext cx="8559830" cy="675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800" dirty="0" smtClean="0"/>
                  <a:t>Διαφορά 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800" i="0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i="0">
                            <a:latin typeface="Cambria Math"/>
                          </a:rPr>
                          <m:t>Z</m:t>
                        </m:r>
                      </m:sub>
                    </m:sSub>
                    <m:r>
                      <a:rPr lang="en-US" sz="2800" i="0">
                        <a:latin typeface="Cambria Math"/>
                      </a:rPr>
                      <m:t>, </m:t>
                    </m:r>
                  </m:oMath>
                </a14:m>
                <a:r>
                  <a:rPr lang="el-G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2400" b="1">
                            <a:latin typeface="Cambria Math"/>
                            <a:ea typeface="Cambria Math"/>
                          </a:rPr>
                          <m:t>𝛆𝛗𝛗</m:t>
                        </m:r>
                      </m:e>
                      <m:sub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𝐙</m:t>
                        </m:r>
                      </m:sub>
                    </m:sSub>
                    <m:r>
                      <a:rPr lang="el-GR" sz="2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l-GR" sz="2400" b="1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1">
                                    <a:latin typeface="Cambria Math"/>
                                    <a:ea typeface="Cambria Math"/>
                                  </a:rPr>
                                  <m:t>𝐔</m:t>
                                </m:r>
                              </m:e>
                              <m:sub>
                                <m:r>
                                  <a:rPr lang="en-US" sz="2400" b="1">
                                    <a:latin typeface="Cambria Math"/>
                                    <a:ea typeface="Cambria Math"/>
                                  </a:rPr>
                                  <m:t>𝐋</m:t>
                                </m:r>
                              </m:sub>
                            </m:sSub>
                            <m:r>
                              <a:rPr lang="el-GR" sz="2400" b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b="1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sz="24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2400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2400" b="1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sz="2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 − </m:t>
                        </m:r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𝟏𝟓</m:t>
                        </m:r>
                        <m:r>
                          <a:rPr lang="el-GR" sz="2400" b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𝟐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>
                            <a:latin typeface="Cambria Math"/>
                            <a:ea typeface="Cambria Math"/>
                          </a:rPr>
                          <m:t>47,64</m:t>
                        </m:r>
                        <m:r>
                          <a:rPr lang="el-GR" sz="2400" b="1" dirty="0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l-GR" sz="2800" dirty="0" smtClean="0"/>
                  <a:t> = </a:t>
                </a:r>
                <a:r>
                  <a:rPr lang="en-US" sz="2800" dirty="0" smtClean="0"/>
                  <a:t>- </a:t>
                </a:r>
                <a:r>
                  <a:rPr lang="el-GR" sz="2800" dirty="0" smtClean="0"/>
                  <a:t>0,</a:t>
                </a:r>
                <a:r>
                  <a:rPr lang="en-US" sz="2800" dirty="0" smtClean="0"/>
                  <a:t>312</a:t>
                </a:r>
                <a:endParaRPr lang="el-GR" sz="2800" dirty="0" smtClean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9" y="616236"/>
                <a:ext cx="8559830" cy="675313"/>
              </a:xfrm>
              <a:prstGeom prst="rect">
                <a:avLst/>
              </a:prstGeom>
              <a:blipFill rotWithShape="1">
                <a:blip r:embed="rId2"/>
                <a:stretch>
                  <a:fillRect l="-1496" t="-1802" b="-90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Ευθύγραμμο βέλος σύνδεσης 19"/>
          <p:cNvCxnSpPr/>
          <p:nvPr/>
        </p:nvCxnSpPr>
        <p:spPr>
          <a:xfrm flipH="1" flipV="1">
            <a:off x="4604084" y="1857599"/>
            <a:ext cx="8896" cy="495754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25633" y="1817417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/>
              <a:t>L</a:t>
            </a:r>
            <a:endParaRPr lang="el-GR" sz="2400" b="1" dirty="0"/>
          </a:p>
        </p:txBody>
      </p:sp>
      <p:cxnSp>
        <p:nvCxnSpPr>
          <p:cNvPr id="26" name="Ευθύγραμμο βέλος σύνδεσης 25"/>
          <p:cNvCxnSpPr/>
          <p:nvPr/>
        </p:nvCxnSpPr>
        <p:spPr>
          <a:xfrm flipH="1">
            <a:off x="4598287" y="2405573"/>
            <a:ext cx="1112" cy="994743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38418" y="2875892"/>
            <a:ext cx="1099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r>
              <a:rPr lang="el-GR" sz="2400" b="1" dirty="0" smtClean="0"/>
              <a:t> - </a:t>
            </a:r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 smtClean="0"/>
          </a:p>
          <a:p>
            <a:endParaRPr lang="el-GR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11560" y="1195945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φ</a:t>
            </a:r>
            <a:r>
              <a:rPr lang="en-US" sz="2800" b="1" baseline="-25000" dirty="0" smtClean="0"/>
              <a:t>z</a:t>
            </a:r>
            <a:r>
              <a:rPr lang="el-GR" sz="2800" b="1" baseline="-25000" dirty="0" smtClean="0"/>
              <a:t>=</a:t>
            </a:r>
            <a:r>
              <a:rPr lang="el-GR" sz="2800" b="1" dirty="0" smtClean="0"/>
              <a:t> - </a:t>
            </a:r>
            <a:r>
              <a:rPr lang="en-US" sz="2800" b="1" dirty="0" smtClean="0"/>
              <a:t>17</a:t>
            </a:r>
            <a:r>
              <a:rPr lang="el-GR" sz="2800" b="1" dirty="0" smtClean="0"/>
              <a:t>,5</a:t>
            </a:r>
            <a:r>
              <a:rPr lang="el-GR" sz="2800" b="1" baseline="30000" dirty="0" smtClean="0"/>
              <a:t>0</a:t>
            </a:r>
            <a:endParaRPr lang="el-GR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5536" y="5157192"/>
                <a:ext cx="8515180" cy="138499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 smtClean="0"/>
                  <a:t>U</a:t>
                </a:r>
                <a:r>
                  <a:rPr lang="en-US" sz="2400" b="1" baseline="-25000" dirty="0"/>
                  <a:t>C </a:t>
                </a:r>
                <a14:m>
                  <m:oMath xmlns:m="http://schemas.openxmlformats.org/officeDocument/2006/math">
                    <m:r>
                      <a:rPr lang="el-GR" sz="2400" b="1" i="1" dirty="0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l-GR" sz="2400" b="1" dirty="0" smtClean="0"/>
                  <a:t> </a:t>
                </a:r>
                <a:r>
                  <a:rPr lang="en-US" sz="2400" b="1" dirty="0" smtClean="0"/>
                  <a:t>U</a:t>
                </a:r>
                <a:r>
                  <a:rPr lang="en-US" sz="2400" b="1" baseline="-25000" dirty="0"/>
                  <a:t>L </a:t>
                </a:r>
                <a:endParaRPr lang="el-GR" sz="2400" b="1" dirty="0" smtClean="0"/>
              </a:p>
              <a:p>
                <a:r>
                  <a:rPr lang="el-GR" sz="2400" b="1" dirty="0" smtClean="0"/>
                  <a:t>Το κύκλωμα παρουσιάζει </a:t>
                </a:r>
                <a:r>
                  <a:rPr lang="el-GR" sz="2400" b="1" u="sng" dirty="0" smtClean="0"/>
                  <a:t>χωρητική </a:t>
                </a:r>
                <a:r>
                  <a:rPr lang="el-GR" sz="2400" b="1" dirty="0" smtClean="0"/>
                  <a:t>συμπεριφορά </a:t>
                </a:r>
                <a:r>
                  <a:rPr lang="el-GR" sz="2400" b="1" u="sng" dirty="0" smtClean="0"/>
                  <a:t>η ένταση προηγείται της τάσης.</a:t>
                </a:r>
                <a:endParaRPr lang="el-GR" sz="2400" b="1" u="sng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157192"/>
                <a:ext cx="8515180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999" b="-822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003749" y="53080"/>
            <a:ext cx="5218462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Διανυσματικό διάγραμμα</a:t>
            </a:r>
            <a:endParaRPr lang="el-GR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6532" y="2945703"/>
                <a:ext cx="1967217" cy="1696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/>
                  <a:t>U</a:t>
                </a:r>
                <a:r>
                  <a:rPr lang="en-US" sz="2400" b="1" baseline="-25000" dirty="0"/>
                  <a:t>R</a:t>
                </a:r>
                <a:r>
                  <a:rPr lang="en-US" sz="2400" b="1" dirty="0"/>
                  <a:t>= </a:t>
                </a:r>
                <a:r>
                  <a:rPr lang="el-GR" sz="2400" b="1" dirty="0" smtClean="0"/>
                  <a:t>47</a:t>
                </a:r>
                <a:r>
                  <a:rPr lang="en-US" sz="2400" b="1" dirty="0"/>
                  <a:t>,</a:t>
                </a:r>
                <a:r>
                  <a:rPr lang="el-GR" sz="2400" b="1" dirty="0"/>
                  <a:t>7 </a:t>
                </a:r>
                <a:r>
                  <a:rPr lang="en-US" sz="2400" b="1" dirty="0"/>
                  <a:t>V    </a:t>
                </a:r>
                <a:endParaRPr lang="el-GR" sz="24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/>
                  <a:t>U</a:t>
                </a:r>
                <a:r>
                  <a:rPr lang="en-US" sz="2400" b="1" baseline="-25000" dirty="0" smtClean="0"/>
                  <a:t>C </a:t>
                </a:r>
                <a14:m>
                  <m:oMath xmlns:m="http://schemas.openxmlformats.org/officeDocument/2006/math">
                    <m:r>
                      <a:rPr lang="el-GR" sz="2400" b="1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𝟏𝟓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n-US" sz="2400" b="1" dirty="0"/>
              </a:p>
              <a:p>
                <a:pPr>
                  <a:lnSpc>
                    <a:spcPct val="150000"/>
                  </a:lnSpc>
                </a:pPr>
                <a:r>
                  <a:rPr lang="en-US" sz="2400" b="1" dirty="0"/>
                  <a:t>U</a:t>
                </a:r>
                <a:r>
                  <a:rPr lang="en-US" sz="2400" b="1" baseline="-25000" dirty="0"/>
                  <a:t>L </a:t>
                </a:r>
                <a14:m>
                  <m:oMath xmlns:m="http://schemas.openxmlformats.org/officeDocument/2006/math">
                    <m:r>
                      <a:rPr lang="en-US" sz="2400" b="1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32" y="2945703"/>
                <a:ext cx="1967217" cy="1696105"/>
              </a:xfrm>
              <a:prstGeom prst="rect">
                <a:avLst/>
              </a:prstGeom>
              <a:blipFill rotWithShape="1">
                <a:blip r:embed="rId4"/>
                <a:stretch>
                  <a:fillRect l="-4954" b="-75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326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32" grpId="0"/>
      <p:bldP spid="31" grpId="0" animBg="1"/>
      <p:bldP spid="34" grpId="0"/>
      <p:bldP spid="2048" grpId="0"/>
      <p:bldP spid="36" grpId="0"/>
      <p:bldP spid="2" grpId="0"/>
      <p:bldP spid="23" grpId="0"/>
      <p:bldP spid="27" grpId="0"/>
      <p:bldP spid="41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8418" y="62030"/>
            <a:ext cx="8371116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7) </a:t>
            </a:r>
            <a:r>
              <a:rPr lang="el-GR" dirty="0" smtClean="0"/>
              <a:t>Κύκλωμα </a:t>
            </a:r>
            <a:r>
              <a:rPr lang="en-US" dirty="0" smtClean="0"/>
              <a:t>RLC</a:t>
            </a:r>
            <a:r>
              <a:rPr lang="el-GR" dirty="0" smtClean="0"/>
              <a:t> παράλληλα έχει </a:t>
            </a:r>
            <a:r>
              <a:rPr lang="en-US" dirty="0" smtClean="0"/>
              <a:t>R = </a:t>
            </a:r>
            <a:r>
              <a:rPr lang="el-GR" dirty="0" smtClean="0"/>
              <a:t>50 Ω,</a:t>
            </a:r>
            <a:r>
              <a:rPr lang="en-US" dirty="0" smtClean="0"/>
              <a:t> L=</a:t>
            </a:r>
            <a:r>
              <a:rPr lang="el-GR" dirty="0" smtClean="0"/>
              <a:t>5 </a:t>
            </a:r>
            <a:r>
              <a:rPr lang="en-US" dirty="0" err="1" smtClean="0"/>
              <a:t>mH</a:t>
            </a:r>
            <a:r>
              <a:rPr lang="el-GR" dirty="0" smtClean="0"/>
              <a:t>, </a:t>
            </a:r>
            <a:r>
              <a:rPr lang="en-US" dirty="0" smtClean="0"/>
              <a:t>C = </a:t>
            </a:r>
            <a:r>
              <a:rPr lang="el-GR" dirty="0" smtClean="0"/>
              <a:t>10</a:t>
            </a:r>
            <a:r>
              <a:rPr lang="en-US" dirty="0" smtClean="0"/>
              <a:t>0 </a:t>
            </a:r>
            <a:r>
              <a:rPr lang="el-GR" dirty="0"/>
              <a:t>μ</a:t>
            </a:r>
            <a:r>
              <a:rPr lang="en-US" dirty="0" smtClean="0"/>
              <a:t>F</a:t>
            </a:r>
            <a:r>
              <a:rPr lang="el-GR" dirty="0" smtClean="0"/>
              <a:t> και τροφοδοτείται από εναλλασσόμενη τάση 50</a:t>
            </a:r>
            <a:r>
              <a:rPr lang="en-US" dirty="0" smtClean="0"/>
              <a:t>V, 50Hz. </a:t>
            </a:r>
            <a:r>
              <a:rPr lang="el-GR" dirty="0" smtClean="0"/>
              <a:t>Ζητούνται:</a:t>
            </a:r>
          </a:p>
          <a:p>
            <a:r>
              <a:rPr lang="el-GR" dirty="0" smtClean="0"/>
              <a:t>α) Η </a:t>
            </a:r>
            <a:r>
              <a:rPr lang="el-GR" dirty="0"/>
              <a:t>σύνθετη αντίσταση του κυκλώματος</a:t>
            </a:r>
          </a:p>
          <a:p>
            <a:r>
              <a:rPr lang="el-GR" dirty="0" smtClean="0"/>
              <a:t>β) Η </a:t>
            </a:r>
            <a:r>
              <a:rPr lang="el-GR" dirty="0"/>
              <a:t>ενεργός τιμή της έντασης του ρεύματος</a:t>
            </a:r>
          </a:p>
          <a:p>
            <a:r>
              <a:rPr lang="el-GR" dirty="0" smtClean="0"/>
              <a:t>γ) Τα ρεύματα Ι</a:t>
            </a:r>
            <a:r>
              <a:rPr lang="en-US" baseline="-25000" dirty="0" smtClean="0"/>
              <a:t>R</a:t>
            </a:r>
            <a:r>
              <a:rPr lang="en-US" dirty="0"/>
              <a:t>, </a:t>
            </a:r>
            <a:r>
              <a:rPr lang="el-GR" dirty="0"/>
              <a:t>Ι</a:t>
            </a:r>
            <a:r>
              <a:rPr lang="en-US" baseline="-25000" dirty="0" smtClean="0"/>
              <a:t>L</a:t>
            </a:r>
            <a:r>
              <a:rPr lang="el-GR" baseline="-25000" dirty="0" smtClean="0"/>
              <a:t>, </a:t>
            </a:r>
            <a:r>
              <a:rPr lang="el-GR" dirty="0"/>
              <a:t>Ι</a:t>
            </a:r>
            <a:r>
              <a:rPr lang="en-US" baseline="-25000" dirty="0" smtClean="0"/>
              <a:t>C</a:t>
            </a:r>
            <a:endParaRPr lang="en-US" baseline="-25000" dirty="0"/>
          </a:p>
          <a:p>
            <a:r>
              <a:rPr lang="el-GR" dirty="0" smtClean="0"/>
              <a:t>δ) Το </a:t>
            </a:r>
            <a:r>
              <a:rPr lang="el-GR" dirty="0"/>
              <a:t>διανυσματικό διάγραμμα </a:t>
            </a:r>
            <a:r>
              <a:rPr lang="el-GR" dirty="0" smtClean="0"/>
              <a:t>τάσης </a:t>
            </a:r>
            <a:r>
              <a:rPr lang="el-GR" dirty="0"/>
              <a:t>- </a:t>
            </a:r>
            <a:r>
              <a:rPr lang="el-GR" dirty="0" smtClean="0"/>
              <a:t>ρευμάτων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179513" y="1923017"/>
                <a:ext cx="8480021" cy="467653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𝐋</m:t>
                    </m:r>
                    <m:r>
                      <a:rPr lang="en-US" b="1" i="0" smtClean="0">
                        <a:latin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</a:rPr>
                      <m:t>𝟓</m:t>
                    </m:r>
                    <m:r>
                      <a:rPr lang="el-GR" b="1" i="0" smtClean="0">
                        <a:latin typeface="Cambria Math"/>
                      </a:rPr>
                      <m:t> </m:t>
                    </m:r>
                    <m:r>
                      <a:rPr lang="en-US" b="1" i="0">
                        <a:latin typeface="Cambria Math"/>
                      </a:rPr>
                      <m:t>𝐦𝐇</m:t>
                    </m:r>
                    <m:r>
                      <a:rPr lang="en-US" b="1" i="0">
                        <a:latin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</a:rPr>
                      <m:t>𝟓</m:t>
                    </m:r>
                    <m:r>
                      <a:rPr lang="en-US" b="1" i="0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l-GR" b="1" dirty="0" smtClean="0"/>
                  <a:t> </a:t>
                </a:r>
                <a:r>
                  <a:rPr lang="en-US" b="1" dirty="0" smtClean="0"/>
                  <a:t>H,</a:t>
                </a:r>
                <a:r>
                  <a:rPr lang="el-GR" b="1" dirty="0" smtClean="0"/>
                  <a:t> και</a:t>
                </a:r>
                <a:r>
                  <a:rPr lang="en-US" b="1" dirty="0" smtClean="0"/>
                  <a:t> C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</a:rPr>
                      <m:t>𝟏𝟎</m:t>
                    </m:r>
                    <m:r>
                      <a:rPr lang="en-US" b="1" i="0">
                        <a:latin typeface="Cambria Math"/>
                      </a:rPr>
                      <m:t>𝟎</m:t>
                    </m:r>
                    <m:r>
                      <a:rPr lang="el-GR" b="1" i="0">
                        <a:latin typeface="Cambria Math"/>
                      </a:rPr>
                      <m:t>𝛍</m:t>
                    </m:r>
                    <m:r>
                      <a:rPr lang="en-US" b="1" i="0">
                        <a:latin typeface="Cambria Math"/>
                      </a:rPr>
                      <m:t>𝐅</m:t>
                    </m:r>
                    <m:r>
                      <a:rPr lang="en-US" b="1" i="0">
                        <a:latin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</a:rPr>
                      <m:t>𝟏𝟎</m:t>
                    </m:r>
                    <m:r>
                      <a:rPr lang="en-US" b="1" i="0">
                        <a:latin typeface="Cambria Math"/>
                      </a:rPr>
                      <m:t>𝟎</m:t>
                    </m:r>
                    <m:r>
                      <a:rPr lang="en-US" b="1" i="0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𝟔</m:t>
                        </m:r>
                      </m:sup>
                    </m:sSup>
                    <m:r>
                      <a:rPr lang="en-US" b="1" i="0">
                        <a:latin typeface="Cambria Math"/>
                        <a:ea typeface="Cambria Math"/>
                      </a:rPr>
                      <m:t>𝐅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𝟒</m:t>
                        </m:r>
                      </m:sup>
                    </m:sSup>
                    <m:r>
                      <a:rPr lang="el-GR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𝐅</m:t>
                    </m:r>
                  </m:oMath>
                </a14:m>
                <a:r>
                  <a:rPr lang="el-GR" b="1" dirty="0">
                    <a:ea typeface="Cambria Math"/>
                  </a:rPr>
                  <a:t> </a:t>
                </a:r>
                <a:r>
                  <a:rPr lang="el-GR" b="1" dirty="0" smtClean="0">
                    <a:ea typeface="Cambria Math"/>
                  </a:rPr>
                  <a:t>και </a:t>
                </a:r>
                <a:r>
                  <a:rPr lang="el-GR" b="1" dirty="0" smtClean="0"/>
                  <a:t>ω=2π</a:t>
                </a:r>
                <a:r>
                  <a:rPr lang="en-US" b="1" dirty="0" smtClean="0"/>
                  <a:t>f= 314 </a:t>
                </a:r>
                <a:endParaRPr lang="el-GR" dirty="0">
                  <a:solidFill>
                    <a:prstClr val="black"/>
                  </a:solidFill>
                </a:endParaRPr>
              </a:p>
              <a:p>
                <a:r>
                  <a:rPr lang="el-GR" b="1" dirty="0" smtClean="0"/>
                  <a:t>α) </a:t>
                </a:r>
                <a:r>
                  <a:rPr lang="el-GR" b="1" dirty="0">
                    <a:ea typeface="Cambria Math"/>
                  </a:rPr>
                  <a:t>) επαγωγική αντίδραση: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b="1" i="0">
                            <a:latin typeface="Cambria Math"/>
                            <a:ea typeface="Cambria Math"/>
                          </a:rPr>
                          <m:t>𝐋</m:t>
                        </m:r>
                      </m:sub>
                    </m:sSub>
                    <m:r>
                      <a:rPr lang="en-US" b="1" i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𝐋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b="1" i="0">
                        <a:latin typeface="Cambria Math"/>
                        <a:ea typeface="Cambria Math"/>
                      </a:rPr>
                      <m:t>𝛑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𝐋</m:t>
                    </m:r>
                  </m:oMath>
                </a14:m>
                <a:r>
                  <a:rPr lang="el-GR" b="1" dirty="0">
                    <a:ea typeface="Cambria Math"/>
                  </a:rPr>
                  <a:t> </a:t>
                </a:r>
                <a:r>
                  <a:rPr lang="en-US" b="1" dirty="0">
                    <a:ea typeface="Cambria Math"/>
                  </a:rPr>
                  <a:t>=314</a:t>
                </a:r>
                <a:r>
                  <a:rPr lang="en-US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en-US" b="1" dirty="0">
                    <a:ea typeface="Cambria Math"/>
                  </a:rPr>
                  <a:t>5</a:t>
                </a:r>
                <a:r>
                  <a:rPr lang="en-US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en-US" b="1" dirty="0">
                    <a:ea typeface="Cambria Math"/>
                  </a:rPr>
                  <a:t>10</a:t>
                </a:r>
                <a:r>
                  <a:rPr lang="en-US" b="1" baseline="30000" dirty="0">
                    <a:ea typeface="Cambria Math"/>
                  </a:rPr>
                  <a:t>-3</a:t>
                </a:r>
                <a:r>
                  <a:rPr lang="en-US" b="1" dirty="0">
                    <a:ea typeface="Cambria Math"/>
                  </a:rPr>
                  <a:t>  </a:t>
                </a:r>
                <a:r>
                  <a:rPr lang="en-US" b="1" dirty="0" smtClean="0">
                    <a:ea typeface="Cambria Math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𝟑𝟏𝟒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b="1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𝟓𝟕</m:t>
                    </m:r>
                  </m:oMath>
                </a14:m>
                <a:r>
                  <a:rPr lang="en-US" b="1" dirty="0" smtClean="0">
                    <a:ea typeface="Cambria Math"/>
                  </a:rPr>
                  <a:t> </a:t>
                </a:r>
                <a:r>
                  <a:rPr lang="el-GR" b="1" dirty="0">
                    <a:ea typeface="Cambria Math"/>
                  </a:rPr>
                  <a:t>Ω</a:t>
                </a:r>
                <a:endParaRPr lang="en-US" b="1" dirty="0">
                  <a:ea typeface="Cambria Math"/>
                </a:endParaRPr>
              </a:p>
              <a:p>
                <a:r>
                  <a:rPr lang="el-GR" sz="1600" b="1" dirty="0">
                    <a:ea typeface="Cambria Math"/>
                  </a:rPr>
                  <a:t>Χωρητική αντίδραση: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2000" b="1" i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  <m:r>
                      <a:rPr lang="en-US" sz="20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  <m:r>
                      <a:rPr lang="en-US" sz="20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𝛑</m:t>
                        </m:r>
                        <m:r>
                          <a:rPr lang="en-US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𝐟𝐂</m:t>
                        </m:r>
                      </m:den>
                    </m:f>
                  </m:oMath>
                </a14:m>
                <a:r>
                  <a:rPr lang="el-GR" sz="2000" b="1" dirty="0">
                    <a:ea typeface="Cambria Math"/>
                  </a:rPr>
                  <a:t> </a:t>
                </a:r>
                <a:r>
                  <a:rPr lang="en-US" sz="2000" b="1" dirty="0">
                    <a:ea typeface="Cambria Math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𝟑𝟏𝟒</m:t>
                        </m:r>
                        <m:r>
                          <a:rPr lang="en-US" sz="20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0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b="1" dirty="0">
                    <a:ea typeface="Cambria Math"/>
                  </a:rPr>
                  <a:t>  </a:t>
                </a:r>
                <a:r>
                  <a:rPr lang="en-US" sz="1600" b="1" dirty="0">
                    <a:ea typeface="Cambria Math"/>
                  </a:rPr>
                  <a:t>=</a:t>
                </a:r>
                <a:r>
                  <a:rPr lang="el-GR" sz="1600" b="1" dirty="0">
                    <a:ea typeface="Cambria Math"/>
                  </a:rPr>
                  <a:t> 31,85 Ω  οπότε</a:t>
                </a:r>
              </a:p>
              <a:p>
                <a:endParaRPr lang="en-US" b="1" dirty="0" smtClean="0"/>
              </a:p>
              <a:p>
                <a:r>
                  <a:rPr lang="el-GR" dirty="0" smtClean="0"/>
                  <a:t>Σύνθετη </a:t>
                </a:r>
                <a:r>
                  <a:rPr lang="el-GR" dirty="0"/>
                  <a:t>αντίσταση: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/>
                      </a:rPr>
                      <m:t>𝐙</m:t>
                    </m:r>
                    <m:r>
                      <a:rPr lang="en-US" sz="2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1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b="1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0">
                                        <a:latin typeface="Cambria Math"/>
                                        <a:ea typeface="Cambria Math"/>
                                      </a:rPr>
                                      <m:t>𝐑</m:t>
                                    </m:r>
                                  </m:e>
                                  <m:sup>
                                    <m:r>
                                      <a:rPr lang="en-US" sz="2400" b="1" i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+(</m:t>
                            </m:r>
                            <m:r>
                              <a:rPr lang="el-GR" sz="2400" b="1" i="0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l-GR" sz="2400" b="1" i="0">
                                    <a:latin typeface="Cambria Math"/>
                                    <a:ea typeface="Cambria Math"/>
                                  </a:rPr>
                                  <m:t>𝛚</m:t>
                                </m:r>
                                <m:r>
                                  <a:rPr lang="en-US" sz="2400" b="1" i="0">
                                    <a:latin typeface="Cambria Math"/>
                                    <a:ea typeface="Cambria Math"/>
                                  </a:rPr>
                                  <m:t>𝐋</m:t>
                                </m:r>
                              </m:den>
                            </m:f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400" b="1" baseline="30000" dirty="0"/>
                          <m:t>2</m:t>
                        </m:r>
                      </m:den>
                    </m:f>
                  </m:oMath>
                </a14:m>
                <a:r>
                  <a:rPr lang="en-US" sz="24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0" smtClean="0">
                                        <a:latin typeface="Cambria Math"/>
                                        <a:ea typeface="Cambria Math"/>
                                      </a:rPr>
                                      <m:t>𝟓𝟎</m:t>
                                    </m:r>
                                  </m:e>
                                  <m:sup>
                                    <m:r>
                                      <a:rPr lang="en-US" sz="2400" b="1" i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+(</m:t>
                            </m:r>
                            <m:r>
                              <a:rPr lang="en-US" sz="2400" b="1" i="0" smtClean="0">
                                <a:latin typeface="Cambria Math"/>
                                <a:ea typeface="Cambria Math"/>
                              </a:rPr>
                              <m:t>𝟑𝟏𝟒</m:t>
                            </m:r>
                            <m:r>
                              <a:rPr lang="el-GR" sz="2400" b="1" i="0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el-GR" sz="24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0" smtClean="0">
                                    <a:latin typeface="Cambria Math"/>
                                    <a:ea typeface="Cambria Math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sz="2400" b="1" i="0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sz="2400" b="1" i="0" smtClean="0">
                                    <a:latin typeface="Cambria Math"/>
                                    <a:ea typeface="Cambria Math"/>
                                  </a:rPr>
                                  <m:t>𝟒</m:t>
                                </m:r>
                              </m:sup>
                            </m:sSup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400" b="1" i="0" smtClean="0">
                                    <a:latin typeface="Cambria Math"/>
                                    <a:ea typeface="Cambria Math"/>
                                  </a:rPr>
                                  <m:t>𝟑𝟏𝟒</m:t>
                                </m:r>
                                <m:r>
                                  <a:rPr lang="el-GR" sz="2400" b="1" i="0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n-US" sz="2400" b="1" i="0" smtClean="0"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  <m:r>
                                  <a:rPr lang="en-US" sz="2400" b="1" i="0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en-US" sz="2400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0" smtClean="0">
                                        <a:latin typeface="Cambria Math"/>
                                        <a:ea typeface="Cambria Math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US" sz="2400" b="1" i="0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n-US" sz="2400" b="1" i="0" smtClean="0">
                                        <a:latin typeface="Cambria Math"/>
                                        <a:ea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400" b="1" baseline="30000" dirty="0"/>
                          <m:t>2</m:t>
                        </m:r>
                      </m:den>
                    </m:f>
                  </m:oMath>
                </a14:m>
                <a:r>
                  <a:rPr lang="en-US" sz="2400" b="1" dirty="0" smtClean="0"/>
                  <a:t> =</a:t>
                </a:r>
              </a:p>
              <a:p>
                <a:endParaRPr lang="el-GR" b="1" dirty="0" smtClean="0"/>
              </a:p>
              <a:p>
                <a:r>
                  <a:rPr lang="en-US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400" b="1" i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𝟐𝟓𝟎𝟎</m:t>
                                </m:r>
                              </m:den>
                            </m:f>
                            <m:r>
                              <a:rPr lang="en-US" sz="24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+(</m:t>
                            </m:r>
                            <m:r>
                              <a:rPr lang="en-US" sz="2400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n-US" sz="2400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sz="2400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𝟎𝟑𝟏𝟒</m:t>
                            </m:r>
                            <m:r>
                              <a:rPr lang="en-US" sz="24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n-US" sz="2400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sz="2400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𝟔𝟑𝟕</m:t>
                            </m:r>
                            <m:r>
                              <a:rPr lang="en-US" sz="2400" b="1" i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2400" b="1" baseline="30000" dirty="0">
                            <a:solidFill>
                              <a:prstClr val="black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1" dirty="0" smtClean="0"/>
                  <a:t> = 1,65 </a:t>
                </a:r>
                <a:r>
                  <a:rPr lang="el-GR" b="1" dirty="0" smtClean="0"/>
                  <a:t>Ω</a:t>
                </a:r>
                <a:endParaRPr lang="el-GR" b="1" dirty="0"/>
              </a:p>
              <a:p>
                <a:endParaRPr lang="el-GR" b="1" dirty="0" smtClean="0"/>
              </a:p>
              <a:p>
                <a:r>
                  <a:rPr lang="el-GR" b="1" dirty="0" smtClean="0"/>
                  <a:t>β) </a:t>
                </a:r>
                <a:r>
                  <a:rPr lang="en-US" b="1" dirty="0" smtClean="0"/>
                  <a:t>I</a:t>
                </a:r>
                <a:r>
                  <a:rPr lang="el-GR" b="1" baseline="-25000" dirty="0" smtClean="0"/>
                  <a:t>εν</a:t>
                </a:r>
                <a:r>
                  <a:rPr lang="en-US" b="1" dirty="0" smtClean="0"/>
                  <a:t> </a:t>
                </a:r>
                <a:r>
                  <a:rPr lang="en-US" b="1" dirty="0"/>
                  <a:t>=</a:t>
                </a:r>
                <a:r>
                  <a:rPr lang="el-GR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0" dirty="0"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en-US" b="1" i="0" dirty="0" smtClean="0">
                            <a:latin typeface="Cambria Math"/>
                          </a:rPr>
                          <m:t>𝐙</m:t>
                        </m:r>
                      </m:den>
                    </m:f>
                    <m:r>
                      <a:rPr lang="en-US" b="1" i="0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0" dirty="0" smtClean="0">
                            <a:latin typeface="Cambria Math"/>
                          </a:rPr>
                          <m:t>𝟓𝟎</m:t>
                        </m:r>
                      </m:num>
                      <m:den>
                        <m:r>
                          <a:rPr lang="en-US" b="1" i="0" dirty="0" smtClean="0">
                            <a:latin typeface="Cambria Math"/>
                          </a:rPr>
                          <m:t>𝟏</m:t>
                        </m:r>
                        <m:r>
                          <a:rPr lang="en-US" b="1" i="0" dirty="0" smtClean="0">
                            <a:latin typeface="Cambria Math"/>
                          </a:rPr>
                          <m:t>,</m:t>
                        </m:r>
                        <m:r>
                          <a:rPr lang="en-US" b="1" i="0" dirty="0" smtClean="0">
                            <a:latin typeface="Cambria Math"/>
                          </a:rPr>
                          <m:t>𝟔𝟓</m:t>
                        </m:r>
                      </m:den>
                    </m:f>
                    <m:r>
                      <a:rPr lang="en-US" b="1" i="0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𝟑𝟎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𝐀</m:t>
                    </m:r>
                    <m:r>
                      <a:rPr lang="en-US" b="1" i="0" dirty="0" smtClean="0">
                        <a:latin typeface="Cambria Math"/>
                      </a:rPr>
                      <m:t>,   </m:t>
                    </m:r>
                  </m:oMath>
                </a14:m>
                <a:endParaRPr lang="en-US" b="1" dirty="0" smtClean="0"/>
              </a:p>
              <a:p>
                <a:r>
                  <a:rPr lang="el-GR" b="1" dirty="0" smtClean="0">
                    <a:ea typeface="Cambria Math"/>
                  </a:rPr>
                  <a:t>γ</a:t>
                </a:r>
                <a:r>
                  <a:rPr lang="en-US" b="1" dirty="0" smtClean="0">
                    <a:ea typeface="Cambria Math"/>
                  </a:rPr>
                  <a:t>)</a:t>
                </a:r>
                <a:r>
                  <a:rPr lang="en-US" b="1" dirty="0">
                    <a:ea typeface="Cambria Math"/>
                  </a:rPr>
                  <a:t> </a:t>
                </a:r>
                <a:r>
                  <a:rPr lang="en-US" b="1" dirty="0" smtClean="0">
                    <a:ea typeface="Cambria Math"/>
                  </a:rPr>
                  <a:t> </a:t>
                </a:r>
                <a:r>
                  <a:rPr lang="en-US" b="1" dirty="0" smtClean="0"/>
                  <a:t>I</a:t>
                </a:r>
                <a:r>
                  <a:rPr lang="en-US" b="1" baseline="-25000" dirty="0" smtClean="0"/>
                  <a:t>R</a:t>
                </a:r>
                <a:r>
                  <a:rPr lang="en-US" b="1" dirty="0" smtClean="0"/>
                  <a:t> </a:t>
                </a:r>
                <a:r>
                  <a:rPr lang="en-US" b="1" dirty="0"/>
                  <a:t>=</a:t>
                </a:r>
                <a:r>
                  <a:rPr lang="el-GR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0" dirty="0"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en-US" b="1" i="0" dirty="0">
                            <a:latin typeface="Cambria Math"/>
                          </a:rPr>
                          <m:t>𝐑</m:t>
                        </m:r>
                      </m:den>
                    </m:f>
                  </m:oMath>
                </a14:m>
                <a:r>
                  <a:rPr lang="el-GR" b="1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1" i="0" dirty="0" smtClean="0">
                            <a:latin typeface="Cambria Math"/>
                          </a:rPr>
                          <m:t>𝟓𝟎</m:t>
                        </m:r>
                      </m:num>
                      <m:den>
                        <m:r>
                          <a:rPr lang="el-GR" b="1" i="0" dirty="0" smtClean="0">
                            <a:latin typeface="Cambria Math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el-GR" b="1" dirty="0" smtClean="0"/>
                  <a:t>  = 1 </a:t>
                </a:r>
                <a:r>
                  <a:rPr lang="en-US" b="1" dirty="0" smtClean="0"/>
                  <a:t>A,    I</a:t>
                </a:r>
                <a:r>
                  <a:rPr lang="en-US" b="1" baseline="-25000" dirty="0" smtClean="0"/>
                  <a:t>L</a:t>
                </a:r>
                <a:r>
                  <a:rPr lang="el-GR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/>
                          </a:rPr>
                          <m:t>𝐔</m:t>
                        </m:r>
                      </m:num>
                      <m:den>
                        <m:sSub>
                          <m:sSubPr>
                            <m:ctrlPr>
                              <a:rPr lang="el-GR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0">
                                <a:latin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b="1" i="0">
                                <a:latin typeface="Cambria Math"/>
                              </a:rPr>
                              <m:t>𝐋</m:t>
                            </m:r>
                          </m:sub>
                        </m:sSub>
                      </m:den>
                    </m:f>
                    <m:r>
                      <a:rPr lang="el-GR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𝟓𝟎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𝟓𝟕</m:t>
                        </m:r>
                      </m:den>
                    </m:f>
                    <m:r>
                      <a:rPr lang="el-GR" b="1" i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𝟑𝟏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𝟖𝟓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𝐀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0" dirty="0" smtClean="0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en-US" b="1" i="0" dirty="0" smtClean="0">
                            <a:latin typeface="Cambria Math"/>
                          </a:rPr>
                          <m:t>𝐂</m:t>
                        </m:r>
                      </m:sub>
                    </m:sSub>
                    <m:r>
                      <a:rPr lang="en-US" b="1" i="0" dirty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0" dirty="0" smtClean="0">
                            <a:latin typeface="Cambria Math"/>
                            <a:ea typeface="Cambria Math"/>
                          </a:rPr>
                          <m:t>𝐔</m:t>
                        </m:r>
                      </m:num>
                      <m:den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0" dirty="0" smtClean="0">
                                <a:latin typeface="Cambria Math"/>
                                <a:ea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b="1" i="0" dirty="0" smtClean="0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b="1" dirty="0" smtClean="0"/>
                  <a:t>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0" dirty="0" smtClean="0">
                            <a:latin typeface="Cambria Math"/>
                            <a:ea typeface="Cambria Math"/>
                          </a:rPr>
                          <m:t>𝟓𝟎</m:t>
                        </m:r>
                      </m:num>
                      <m:den>
                        <m:r>
                          <a:rPr lang="en-US" b="1" i="0" dirty="0" smtClean="0">
                            <a:latin typeface="Cambria Math"/>
                            <a:ea typeface="Cambria Math"/>
                          </a:rPr>
                          <m:t>𝟑𝟏</m:t>
                        </m:r>
                        <m:r>
                          <a:rPr lang="en-US" b="1" i="0" dirty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1" i="0" dirty="0" smtClean="0">
                            <a:latin typeface="Cambria Math"/>
                            <a:ea typeface="Cambria Math"/>
                          </a:rPr>
                          <m:t>𝟖𝟓</m:t>
                        </m:r>
                      </m:den>
                    </m:f>
                  </m:oMath>
                </a14:m>
                <a:r>
                  <a:rPr lang="el-GR" b="1" dirty="0" smtClean="0"/>
                  <a:t>   </a:t>
                </a:r>
                <a:r>
                  <a:rPr lang="en-US" b="1" dirty="0" smtClean="0"/>
                  <a:t>= 1,57 A, 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3" y="1923017"/>
                <a:ext cx="8480021" cy="46765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10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/>
          <p:cNvCxnSpPr/>
          <p:nvPr/>
        </p:nvCxnSpPr>
        <p:spPr>
          <a:xfrm>
            <a:off x="4579194" y="646134"/>
            <a:ext cx="0" cy="4190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>
            <a:off x="618754" y="1812690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4579194" y="1812690"/>
            <a:ext cx="3921592" cy="35196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H="1">
            <a:off x="4572000" y="1812692"/>
            <a:ext cx="39279" cy="492867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>
            <a:off x="4611278" y="1812690"/>
            <a:ext cx="567696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09638" y="1307788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endParaRPr lang="el-GR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68715" y="1067316"/>
            <a:ext cx="376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cxnSp>
        <p:nvCxnSpPr>
          <p:cNvPr id="19" name="Ευθεία γραμμή σύνδεσης 18"/>
          <p:cNvCxnSpPr/>
          <p:nvPr/>
        </p:nvCxnSpPr>
        <p:spPr>
          <a:xfrm>
            <a:off x="4665841" y="6279703"/>
            <a:ext cx="513133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V="1">
            <a:off x="5154207" y="1812690"/>
            <a:ext cx="1" cy="447406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>
            <a:off x="4611278" y="1812691"/>
            <a:ext cx="542930" cy="447406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06008" y="5661248"/>
            <a:ext cx="618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err="1" smtClean="0"/>
              <a:t>ολ</a:t>
            </a:r>
            <a:endParaRPr lang="el-GR" sz="2800" b="1" dirty="0"/>
          </a:p>
        </p:txBody>
      </p:sp>
      <p:sp>
        <p:nvSpPr>
          <p:cNvPr id="31" name="Τόξο 30"/>
          <p:cNvSpPr/>
          <p:nvPr/>
        </p:nvSpPr>
        <p:spPr>
          <a:xfrm rot="4170559">
            <a:off x="4307208" y="1771147"/>
            <a:ext cx="669417" cy="301716"/>
          </a:xfrm>
          <a:prstGeom prst="arc">
            <a:avLst>
              <a:gd name="adj1" fmla="val 15826445"/>
              <a:gd name="adj2" fmla="val 93987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>
            <a:off x="6660232" y="276802"/>
            <a:ext cx="13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n-US" b="1" baseline="-25000" dirty="0" smtClean="0"/>
              <a:t>z</a:t>
            </a:r>
            <a:r>
              <a:rPr lang="el-GR" b="1" baseline="-25000" dirty="0" smtClean="0"/>
              <a:t>=</a:t>
            </a:r>
            <a:r>
              <a:rPr lang="el-GR" b="1" dirty="0" smtClean="0"/>
              <a:t> </a:t>
            </a:r>
            <a:r>
              <a:rPr lang="en-US" b="1" dirty="0" smtClean="0"/>
              <a:t>=-88</a:t>
            </a:r>
            <a:r>
              <a:rPr lang="el-GR" b="1" baseline="30000" dirty="0" smtClean="0"/>
              <a:t>0</a:t>
            </a:r>
            <a:endParaRPr lang="el-GR" b="1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539634" y="1884698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4665841" y="6388756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l-GR" dirty="0"/>
          </a:p>
        </p:txBody>
      </p:sp>
      <p:cxnSp>
        <p:nvCxnSpPr>
          <p:cNvPr id="20" name="Ευθύγραμμο βέλος σύνδεσης 19"/>
          <p:cNvCxnSpPr/>
          <p:nvPr/>
        </p:nvCxnSpPr>
        <p:spPr>
          <a:xfrm flipH="1" flipV="1">
            <a:off x="4572000" y="1146569"/>
            <a:ext cx="34593" cy="66612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67970" y="6279703"/>
            <a:ext cx="373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cxnSp>
        <p:nvCxnSpPr>
          <p:cNvPr id="26" name="Ευθύγραμμο βέλος σύνδεσης 25"/>
          <p:cNvCxnSpPr/>
          <p:nvPr/>
        </p:nvCxnSpPr>
        <p:spPr>
          <a:xfrm flipH="1">
            <a:off x="4582791" y="1855762"/>
            <a:ext cx="23802" cy="452556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07404" y="5430415"/>
            <a:ext cx="1099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baseline="-25000" dirty="0" smtClean="0"/>
              <a:t>C</a:t>
            </a:r>
            <a:r>
              <a:rPr lang="el-GR" sz="2400" b="1" dirty="0" smtClean="0"/>
              <a:t> - </a:t>
            </a:r>
            <a:r>
              <a:rPr lang="en-US" sz="2400" b="1" dirty="0" smtClean="0"/>
              <a:t>I</a:t>
            </a:r>
            <a:r>
              <a:rPr lang="en-US" sz="2400" b="1" baseline="-25000" dirty="0" smtClean="0"/>
              <a:t>L</a:t>
            </a:r>
            <a:endParaRPr lang="el-GR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354" y="188640"/>
                <a:ext cx="8496944" cy="578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Διαφορά </a:t>
                </a:r>
                <a:r>
                  <a:rPr lang="el-GR" sz="2000" b="1" dirty="0"/>
                  <a:t>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 i="0">
                            <a:latin typeface="Cambria Math"/>
                          </a:rPr>
                          <m:t>𝛆𝛗𝛗</m:t>
                        </m:r>
                      </m:e>
                      <m:sub>
                        <m:r>
                          <a:rPr lang="en-US" sz="2000" b="1" i="0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l-GR" sz="20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0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2000" b="1" i="0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  <m:r>
                          <a:rPr lang="el-GR" sz="2000" b="1" i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20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2000" b="1" i="0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2000" b="1" i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sz="20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0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𝟓𝟕</m:t>
                        </m:r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l-GR" sz="2000" b="1" i="0" smtClean="0">
                            <a:latin typeface="Cambria Math"/>
                            <a:ea typeface="Cambria Math"/>
                          </a:rPr>
                          <m:t>𝟑𝟏</m:t>
                        </m:r>
                        <m:r>
                          <a:rPr lang="el-GR" sz="2000" b="1" i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𝟖𝟓</m:t>
                        </m:r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 </m:t>
                        </m:r>
                      </m:num>
                      <m:den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2000" b="1" dirty="0" smtClean="0"/>
                  <a:t> = -</a:t>
                </a:r>
                <a:r>
                  <a:rPr lang="el-GR" sz="2000" b="1" dirty="0" smtClean="0"/>
                  <a:t>30,28</a:t>
                </a:r>
                <a:r>
                  <a:rPr lang="en-US" sz="2000" b="1" dirty="0" smtClean="0"/>
                  <a:t>  </a:t>
                </a:r>
                <a:endParaRPr lang="el-GR" sz="20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4" y="188640"/>
                <a:ext cx="8496944" cy="578235"/>
              </a:xfrm>
              <a:prstGeom prst="rect">
                <a:avLst/>
              </a:prstGeom>
              <a:blipFill rotWithShape="1">
                <a:blip r:embed="rId2"/>
                <a:stretch>
                  <a:fillRect l="-717" b="-10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178974" y="1298149"/>
            <a:ext cx="545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</a:t>
            </a:r>
            <a:r>
              <a:rPr lang="en-US" sz="2400" b="1" baseline="-25000" dirty="0"/>
              <a:t>R</a:t>
            </a:r>
            <a:endParaRPr lang="el-GR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800903" y="2063552"/>
            <a:ext cx="13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n-US" b="1" baseline="-25000" dirty="0" smtClean="0"/>
              <a:t>z</a:t>
            </a:r>
            <a:r>
              <a:rPr lang="el-GR" b="1" baseline="-25000" dirty="0" smtClean="0"/>
              <a:t>=</a:t>
            </a:r>
            <a:r>
              <a:rPr lang="el-GR" b="1" dirty="0" smtClean="0"/>
              <a:t> </a:t>
            </a:r>
            <a:r>
              <a:rPr lang="en-US" b="1" dirty="0" smtClean="0"/>
              <a:t>=-88</a:t>
            </a:r>
            <a:r>
              <a:rPr lang="el-GR" b="1" baseline="30000" dirty="0" smtClean="0"/>
              <a:t>0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3717032"/>
                <a:ext cx="4248472" cy="156966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I</a:t>
                </a:r>
                <a:r>
                  <a:rPr lang="en-US" sz="2400" b="1" baseline="-25000" dirty="0" smtClean="0"/>
                  <a:t>L</a:t>
                </a:r>
                <a:r>
                  <a:rPr lang="el-GR" sz="2400" b="1" baseline="-25000" dirty="0"/>
                  <a:t>  </a:t>
                </a:r>
                <a:r>
                  <a:rPr lang="el-GR" sz="2400" b="1" dirty="0" smtClean="0"/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dirty="0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en-US" sz="2400" b="1" dirty="0">
                            <a:latin typeface="Cambria Math"/>
                          </a:rPr>
                          <m:t>𝐂</m:t>
                        </m:r>
                      </m:sub>
                    </m:sSub>
                  </m:oMath>
                </a14:m>
                <a:endParaRPr lang="el-GR" sz="2400" b="1" dirty="0" smtClean="0"/>
              </a:p>
              <a:p>
                <a:r>
                  <a:rPr lang="el-GR" sz="2400" b="1" dirty="0" smtClean="0"/>
                  <a:t>Το κύκλωμα παρουσιάζει </a:t>
                </a:r>
                <a:r>
                  <a:rPr lang="el-GR" sz="2400" b="1" u="sng" dirty="0" smtClean="0"/>
                  <a:t>επαγωγική</a:t>
                </a:r>
                <a:r>
                  <a:rPr lang="el-GR" sz="2400" b="1" dirty="0" smtClean="0"/>
                  <a:t> συμπεριφορά, </a:t>
                </a:r>
                <a:r>
                  <a:rPr lang="el-GR" sz="2400" b="1" u="sng" dirty="0" smtClean="0"/>
                  <a:t>η τάση προηγείται της έντασης.</a:t>
                </a:r>
                <a:endParaRPr lang="el-GR" sz="2400" b="1" u="sng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17032"/>
                <a:ext cx="4248472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1854" t="-2299" b="-72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13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310743" y="2002916"/>
                <a:ext cx="1524953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b="1" dirty="0"/>
                  <a:t>I</a:t>
                </a:r>
                <a:r>
                  <a:rPr lang="en-US" sz="2000" b="1" baseline="-25000" dirty="0"/>
                  <a:t>R</a:t>
                </a:r>
                <a:r>
                  <a:rPr lang="en-US" sz="2000" b="1" dirty="0"/>
                  <a:t> =</a:t>
                </a:r>
                <a:r>
                  <a:rPr lang="el-GR" sz="2000" b="1" dirty="0"/>
                  <a:t> </a:t>
                </a:r>
                <a:r>
                  <a:rPr lang="el-GR" sz="2000" b="1" dirty="0" smtClean="0"/>
                  <a:t>1 </a:t>
                </a:r>
                <a:r>
                  <a:rPr lang="en-US" sz="2000" b="1" dirty="0"/>
                  <a:t>A,    </a:t>
                </a:r>
                <a:endParaRPr lang="el-GR" sz="20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2000" b="1" dirty="0" smtClean="0"/>
                  <a:t>I</a:t>
                </a:r>
                <a:r>
                  <a:rPr lang="en-US" sz="2000" b="1" baseline="-25000" dirty="0" smtClean="0"/>
                  <a:t>L</a:t>
                </a:r>
                <a:r>
                  <a:rPr lang="el-GR" sz="2000" b="1" dirty="0"/>
                  <a:t>=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𝟑𝟏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𝟖𝟓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</a:rPr>
                  <a:t>  </a:t>
                </a:r>
                <a:endParaRPr lang="el-GR" sz="2000" b="1" dirty="0" smtClean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dirty="0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en-US" sz="2000" b="1" dirty="0">
                            <a:latin typeface="Cambria Math"/>
                          </a:rPr>
                          <m:t>𝐂</m:t>
                        </m:r>
                      </m:sub>
                    </m:sSub>
                  </m:oMath>
                </a14:m>
                <a:r>
                  <a:rPr lang="en-US" sz="2000" b="1" dirty="0" smtClean="0"/>
                  <a:t>= </a:t>
                </a:r>
                <a:r>
                  <a:rPr lang="en-US" sz="2000" b="1" dirty="0"/>
                  <a:t>1,57 A</a:t>
                </a:r>
                <a:endParaRPr lang="el-GR" sz="20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3" y="2002916"/>
                <a:ext cx="1524953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4400" r="-10000" b="-33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28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32" grpId="0"/>
      <p:bldP spid="31" grpId="0" animBg="1"/>
      <p:bldP spid="34" grpId="0"/>
      <p:bldP spid="2048" grpId="0"/>
      <p:bldP spid="36" grpId="0"/>
      <p:bldP spid="23" grpId="0"/>
      <p:bldP spid="27" grpId="0"/>
      <p:bldP spid="24" grpId="0"/>
      <p:bldP spid="22" grpId="0"/>
      <p:bldP spid="30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864" y="314749"/>
            <a:ext cx="8732313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l-GR" b="1" dirty="0" smtClean="0"/>
              <a:t>Ερώτηση 4. Εάν η επαγωγική αντίδραση ενός πηνίου είναι 50 Ω σε συχνότητα 50</a:t>
            </a:r>
            <a:r>
              <a:rPr lang="en-US" b="1" dirty="0" smtClean="0"/>
              <a:t>Hz</a:t>
            </a:r>
            <a:r>
              <a:rPr lang="el-GR" b="1" dirty="0" smtClean="0"/>
              <a:t> ποια θα είναι η τιμή αυτής σε συχνότητα 100</a:t>
            </a:r>
            <a:r>
              <a:rPr lang="en-US" b="1" dirty="0" smtClean="0"/>
              <a:t>Hz</a:t>
            </a:r>
            <a:r>
              <a:rPr lang="el-GR" b="1" dirty="0" smtClean="0"/>
              <a:t>;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4003" y="1674674"/>
                <a:ext cx="8660304" cy="167674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l-GR" b="1" dirty="0" smtClean="0"/>
                  <a:t>Απάντηση: </a:t>
                </a:r>
              </a:p>
              <a:p>
                <a:pPr>
                  <a:lnSpc>
                    <a:spcPct val="200000"/>
                  </a:lnSpc>
                </a:pPr>
                <a:r>
                  <a:rPr lang="el-GR" b="1" dirty="0" smtClean="0"/>
                  <a:t>Η επαγωγική αντίδραση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b="1">
                            <a:latin typeface="Cambria Math"/>
                            <a:ea typeface="Cambria Math"/>
                          </a:rPr>
                          <m:t>𝐋</m:t>
                        </m:r>
                      </m:sub>
                    </m:sSub>
                    <m:r>
                      <a:rPr lang="en-US" b="1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𝐋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b="1">
                        <a:latin typeface="Cambria Math"/>
                        <a:ea typeface="Cambria Math"/>
                      </a:rPr>
                      <m:t>𝛑</m:t>
                    </m:r>
                    <m:r>
                      <a:rPr lang="en-US" b="1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>
                        <a:latin typeface="Cambria Math"/>
                        <a:ea typeface="Cambria Math"/>
                      </a:rPr>
                      <m:t>𝐋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𝟓𝟎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𝛀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b="1" dirty="0" smtClean="0"/>
                  <a:t>όταν διπλασιασθεί η συχνότητα τότε θα διπλασιασθεί και η επαγωγική αντίδραση άρα θα είναι 100 Ω.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03" y="1674674"/>
                <a:ext cx="8660304" cy="16767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33862" y="3717032"/>
            <a:ext cx="8605954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/>
              <a:t>Ερώτηση </a:t>
            </a:r>
            <a:r>
              <a:rPr lang="el-GR" b="1" dirty="0" smtClean="0"/>
              <a:t>5. </a:t>
            </a:r>
            <a:r>
              <a:rPr lang="el-GR" b="1" dirty="0"/>
              <a:t>Εάν </a:t>
            </a:r>
            <a:r>
              <a:rPr lang="el-GR" b="1" dirty="0" smtClean="0"/>
              <a:t>η χωρητική αντίδραση ενός πυκνωτή είναι 50 Ω σε συχνότητα 50</a:t>
            </a:r>
            <a:r>
              <a:rPr lang="en-US" b="1" dirty="0" smtClean="0"/>
              <a:t>Hz</a:t>
            </a:r>
            <a:r>
              <a:rPr lang="el-GR" b="1" dirty="0" smtClean="0"/>
              <a:t> ποια θα είναι η τιμή αυτής σε συχνότητα 100</a:t>
            </a:r>
            <a:r>
              <a:rPr lang="en-US" b="1" dirty="0" smtClean="0"/>
              <a:t>Hz </a:t>
            </a:r>
            <a:r>
              <a:rPr lang="el-GR" b="1" dirty="0" smtClean="0"/>
              <a:t>και ποια σε συχνότητα 25</a:t>
            </a:r>
            <a:r>
              <a:rPr lang="en-US" b="1" dirty="0" smtClean="0"/>
              <a:t>Hz</a:t>
            </a:r>
            <a:r>
              <a:rPr lang="el-GR" b="1" dirty="0" smtClean="0"/>
              <a:t>;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0864" y="4869160"/>
                <a:ext cx="8588297" cy="145687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l-GR" b="1" dirty="0" smtClean="0"/>
                  <a:t>Απάντηση: </a:t>
                </a:r>
              </a:p>
              <a:p>
                <a:r>
                  <a:rPr lang="el-GR" b="1" dirty="0" smtClean="0"/>
                  <a:t>Γνωρίζουμε ότι η χωρητική αντίδραση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2400" b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𝛑</m:t>
                        </m:r>
                        <m:r>
                          <a:rPr lang="en-US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𝐟𝐂</m:t>
                        </m:r>
                      </m:den>
                    </m:f>
                  </m:oMath>
                </a14:m>
                <a:r>
                  <a:rPr lang="el-GR" b="1" dirty="0" smtClean="0"/>
                  <a:t> άρα είναι αντιστρόφως ανάλογη της συχνότητας οπότε </a:t>
                </a:r>
                <a:r>
                  <a:rPr lang="el-GR" b="1" dirty="0"/>
                  <a:t>στα </a:t>
                </a:r>
                <a:r>
                  <a:rPr lang="el-GR" b="1" dirty="0" smtClean="0"/>
                  <a:t>100Hz θα είναι η μισή δηλ. 25 Ω και στα 25</a:t>
                </a:r>
                <a:r>
                  <a:rPr lang="en-US" b="1" dirty="0" smtClean="0"/>
                  <a:t>Hz </a:t>
                </a:r>
                <a:r>
                  <a:rPr lang="el-GR" b="1" dirty="0" smtClean="0"/>
                  <a:t>τέσσερις (</a:t>
                </a:r>
                <a:r>
                  <a:rPr lang="en-US" b="1" dirty="0" smtClean="0"/>
                  <a:t>4</a:t>
                </a:r>
                <a:r>
                  <a:rPr lang="el-GR" b="1" dirty="0" smtClean="0"/>
                  <a:t>) </a:t>
                </a:r>
                <a:r>
                  <a:rPr lang="en-US" b="1" dirty="0" smtClean="0"/>
                  <a:t> </a:t>
                </a:r>
                <a:r>
                  <a:rPr lang="el-GR" b="1" dirty="0" smtClean="0"/>
                  <a:t>φορές μεγαλύτερη δηλ. 200 Ω.</a:t>
                </a:r>
                <a:endParaRPr lang="el-G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64" y="4869160"/>
                <a:ext cx="8588297" cy="145687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86888" y="0"/>
            <a:ext cx="3365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Σελ. 382</a:t>
            </a:r>
            <a:endParaRPr lang="el-GR" b="1" dirty="0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79512" y="3573016"/>
            <a:ext cx="8732313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056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" grpId="0" animBg="1"/>
      <p:bldP spid="3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332656"/>
                <a:ext cx="8784976" cy="221034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>
                <a:defPPr>
                  <a:defRPr lang="el-GR"/>
                </a:defPPr>
                <a:lvl1pPr>
                  <a:lnSpc>
                    <a:spcPct val="200000"/>
                  </a:lnSpc>
                  <a:defRPr b="1">
                    <a:solidFill>
                      <a:schemeClr val="dk1"/>
                    </a:solidFill>
                  </a:defRPr>
                </a:lvl1pPr>
                <a:lvl2pPr>
                  <a:defRPr>
                    <a:solidFill>
                      <a:schemeClr val="dk1"/>
                    </a:solidFill>
                  </a:defRPr>
                </a:lvl2pPr>
                <a:lvl3pPr>
                  <a:defRPr>
                    <a:solidFill>
                      <a:schemeClr val="dk1"/>
                    </a:solidFill>
                  </a:defRPr>
                </a:lvl3pPr>
                <a:lvl4pPr>
                  <a:defRPr>
                    <a:solidFill>
                      <a:schemeClr val="dk1"/>
                    </a:solidFill>
                  </a:defRPr>
                </a:lvl4pPr>
                <a:lvl5pPr>
                  <a:defRPr>
                    <a:solidFill>
                      <a:schemeClr val="dk1"/>
                    </a:solidFill>
                  </a:defRPr>
                </a:lvl5pPr>
                <a:lvl6pPr>
                  <a:defRPr>
                    <a:solidFill>
                      <a:schemeClr val="dk1"/>
                    </a:solidFill>
                  </a:defRPr>
                </a:lvl6pPr>
                <a:lvl7pPr>
                  <a:defRPr>
                    <a:solidFill>
                      <a:schemeClr val="dk1"/>
                    </a:solidFill>
                  </a:defRPr>
                </a:lvl7pPr>
                <a:lvl8pPr>
                  <a:defRPr>
                    <a:solidFill>
                      <a:schemeClr val="dk1"/>
                    </a:solidFill>
                  </a:defRPr>
                </a:lvl8pPr>
                <a:lvl9pPr>
                  <a:defRPr>
                    <a:solidFill>
                      <a:schemeClr val="dk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l-GR" dirty="0"/>
                  <a:t>1) Εναλλασσόμενη τάση της μορφής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𝐮</m:t>
                    </m:r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>
                        <a:latin typeface="Cambria Math"/>
                      </a:rPr>
                      <m:t>𝟐𝟐𝟎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en-US">
                        <a:latin typeface="Cambria Math"/>
                      </a:rPr>
                      <m:t> </m:t>
                    </m:r>
                    <m:r>
                      <a:rPr lang="el-GR">
                        <a:latin typeface="Cambria Math"/>
                      </a:rPr>
                      <m:t>𝛈𝛍</m:t>
                    </m:r>
                    <m:r>
                      <a:rPr lang="el-GR">
                        <a:latin typeface="Cambria Math"/>
                      </a:rPr>
                      <m:t>𝟑𝟏𝟒𝐭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εφαρμόζεται σε ωμική αντίσταση </a:t>
                </a:r>
                <a:r>
                  <a:rPr lang="en-US" dirty="0"/>
                  <a:t>R = </a:t>
                </a:r>
                <a:r>
                  <a:rPr lang="el-GR" dirty="0"/>
                  <a:t>50 </a:t>
                </a:r>
                <a:r>
                  <a:rPr lang="el-GR" dirty="0" smtClean="0"/>
                  <a:t>Ω. </a:t>
                </a:r>
                <a:r>
                  <a:rPr lang="el-GR" dirty="0"/>
                  <a:t>Ζητούνται: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dirty="0" smtClean="0"/>
                  <a:t>α) Η </a:t>
                </a:r>
                <a:r>
                  <a:rPr lang="el-GR" dirty="0"/>
                  <a:t>συχνότητα </a:t>
                </a:r>
                <a:r>
                  <a:rPr lang="en-US" dirty="0"/>
                  <a:t>f </a:t>
                </a:r>
                <a:r>
                  <a:rPr lang="el-GR" dirty="0"/>
                  <a:t>και τη περίοδος Τ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dirty="0" smtClean="0"/>
                  <a:t>β) Η </a:t>
                </a:r>
                <a:r>
                  <a:rPr lang="el-GR" dirty="0"/>
                  <a:t>ενεργός τιμή της τάσης και του ρεύματος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dirty="0" smtClean="0"/>
                  <a:t>γ) Η </a:t>
                </a:r>
                <a:r>
                  <a:rPr lang="el-GR" dirty="0"/>
                  <a:t>στιγμιαία τιμή της έντασης του ρεύματος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32656"/>
                <a:ext cx="8784976" cy="221034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7054" y="2996952"/>
                <a:ext cx="8769442" cy="327647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α) Η εξίσωση έχει τη μορφή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</a:rPr>
                      <m:t>𝐮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l-GR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2000" b="1">
                        <a:latin typeface="Cambria Math"/>
                        <a:ea typeface="Cambria Math"/>
                      </a:rPr>
                      <m:t>𝛈𝛍𝛚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𝐭</m:t>
                    </m:r>
                  </m:oMath>
                </a14:m>
                <a:r>
                  <a:rPr lang="el-GR" sz="2000" b="1" dirty="0" smtClean="0"/>
                  <a:t>, άρα ω=314</a:t>
                </a:r>
                <a:r>
                  <a:rPr lang="en-US" sz="2000" b="1" dirty="0" smtClean="0"/>
                  <a:t>rad/s</a:t>
                </a:r>
                <a:r>
                  <a:rPr lang="el-GR" sz="2000" b="1" dirty="0" smtClean="0"/>
                  <a:t> και </a:t>
                </a:r>
                <a:r>
                  <a:rPr lang="en-US" sz="2000" b="1" dirty="0" smtClean="0"/>
                  <a:t>U</a:t>
                </a:r>
                <a:r>
                  <a:rPr lang="en-US" sz="2000" b="1" baseline="-25000" dirty="0" smtClean="0"/>
                  <a:t>0  </a:t>
                </a:r>
                <a:r>
                  <a:rPr lang="en-US" sz="2000" b="1" dirty="0" smtClean="0"/>
                  <a:t>=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𝟐𝟐𝟎</m:t>
                    </m:r>
                    <m:rad>
                      <m:radPr>
                        <m:degHide m:val="on"/>
                        <m:ctrlPr>
                          <a:rPr lang="en-US" sz="20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000" b="1" dirty="0" smtClean="0"/>
                  <a:t> </a:t>
                </a:r>
                <a:r>
                  <a:rPr lang="en-US" sz="2000" b="1" dirty="0"/>
                  <a:t>V</a:t>
                </a:r>
                <a:endParaRPr lang="en-US" sz="2000" b="1" dirty="0" smtClean="0"/>
              </a:p>
              <a:p>
                <a:endParaRPr lang="el-GR" sz="2000" b="1" dirty="0" smtClean="0"/>
              </a:p>
              <a:p>
                <a:r>
                  <a:rPr lang="el-GR" sz="2000" b="1" dirty="0" smtClean="0"/>
                  <a:t>ω=2π</a:t>
                </a:r>
                <a:r>
                  <a:rPr lang="en-US" sz="2000" b="1" dirty="0" smtClean="0"/>
                  <a:t>f </a:t>
                </a:r>
                <a:r>
                  <a:rPr lang="en-US" sz="2000" b="1" dirty="0" smtClean="0">
                    <a:sym typeface="Wingdings"/>
                  </a:rPr>
                  <a:t> </a:t>
                </a:r>
                <a:r>
                  <a:rPr lang="en-US" sz="2400" b="1" dirty="0" smtClean="0">
                    <a:sym typeface="Wingdings"/>
                  </a:rPr>
                  <a:t>f=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/>
                        <a:sym typeface="Wingdings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latin typeface="Cambria Math"/>
                            <a:sym typeface="Wingdings"/>
                          </a:rPr>
                        </m:ctrlPr>
                      </m:fPr>
                      <m:num>
                        <m:r>
                          <a:rPr lang="el-GR" sz="2400" b="1" i="0" smtClean="0">
                            <a:latin typeface="Cambria Math"/>
                            <a:sym typeface="Wingdings"/>
                          </a:rPr>
                          <m:t>𝛚</m:t>
                        </m:r>
                      </m:num>
                      <m:den>
                        <m:r>
                          <a:rPr lang="el-GR" sz="2400" b="1" i="0" smtClean="0">
                            <a:latin typeface="Cambria Math"/>
                            <a:sym typeface="Wingdings"/>
                          </a:rPr>
                          <m:t>𝟐</m:t>
                        </m:r>
                        <m:r>
                          <a:rPr lang="el-GR" sz="2400" b="1" i="0" smtClean="0">
                            <a:latin typeface="Cambria Math"/>
                            <a:sym typeface="Wingdings"/>
                          </a:rPr>
                          <m:t>𝛑</m:t>
                        </m:r>
                      </m:den>
                    </m:f>
                    <m:r>
                      <a:rPr lang="el-GR" sz="2400" b="1" i="0" smtClean="0">
                        <a:latin typeface="Cambria Math"/>
                        <a:sym typeface="Wingdings"/>
                      </a:rPr>
                      <m:t>=</m:t>
                    </m:r>
                    <m:f>
                      <m:fPr>
                        <m:ctrlPr>
                          <a:rPr lang="el-GR" sz="2400" b="1" i="1" smtClean="0">
                            <a:latin typeface="Cambria Math"/>
                            <a:sym typeface="Wingdings"/>
                          </a:rPr>
                        </m:ctrlPr>
                      </m:fPr>
                      <m:num>
                        <m:r>
                          <a:rPr lang="el-GR" sz="2400" b="1" i="0" smtClean="0">
                            <a:latin typeface="Cambria Math"/>
                            <a:sym typeface="Wingdings"/>
                          </a:rPr>
                          <m:t>𝟑𝟏𝟒</m:t>
                        </m:r>
                      </m:num>
                      <m:den>
                        <m:r>
                          <a:rPr lang="el-GR" sz="2400" b="1" i="0" smtClean="0">
                            <a:latin typeface="Cambria Math"/>
                            <a:sym typeface="Wingdings"/>
                          </a:rPr>
                          <m:t>𝟐</m:t>
                        </m:r>
                        <m:r>
                          <a:rPr lang="el-GR" sz="2400" b="1" i="0" smtClean="0">
                            <a:latin typeface="Cambria Math"/>
                            <a:ea typeface="Cambria Math"/>
                            <a:sym typeface="Wingdings"/>
                          </a:rPr>
                          <m:t>∙</m:t>
                        </m:r>
                        <m:r>
                          <a:rPr lang="el-GR" sz="2400" b="1" i="0" smtClean="0">
                            <a:latin typeface="Cambria Math"/>
                            <a:ea typeface="Cambria Math"/>
                            <a:sym typeface="Wingdings"/>
                          </a:rPr>
                          <m:t>𝟑</m:t>
                        </m:r>
                        <m:r>
                          <a:rPr lang="el-GR" sz="2400" b="1" i="0" smtClean="0">
                            <a:latin typeface="Cambria Math"/>
                            <a:ea typeface="Cambria Math"/>
                            <a:sym typeface="Wingdings"/>
                          </a:rPr>
                          <m:t>,</m:t>
                        </m:r>
                        <m:r>
                          <a:rPr lang="el-GR" sz="2400" b="1" i="0" smtClean="0">
                            <a:latin typeface="Cambria Math"/>
                            <a:ea typeface="Cambria Math"/>
                            <a:sym typeface="Wingdings"/>
                          </a:rPr>
                          <m:t>𝟏𝟒</m:t>
                        </m:r>
                      </m:den>
                    </m:f>
                    <m:r>
                      <a:rPr lang="el-GR" sz="2400" b="1" i="0" smtClean="0">
                        <a:latin typeface="Cambria Math"/>
                        <a:sym typeface="Wingdings"/>
                      </a:rPr>
                      <m:t>=</m:t>
                    </m:r>
                    <m:r>
                      <a:rPr lang="el-GR" sz="2400" b="1" i="0" smtClean="0">
                        <a:latin typeface="Cambria Math"/>
                        <a:sym typeface="Wingdings"/>
                      </a:rPr>
                      <m:t>𝟓𝟎𝐇𝐳</m:t>
                    </m:r>
                  </m:oMath>
                </a14:m>
                <a:r>
                  <a:rPr lang="en-US" sz="1600" b="1" dirty="0" smtClean="0"/>
                  <a:t> </a:t>
                </a:r>
                <a:r>
                  <a:rPr lang="el-GR" sz="2000" b="1" dirty="0" smtClean="0"/>
                  <a:t>και </a:t>
                </a:r>
                <a:r>
                  <a:rPr lang="el-GR" sz="2400" b="1" dirty="0" smtClean="0"/>
                  <a:t>Τ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400" b="1" i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</a:rPr>
                          <m:t>𝐟</m:t>
                        </m:r>
                      </m:den>
                    </m:f>
                    <m:r>
                      <a:rPr lang="el-GR" sz="24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𝟓𝟎</m:t>
                        </m:r>
                      </m:den>
                    </m:f>
                    <m:r>
                      <a:rPr lang="el-GR" sz="24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𝟎𝟐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𝐬𝐞𝐜</m:t>
                    </m:r>
                  </m:oMath>
                </a14:m>
                <a:endParaRPr lang="en-US" sz="2400" b="1" dirty="0" smtClean="0"/>
              </a:p>
              <a:p>
                <a:endParaRPr lang="en-US" sz="20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latin typeface="Cambria Math"/>
                          </a:rPr>
                          <m:t>𝛃</m:t>
                        </m:r>
                        <m:r>
                          <a:rPr lang="el-GR" sz="2000" b="1" i="0" smtClean="0">
                            <a:latin typeface="Cambria Math"/>
                          </a:rPr>
                          <m:t>) </m:t>
                        </m:r>
                        <m:r>
                          <a:rPr lang="en-US" sz="2000" b="1" i="0" smtClean="0">
                            <a:latin typeface="Cambria Math"/>
                          </a:rPr>
                          <m:t>𝐔</m:t>
                        </m:r>
                      </m:e>
                      <m:sub>
                        <m:r>
                          <a:rPr lang="el-GR" sz="2000" b="1" i="0" smtClean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 smtClean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2000" b="1" i="0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𝟐𝟐𝟎</m:t>
                        </m:r>
                        <m:rad>
                          <m:radPr>
                            <m:degHide m:val="on"/>
                            <m:ctrlP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𝟐𝟐𝟎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sz="2400" b="1" dirty="0" smtClean="0"/>
                  <a:t>V</a:t>
                </a:r>
                <a:r>
                  <a:rPr lang="en-US" sz="2000" b="1" dirty="0" smtClean="0"/>
                  <a:t>,  </a:t>
                </a:r>
                <a:r>
                  <a:rPr lang="en-US" sz="2800" b="1" dirty="0" smtClean="0"/>
                  <a:t>I</a:t>
                </a:r>
                <a:r>
                  <a:rPr lang="el-GR" sz="2800" b="1" baseline="-25000" dirty="0" smtClean="0"/>
                  <a:t>εν</a:t>
                </a:r>
                <a:r>
                  <a:rPr lang="el-GR" sz="2800" b="1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b="1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0" smtClean="0">
                                <a:latin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l-GR" sz="2400" b="1" i="0" smtClean="0">
                                <a:latin typeface="Cambria Math"/>
                              </a:rPr>
                              <m:t>𝛆𝛎</m:t>
                            </m:r>
                          </m:sub>
                        </m:sSub>
                      </m:num>
                      <m:den>
                        <m:r>
                          <a:rPr lang="en-US" sz="2400" b="1" i="0" smtClean="0">
                            <a:latin typeface="Cambria Math"/>
                          </a:rPr>
                          <m:t>𝐑</m:t>
                        </m:r>
                      </m:den>
                    </m:f>
                    <m:r>
                      <a:rPr lang="el-GR" sz="24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𝟐𝟐𝟎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𝟓𝟎</m:t>
                        </m:r>
                      </m:den>
                    </m:f>
                    <m:r>
                      <a:rPr lang="el-GR" sz="24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i="0" smtClean="0">
                        <a:latin typeface="Cambria Math"/>
                        <a:ea typeface="Cambria Math"/>
                      </a:rPr>
                      <m:t>𝐀</m:t>
                    </m:r>
                  </m:oMath>
                </a14:m>
                <a:endParaRPr lang="en-US" b="1" dirty="0" smtClean="0"/>
              </a:p>
              <a:p>
                <a:endParaRPr lang="en-US" sz="2000" b="1" dirty="0" smtClean="0"/>
              </a:p>
              <a:p>
                <a:r>
                  <a:rPr lang="el-GR" sz="2000" b="1" dirty="0"/>
                  <a:t>γ</a:t>
                </a:r>
                <a:r>
                  <a:rPr lang="en-US" sz="2000" b="1" dirty="0" smtClean="0"/>
                  <a:t>) </a:t>
                </a:r>
                <a:r>
                  <a:rPr lang="en-US" sz="2800" b="1" dirty="0" smtClean="0"/>
                  <a:t>I</a:t>
                </a:r>
                <a:r>
                  <a:rPr lang="en-US" sz="2800" b="1" baseline="-25000" dirty="0" smtClean="0"/>
                  <a:t>0</a:t>
                </a:r>
                <a:r>
                  <a:rPr lang="el-GR" sz="2000" b="1" baseline="-25000" dirty="0" smtClean="0"/>
                  <a:t> </a:t>
                </a:r>
                <a:r>
                  <a:rPr lang="en-US" sz="2000" b="1" dirty="0" smtClean="0"/>
                  <a:t>=</a:t>
                </a:r>
                <a:r>
                  <a:rPr lang="el-GR" sz="2000" b="1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l-GR" sz="2000" b="1" i="1" smtClean="0">
                            <a:latin typeface="Cambria Math"/>
                          </a:rPr>
                          <m:t>𝟐</m:t>
                        </m:r>
                        <m:r>
                          <a:rPr lang="el-GR" sz="2000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</m:oMath>
                </a14:m>
                <a:r>
                  <a:rPr lang="en-US" sz="2000" b="1" dirty="0" smtClean="0"/>
                  <a:t>I</a:t>
                </a:r>
                <a:r>
                  <a:rPr lang="el-GR" sz="2000" b="1" baseline="-25000" dirty="0" smtClean="0"/>
                  <a:t>εν</a:t>
                </a:r>
                <a:r>
                  <a:rPr lang="el-GR" sz="2000" b="1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l-GR" sz="2000" b="1" i="1">
                            <a:latin typeface="Cambria Math"/>
                          </a:rPr>
                          <m:t>𝟐</m:t>
                        </m:r>
                        <m:r>
                          <a:rPr lang="el-GR" sz="2000" b="1" i="1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𝚨</m:t>
                    </m:r>
                  </m:oMath>
                </a14:m>
                <a:r>
                  <a:rPr lang="el-GR" sz="2000" b="1" dirty="0" smtClean="0"/>
                  <a:t>, άρα η στιγμιαία τιμή είναι</a:t>
                </a:r>
                <a:r>
                  <a:rPr lang="en-US" sz="2000" b="1" dirty="0" smtClean="0"/>
                  <a:t>   i =</a:t>
                </a:r>
                <a:r>
                  <a:rPr lang="el-GR" sz="20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sz="2000" b="1">
                        <a:latin typeface="Cambria Math"/>
                        <a:ea typeface="Cambria Math"/>
                      </a:rPr>
                      <m:t>𝟒</m:t>
                    </m:r>
                    <m:r>
                      <a:rPr lang="el-GR" sz="2000" b="1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>
                        <a:latin typeface="Cambria Math"/>
                        <a:ea typeface="Cambria Math"/>
                      </a:rPr>
                      <m:t>𝟒</m:t>
                    </m:r>
                    <m:r>
                      <a:rPr lang="el-GR" sz="2000" b="1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sz="20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l-GR" sz="2000" b="1" i="1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l-GR" sz="2000" b="1" dirty="0" smtClean="0"/>
                  <a:t>ημ314</a:t>
                </a:r>
                <a:r>
                  <a:rPr lang="en-US" sz="2000" b="1" dirty="0" smtClean="0"/>
                  <a:t>t</a:t>
                </a:r>
              </a:p>
              <a:p>
                <a:r>
                  <a:rPr lang="el-GR" sz="2000" b="1" dirty="0" smtClean="0"/>
                  <a:t>Η συχνότητα παραμένει η ίδια</a:t>
                </a:r>
                <a:endParaRPr lang="el-GR" sz="2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54" y="2996952"/>
                <a:ext cx="8769442" cy="32764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59832" y="2538135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ΛΥΣΗ</a:t>
            </a:r>
            <a:endParaRPr lang="el-GR" sz="2400" b="1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86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build="p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870" y="188640"/>
            <a:ext cx="8496944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000" b="1" dirty="0"/>
              <a:t>2</a:t>
            </a:r>
            <a:r>
              <a:rPr lang="el-GR" sz="2000" b="1" dirty="0" smtClean="0"/>
              <a:t>) Πηνίο αυτεπαγωγής 50</a:t>
            </a:r>
            <a:r>
              <a:rPr lang="en-US" sz="2000" b="1" dirty="0" err="1" smtClean="0"/>
              <a:t>mH</a:t>
            </a:r>
            <a:r>
              <a:rPr lang="en-US" sz="2000" b="1" dirty="0" smtClean="0"/>
              <a:t> </a:t>
            </a:r>
            <a:r>
              <a:rPr lang="el-GR" sz="2000" b="1" dirty="0" smtClean="0"/>
              <a:t>διαρρέεται από ρεύμα </a:t>
            </a:r>
            <a:r>
              <a:rPr lang="en-US" sz="2000" b="1" dirty="0" smtClean="0"/>
              <a:t>i = 10 </a:t>
            </a:r>
            <a:r>
              <a:rPr lang="el-GR" sz="2000" b="1" dirty="0" smtClean="0"/>
              <a:t>ημ314</a:t>
            </a:r>
            <a:r>
              <a:rPr lang="en-US" sz="2000" b="1" dirty="0" smtClean="0"/>
              <a:t>t. </a:t>
            </a:r>
            <a:r>
              <a:rPr lang="el-GR" sz="2000" b="1" dirty="0" smtClean="0"/>
              <a:t>Ζητούνται:</a:t>
            </a:r>
          </a:p>
          <a:p>
            <a:pPr>
              <a:lnSpc>
                <a:spcPct val="200000"/>
              </a:lnSpc>
            </a:pPr>
            <a:r>
              <a:rPr lang="el-GR" sz="2000" b="1" dirty="0" smtClean="0"/>
              <a:t>α) Η επαγωγική του αντίδραση</a:t>
            </a:r>
          </a:p>
          <a:p>
            <a:pPr>
              <a:lnSpc>
                <a:spcPct val="200000"/>
              </a:lnSpc>
            </a:pPr>
            <a:r>
              <a:rPr lang="el-GR" sz="2000" b="1" dirty="0" smtClean="0"/>
              <a:t>β) Η τάση που επικρατεί στα άκρα του</a:t>
            </a:r>
            <a:r>
              <a:rPr lang="en-US" sz="2000" b="1" dirty="0" smtClean="0"/>
              <a:t> </a:t>
            </a:r>
            <a:endParaRPr lang="el-GR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7504" y="2708920"/>
                <a:ext cx="8856984" cy="317009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l-GR" sz="2000" dirty="0"/>
                  <a:t>α</a:t>
                </a:r>
                <a:r>
                  <a:rPr lang="en-US" sz="2000" dirty="0" smtClean="0"/>
                  <a:t>) </a:t>
                </a:r>
                <a:r>
                  <a:rPr lang="el-GR" sz="2000" dirty="0" smtClean="0"/>
                  <a:t>Από την εξίσωση φαίνεται πως είναι ω=314</a:t>
                </a:r>
                <a:r>
                  <a:rPr lang="en-US" sz="2000" dirty="0"/>
                  <a:t>rad/s</a:t>
                </a:r>
                <a:r>
                  <a:rPr lang="el-GR" sz="2000" dirty="0" smtClean="0"/>
                  <a:t> και Ι</a:t>
                </a:r>
                <a:r>
                  <a:rPr lang="el-GR" sz="2000" baseline="-25000" dirty="0" smtClean="0"/>
                  <a:t>0</a:t>
                </a:r>
                <a:r>
                  <a:rPr lang="el-GR" sz="2000" dirty="0" smtClean="0"/>
                  <a:t>=10 Α και </a:t>
                </a:r>
                <a:r>
                  <a:rPr lang="en-US" sz="2000" dirty="0" smtClean="0"/>
                  <a:t>L=50mH=0,05H</a:t>
                </a:r>
                <a:endParaRPr lang="el-GR" sz="2000" dirty="0" smtClean="0"/>
              </a:p>
              <a:p>
                <a:pPr>
                  <a:lnSpc>
                    <a:spcPct val="200000"/>
                  </a:lnSpc>
                </a:pPr>
                <a:r>
                  <a:rPr lang="el-GR" sz="2000" dirty="0" smtClean="0"/>
                  <a:t>Η επαγωγική αντίδραση  υπολογίζεται από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𝐋</m:t>
                        </m:r>
                      </m:sub>
                    </m:sSub>
                    <m:r>
                      <a:rPr lang="en-US" sz="20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2000" b="1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𝐋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𝟑𝟏𝟒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𝟎𝟓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𝟏𝟓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𝟕</m:t>
                    </m:r>
                    <m:r>
                      <a:rPr lang="el-GR" sz="2000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𝛀</m:t>
                    </m:r>
                  </m:oMath>
                </a14:m>
                <a:endParaRPr lang="en-US" sz="2000" dirty="0" smtClean="0"/>
              </a:p>
              <a:p>
                <a:pPr>
                  <a:lnSpc>
                    <a:spcPct val="200000"/>
                  </a:lnSpc>
                </a:pPr>
                <a:r>
                  <a:rPr lang="el-GR" sz="2000" dirty="0"/>
                  <a:t>β</a:t>
                </a:r>
                <a:r>
                  <a:rPr lang="en-US" sz="200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0" smtClean="0">
                            <a:latin typeface="Cambria Math"/>
                          </a:rPr>
                          <m:t>𝐔</m:t>
                        </m:r>
                      </m:e>
                      <m:sub>
                        <m:r>
                          <a:rPr lang="en-US" sz="2000" b="1" i="0" smtClean="0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0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𝐋</m:t>
                        </m:r>
                      </m:sub>
                    </m:sSub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𝟏𝟓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𝟕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𝟏𝟓𝟕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r>
                  <a:rPr lang="en-US" sz="2000" b="1" dirty="0" smtClean="0"/>
                  <a:t>,  </a:t>
                </a:r>
                <a:r>
                  <a:rPr lang="el-GR" sz="2000" dirty="0" smtClean="0"/>
                  <a:t>και η εξίσωση είναι </a:t>
                </a:r>
                <a14:m>
                  <m:oMath xmlns:m="http://schemas.openxmlformats.org/officeDocument/2006/math">
                    <m:r>
                      <a:rPr lang="en-US" sz="2000" b="1" i="0">
                        <a:latin typeface="Cambria Math"/>
                      </a:rPr>
                      <m:t>𝐮</m:t>
                    </m:r>
                    <m:r>
                      <a:rPr lang="en-US" sz="20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l-GR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2000" b="1" i="0">
                        <a:latin typeface="Cambria Math"/>
                        <a:ea typeface="Cambria Math"/>
                      </a:rPr>
                      <m:t>𝛈𝛍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l-GR" sz="2000" b="1" i="0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sz="2000" b="1" i="0">
                        <a:latin typeface="Cambria Math"/>
                        <a:ea typeface="Cambria Math"/>
                      </a:rPr>
                      <m:t>𝐭</m:t>
                    </m:r>
                    <m:r>
                      <a:rPr lang="en-US" sz="2000" b="1" i="0">
                        <a:latin typeface="Cambria Math"/>
                        <a:ea typeface="Cambria Math"/>
                      </a:rPr>
                      <m:t>+ </m:t>
                    </m:r>
                  </m:oMath>
                </a14:m>
                <a:r>
                  <a:rPr lang="en-US" sz="2000" b="1" dirty="0" smtClean="0"/>
                  <a:t>90</a:t>
                </a:r>
                <a:r>
                  <a:rPr lang="en-US" sz="2000" b="1" baseline="30000" dirty="0" smtClean="0"/>
                  <a:t>0</a:t>
                </a:r>
                <a:r>
                  <a:rPr lang="en-US" sz="2000" b="1" dirty="0" smtClean="0"/>
                  <a:t>)</a:t>
                </a:r>
                <a:r>
                  <a:rPr lang="el-GR" sz="2000" b="1" dirty="0" smtClean="0"/>
                  <a:t>=</a:t>
                </a:r>
                <a:r>
                  <a:rPr lang="en-US" sz="2000" b="1" dirty="0" smtClean="0"/>
                  <a:t> =157</a:t>
                </a:r>
                <a:r>
                  <a:rPr lang="el-GR" sz="2000" b="1" dirty="0" smtClean="0"/>
                  <a:t>ημ(314</a:t>
                </a:r>
                <a:r>
                  <a:rPr lang="en-US" sz="2000" b="1" dirty="0" smtClean="0"/>
                  <a:t>t + 90</a:t>
                </a:r>
                <a:r>
                  <a:rPr lang="en-US" sz="2000" b="1" baseline="30000" dirty="0" smtClean="0"/>
                  <a:t>0</a:t>
                </a:r>
                <a:r>
                  <a:rPr lang="el-GR" sz="2000" b="1" dirty="0" smtClean="0"/>
                  <a:t>)</a:t>
                </a:r>
                <a:r>
                  <a:rPr lang="en-US" sz="2000" dirty="0" smtClean="0"/>
                  <a:t>, </a:t>
                </a:r>
                <a:r>
                  <a:rPr lang="el-GR" sz="2000" dirty="0" smtClean="0"/>
                  <a:t>διότι η τάση σε ιδανικό πηνίο </a:t>
                </a:r>
                <a:r>
                  <a:rPr lang="el-GR" sz="2000" b="1" u="sng" dirty="0" smtClean="0"/>
                  <a:t>προηγείται</a:t>
                </a:r>
                <a:r>
                  <a:rPr lang="el-GR" sz="2000" dirty="0" smtClean="0"/>
                  <a:t> της έντασης κατά </a:t>
                </a:r>
                <a:r>
                  <a:rPr lang="el-GR" sz="2000" b="1" dirty="0" smtClean="0"/>
                  <a:t>90</a:t>
                </a:r>
                <a:r>
                  <a:rPr lang="el-GR" sz="2000" b="1" baseline="30000" dirty="0" smtClean="0"/>
                  <a:t>0</a:t>
                </a:r>
                <a:r>
                  <a:rPr lang="el-GR" sz="2000" dirty="0" smtClean="0"/>
                  <a:t> ενώ η συχνότητα παραμένει ίδια.</a:t>
                </a:r>
                <a:endParaRPr lang="el-GR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708920"/>
                <a:ext cx="8856984" cy="31700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59832" y="225875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ΛΥΣΗ</a:t>
            </a:r>
            <a:endParaRPr lang="el-GR" sz="2400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735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3" grpId="0" uiExpand="1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5515" y="260648"/>
            <a:ext cx="8712969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/>
              <a:t>3</a:t>
            </a:r>
            <a:r>
              <a:rPr lang="el-GR" sz="2000" b="1" dirty="0" smtClean="0"/>
              <a:t>) Ένας πυκνωτής χωρητικότητας 100μ</a:t>
            </a:r>
            <a:r>
              <a:rPr lang="en-US" sz="2000" b="1" dirty="0" smtClean="0"/>
              <a:t>F </a:t>
            </a:r>
            <a:r>
              <a:rPr lang="el-GR" sz="2000" b="1" dirty="0" smtClean="0"/>
              <a:t>διαρρέεται από ρεύμα </a:t>
            </a:r>
            <a:r>
              <a:rPr lang="en-US" sz="2000" b="1" dirty="0" smtClean="0"/>
              <a:t>i = 10 </a:t>
            </a:r>
            <a:r>
              <a:rPr lang="el-GR" sz="2000" b="1" dirty="0" smtClean="0"/>
              <a:t>ημ314</a:t>
            </a:r>
            <a:r>
              <a:rPr lang="en-US" sz="2000" b="1" dirty="0" smtClean="0"/>
              <a:t>t. </a:t>
            </a:r>
            <a:r>
              <a:rPr lang="el-GR" sz="2000" b="1" dirty="0" smtClean="0"/>
              <a:t>Ζητούνται:</a:t>
            </a:r>
          </a:p>
          <a:p>
            <a:pPr>
              <a:lnSpc>
                <a:spcPct val="150000"/>
              </a:lnSpc>
            </a:pPr>
            <a:r>
              <a:rPr lang="el-GR" sz="2000" b="1" dirty="0" smtClean="0"/>
              <a:t>α) Η χωρητική του αντίδραση</a:t>
            </a:r>
          </a:p>
          <a:p>
            <a:pPr>
              <a:lnSpc>
                <a:spcPct val="150000"/>
              </a:lnSpc>
            </a:pPr>
            <a:r>
              <a:rPr lang="el-GR" sz="2000" b="1" dirty="0" smtClean="0"/>
              <a:t>β) Η τάση που επικρατεί στα άκρα του</a:t>
            </a:r>
            <a:r>
              <a:rPr lang="en-US" sz="2000" b="1" dirty="0" smtClean="0"/>
              <a:t> </a:t>
            </a:r>
            <a:endParaRPr lang="el-GR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22713" y="2666654"/>
                <a:ext cx="9000490" cy="320087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l-GR" sz="2000" dirty="0"/>
                  <a:t>α</a:t>
                </a:r>
                <a:r>
                  <a:rPr lang="en-US" sz="2000" dirty="0" smtClean="0"/>
                  <a:t>) </a:t>
                </a:r>
                <a:r>
                  <a:rPr lang="el-GR" sz="2000" dirty="0" smtClean="0"/>
                  <a:t>Από την εξίσωση φαίνεται πως είναι ω=314</a:t>
                </a:r>
                <a:r>
                  <a:rPr lang="en-US" sz="2000" dirty="0"/>
                  <a:t>rad/s</a:t>
                </a:r>
                <a:r>
                  <a:rPr lang="el-GR" sz="2000" dirty="0" smtClean="0"/>
                  <a:t> και Ι</a:t>
                </a:r>
                <a:r>
                  <a:rPr lang="el-GR" sz="2000" baseline="-25000" dirty="0" smtClean="0"/>
                  <a:t>0</a:t>
                </a:r>
                <a:r>
                  <a:rPr lang="el-GR" sz="2000" dirty="0" smtClean="0"/>
                  <a:t>=10 Α </a:t>
                </a:r>
                <a:r>
                  <a:rPr lang="el-GR" sz="2000" dirty="0"/>
                  <a:t>και </a:t>
                </a:r>
                <a:r>
                  <a:rPr lang="en-US" sz="2000" dirty="0" smtClean="0"/>
                  <a:t>C = </a:t>
                </a:r>
                <a:r>
                  <a:rPr lang="el-GR" sz="2000" dirty="0" smtClean="0"/>
                  <a:t>100μ</a:t>
                </a:r>
                <a:r>
                  <a:rPr lang="en-US" sz="2000" dirty="0" smtClean="0"/>
                  <a:t>F = 10</a:t>
                </a:r>
                <a:r>
                  <a:rPr lang="en-US" sz="2000" baseline="30000" dirty="0" smtClean="0"/>
                  <a:t>-4</a:t>
                </a:r>
                <a:r>
                  <a:rPr lang="en-US" sz="2000" dirty="0" smtClean="0"/>
                  <a:t> F.  </a:t>
                </a:r>
                <a:r>
                  <a:rPr lang="el-GR" sz="2000" dirty="0" smtClean="0"/>
                  <a:t>Η χωρητική του αντίδραση  υπολογίζεται από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2400" b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2400" b="1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2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4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2400" b="1" i="1" smtClean="0">
                            <a:latin typeface="Cambria Math"/>
                            <a:ea typeface="Cambria Math"/>
                          </a:rPr>
                          <m:t>𝟑𝟏𝟒</m:t>
                        </m:r>
                        <m:r>
                          <a:rPr lang="el-GR" sz="2400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l-GR" sz="2400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sz="2400" b="1" i="1" smtClean="0"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el-GR" sz="2400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l-GR" sz="2400" b="1" i="1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 smtClean="0"/>
                  <a:t> = </a:t>
                </a:r>
                <a:r>
                  <a:rPr lang="en-US" sz="2000" b="1" dirty="0" smtClean="0"/>
                  <a:t>31,8</a:t>
                </a:r>
                <a:r>
                  <a:rPr lang="el-GR" sz="2000" b="1" dirty="0"/>
                  <a:t>5</a:t>
                </a:r>
                <a:r>
                  <a:rPr lang="en-US" sz="2000" b="1" dirty="0" smtClean="0"/>
                  <a:t> </a:t>
                </a:r>
                <a:r>
                  <a:rPr lang="el-GR" sz="2000" b="1" dirty="0" smtClean="0"/>
                  <a:t>Ω</a:t>
                </a:r>
                <a:endParaRPr lang="en-US" sz="2000" b="1" dirty="0" smtClean="0"/>
              </a:p>
              <a:p>
                <a:pPr>
                  <a:lnSpc>
                    <a:spcPct val="150000"/>
                  </a:lnSpc>
                </a:pPr>
                <a:endParaRPr lang="el-GR" sz="2000" dirty="0" smtClean="0"/>
              </a:p>
              <a:p>
                <a:pPr>
                  <a:lnSpc>
                    <a:spcPct val="150000"/>
                  </a:lnSpc>
                </a:pPr>
                <a:r>
                  <a:rPr lang="el-GR" sz="2000" dirty="0"/>
                  <a:t>β</a:t>
                </a:r>
                <a:r>
                  <a:rPr lang="en-US" sz="2000" dirty="0" smtClean="0"/>
                  <a:t>) </a:t>
                </a:r>
                <a:r>
                  <a:rPr lang="el-GR" sz="2000" dirty="0" smtClean="0"/>
                  <a:t>Η τάση που επικρατεί  στα άκρα του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latin typeface="Cambria Math"/>
                          </a:rPr>
                          <m:t>𝐔</m:t>
                        </m:r>
                      </m:e>
                      <m:sub>
                        <m:r>
                          <a:rPr lang="en-US" sz="2000" b="1" i="0" smtClean="0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0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2000" b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𝟑𝟏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𝟖𝟒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𝟑𝟏𝟖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r>
                  <a:rPr lang="en-US" sz="2000" b="1" dirty="0" smtClean="0"/>
                  <a:t>,  </a:t>
                </a:r>
                <a:r>
                  <a:rPr lang="el-GR" sz="2000" dirty="0" smtClean="0"/>
                  <a:t>και η εξίσωση είναι </a:t>
                </a:r>
                <a14:m>
                  <m:oMath xmlns:m="http://schemas.openxmlformats.org/officeDocument/2006/math">
                    <m:r>
                      <a:rPr lang="en-US" sz="2000" b="1" i="0">
                        <a:latin typeface="Cambria Math"/>
                      </a:rPr>
                      <m:t>𝐮</m:t>
                    </m:r>
                    <m:r>
                      <a:rPr lang="en-US" sz="20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l-GR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n-US" sz="2000" b="1" i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2000" b="1" i="0">
                        <a:latin typeface="Cambria Math"/>
                        <a:ea typeface="Cambria Math"/>
                      </a:rPr>
                      <m:t>𝛈𝛍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l-GR" sz="2000" b="1" i="0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sz="2000" b="1" i="0">
                        <a:latin typeface="Cambria Math"/>
                        <a:ea typeface="Cambria Math"/>
                      </a:rPr>
                      <m:t>𝐭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 −</m:t>
                    </m:r>
                    <m:r>
                      <a:rPr lang="el-GR" sz="2000" b="1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b="1" dirty="0" smtClean="0"/>
                  <a:t>90</a:t>
                </a:r>
                <a:r>
                  <a:rPr lang="en-US" sz="2000" b="1" baseline="30000" dirty="0" smtClean="0"/>
                  <a:t>0</a:t>
                </a:r>
                <a:r>
                  <a:rPr lang="en-US" sz="2000" b="1" dirty="0" smtClean="0"/>
                  <a:t>) = 318,4</a:t>
                </a:r>
                <a:r>
                  <a:rPr lang="el-GR" sz="2000" b="1" dirty="0" smtClean="0"/>
                  <a:t>ημ(314</a:t>
                </a:r>
                <a:r>
                  <a:rPr lang="en-US" sz="2000" b="1" dirty="0" smtClean="0"/>
                  <a:t>t - 90</a:t>
                </a:r>
                <a:r>
                  <a:rPr lang="en-US" sz="2000" b="1" baseline="30000" dirty="0" smtClean="0"/>
                  <a:t>0</a:t>
                </a:r>
                <a:r>
                  <a:rPr lang="el-GR" sz="2000" b="1" dirty="0" smtClean="0"/>
                  <a:t>)</a:t>
                </a:r>
                <a:r>
                  <a:rPr lang="en-US" sz="2000" b="1" dirty="0" smtClean="0"/>
                  <a:t>, </a:t>
                </a:r>
                <a:r>
                  <a:rPr lang="el-GR" sz="2000" dirty="0" smtClean="0"/>
                  <a:t>διότι η τάση σε ιδανικό πυκνωτή </a:t>
                </a:r>
                <a:r>
                  <a:rPr lang="el-GR" sz="2000" b="1" u="sng" dirty="0" smtClean="0"/>
                  <a:t>καθυστερεί</a:t>
                </a:r>
                <a:r>
                  <a:rPr lang="el-GR" sz="2000" dirty="0" smtClean="0"/>
                  <a:t> της έντασης κατά </a:t>
                </a:r>
                <a:r>
                  <a:rPr lang="el-GR" sz="2000" b="1" dirty="0" smtClean="0"/>
                  <a:t>90</a:t>
                </a:r>
                <a:r>
                  <a:rPr lang="el-GR" sz="2000" b="1" baseline="30000" dirty="0" smtClean="0"/>
                  <a:t>0</a:t>
                </a:r>
                <a:r>
                  <a:rPr lang="el-GR" sz="2000" b="1" dirty="0" smtClean="0"/>
                  <a:t> </a:t>
                </a:r>
                <a:r>
                  <a:rPr lang="el-GR" sz="2000" dirty="0" smtClean="0"/>
                  <a:t>ενώ η συχνότητα παραμένει ίδια.</a:t>
                </a:r>
                <a:endParaRPr lang="el-GR" sz="20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13" y="2666654"/>
                <a:ext cx="9000490" cy="32008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75856" y="219964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ΛΥΣΗ</a:t>
            </a:r>
            <a:endParaRPr lang="el-GR" sz="2400" b="1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512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8556"/>
            <a:ext cx="8652542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 smtClean="0"/>
              <a:t>4) Κύκλωμα </a:t>
            </a:r>
            <a:r>
              <a:rPr lang="en-US" b="1" dirty="0" smtClean="0"/>
              <a:t>RL </a:t>
            </a:r>
            <a:r>
              <a:rPr lang="el-GR" b="1" dirty="0" smtClean="0"/>
              <a:t>σειράς έχει </a:t>
            </a:r>
            <a:r>
              <a:rPr lang="en-US" b="1" dirty="0" smtClean="0"/>
              <a:t>R = </a:t>
            </a:r>
            <a:r>
              <a:rPr lang="el-GR" b="1" dirty="0" smtClean="0"/>
              <a:t>10 Ω, </a:t>
            </a:r>
            <a:r>
              <a:rPr lang="en-US" b="1" dirty="0" smtClean="0"/>
              <a:t>L=30mH </a:t>
            </a:r>
            <a:r>
              <a:rPr lang="el-GR" b="1" dirty="0" smtClean="0"/>
              <a:t>και τροφοδοτείται από εναλλασσόμενη τάση 50 </a:t>
            </a:r>
            <a:r>
              <a:rPr lang="en-US" b="1" dirty="0" smtClean="0"/>
              <a:t>V, 50Hz. </a:t>
            </a:r>
            <a:r>
              <a:rPr lang="el-GR" b="1" dirty="0" smtClean="0"/>
              <a:t>Ζητούνται:</a:t>
            </a:r>
          </a:p>
          <a:p>
            <a:r>
              <a:rPr lang="el-GR" b="1" dirty="0" smtClean="0"/>
              <a:t>α) Η σύνθετη αντίσταση του κυκλώματος</a:t>
            </a:r>
          </a:p>
          <a:p>
            <a:r>
              <a:rPr lang="el-GR" b="1" dirty="0" smtClean="0"/>
              <a:t>β) Η ενεργός τιμή της έντασης του ρεύματος</a:t>
            </a:r>
          </a:p>
          <a:p>
            <a:r>
              <a:rPr lang="el-GR" b="1" dirty="0" smtClean="0"/>
              <a:t>γ) Οι τάσεις </a:t>
            </a:r>
            <a:r>
              <a:rPr lang="en-US" b="1" dirty="0" smtClean="0"/>
              <a:t>U</a:t>
            </a:r>
            <a:r>
              <a:rPr lang="en-US" b="1" baseline="-25000" dirty="0" smtClean="0"/>
              <a:t>R</a:t>
            </a:r>
            <a:r>
              <a:rPr lang="en-US" b="1" dirty="0" smtClean="0"/>
              <a:t>, U</a:t>
            </a:r>
            <a:r>
              <a:rPr lang="en-US" b="1" baseline="-25000" dirty="0" smtClean="0"/>
              <a:t>L</a:t>
            </a:r>
          </a:p>
          <a:p>
            <a:r>
              <a:rPr lang="el-GR" b="1" dirty="0" smtClean="0"/>
              <a:t>δ) Το διανυσματικό διάγραμμα τάσεων - ρεύματος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82712" y="2060848"/>
                <a:ext cx="5475368" cy="2378793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L</m:t>
                    </m:r>
                    <m:r>
                      <a:rPr lang="en-US" b="0" i="0" smtClean="0">
                        <a:latin typeface="Cambria Math"/>
                      </a:rPr>
                      <m:t>=30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mH</m:t>
                    </m:r>
                    <m:r>
                      <a:rPr lang="en-US" b="0" i="0" smtClean="0">
                        <a:latin typeface="Cambria Math"/>
                      </a:rPr>
                      <m:t>=30∙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0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0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a:rPr lang="en-US" b="0" i="0" smtClean="0">
                        <a:latin typeface="Cambria Math"/>
                        <a:ea typeface="Cambria Math"/>
                      </a:rPr>
                      <m:t>=0,03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l-GR" b="0" i="0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n-US" b="0" dirty="0" smtClean="0">
                    <a:ea typeface="Cambria Math"/>
                  </a:rPr>
                  <a:t> </a:t>
                </a:r>
                <a:r>
                  <a:rPr lang="el-GR" dirty="0" smtClean="0">
                    <a:ea typeface="Cambria Math"/>
                  </a:rPr>
                  <a:t>η σύνθετη αντίσταση υπολογίζεται από τον τύπο</a:t>
                </a:r>
                <a:endParaRPr lang="en-US" b="0" dirty="0" smtClean="0"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l-GR" b="1" dirty="0" smtClean="0"/>
                  <a:t>α)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𝐙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𝛑</m:t>
                            </m:r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𝐟𝐋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𝟏𝟎𝟎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l-GR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𝟏𝟒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𝟓𝟎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𝟎𝟑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𝟏𝟎𝟎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l-GR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𝟗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𝟒𝟐</m:t>
                            </m:r>
                          </m:e>
                          <m:sup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𝟏𝟖𝟖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𝟕</m:t>
                        </m:r>
                      </m:e>
                    </m:rad>
                    <m:r>
                      <a:rPr lang="el-GR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𝟏𝟑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𝟕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𝛀</m:t>
                    </m:r>
                  </m:oMath>
                </a14:m>
                <a:endParaRPr lang="el-GR" b="1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712" y="2060848"/>
                <a:ext cx="5475368" cy="237879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09" y="2060848"/>
            <a:ext cx="29051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1946" y="4869160"/>
                <a:ext cx="8520108" cy="148854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l-GR" sz="2000" b="1" dirty="0" smtClean="0"/>
                  <a:t>β)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>
                            <a:latin typeface="Cambria Math"/>
                          </a:rPr>
                          <m:t>  </m:t>
                        </m:r>
                        <m:r>
                          <a:rPr lang="el-GR" sz="2000" b="1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sz="2000" b="1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sz="2000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en-US" sz="2000" b="1">
                            <a:latin typeface="Cambria Math"/>
                          </a:rPr>
                          <m:t>𝐙</m:t>
                        </m:r>
                      </m:den>
                    </m:f>
                    <m:r>
                      <a:rPr lang="el-GR" sz="20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0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𝟓𝟎</m:t>
                        </m:r>
                      </m:num>
                      <m:den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𝟏𝟑</m:t>
                        </m:r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el-GR" sz="20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𝟔𝟓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</m:t>
                    </m:r>
                  </m:oMath>
                </a14:m>
                <a:endParaRPr lang="el-GR" sz="2000" b="1" dirty="0" smtClean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0" i="0" dirty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000" b="0" dirty="0">
                            <a:latin typeface="Cambria Math"/>
                          </a:rPr>
                          <m:t>επαγωγική</m:t>
                        </m:r>
                        <m:r>
                          <a:rPr lang="el-GR" sz="2000" b="0" dirty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000" b="0" dirty="0">
                            <a:latin typeface="Cambria Math"/>
                          </a:rPr>
                          <m:t>αντίδραση</m:t>
                        </m:r>
                        <m:r>
                          <a:rPr lang="el-GR" sz="2000" b="0" dirty="0">
                            <a:latin typeface="Cambria Math"/>
                          </a:rPr>
                          <m:t>:</m:t>
                        </m:r>
                        <m:r>
                          <m:rPr>
                            <m:sty m:val="p"/>
                          </m:rPr>
                          <a:rPr lang="en-US" sz="2000" b="0" dirty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dirty="0">
                            <a:latin typeface="Cambria Math"/>
                          </a:rPr>
                          <m:t>L</m:t>
                        </m:r>
                      </m:sub>
                    </m:sSub>
                  </m:oMath>
                </a14:m>
                <a:r>
                  <a:rPr lang="en-US" sz="2000" dirty="0"/>
                  <a:t>= </a:t>
                </a:r>
                <a:r>
                  <a:rPr lang="el-GR" sz="2000" dirty="0"/>
                  <a:t>ω</a:t>
                </a:r>
                <a:r>
                  <a:rPr lang="en-US" sz="2000" dirty="0"/>
                  <a:t>L=2</a:t>
                </a:r>
                <a:r>
                  <a:rPr lang="el-GR" sz="2000" dirty="0"/>
                  <a:t>π</a:t>
                </a:r>
                <a:r>
                  <a:rPr lang="en-US" sz="2000" dirty="0" err="1"/>
                  <a:t>fL</a:t>
                </a:r>
                <a:r>
                  <a:rPr lang="en-US" sz="2000" dirty="0"/>
                  <a:t>=</a:t>
                </a:r>
                <a:r>
                  <a:rPr lang="el-GR" sz="20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sz="2000" b="0">
                        <a:latin typeface="Cambria Math"/>
                        <a:ea typeface="Cambria Math"/>
                      </a:rPr>
                      <m:t>2∙3,14∙50∙0,03</m:t>
                    </m:r>
                  </m:oMath>
                </a14:m>
                <a:r>
                  <a:rPr lang="en-US" sz="2000" dirty="0"/>
                  <a:t>= 9,42 </a:t>
                </a:r>
                <a:r>
                  <a:rPr lang="el-GR" sz="2000" dirty="0"/>
                  <a:t>Ω</a:t>
                </a:r>
                <a:endParaRPr lang="en-US" sz="2000" dirty="0"/>
              </a:p>
              <a:p>
                <a:endParaRPr lang="en-US" sz="2000" dirty="0"/>
              </a:p>
              <a:p>
                <a:r>
                  <a:rPr lang="el-GR" sz="2000" b="1" dirty="0"/>
                  <a:t>γ) </a:t>
                </a:r>
                <a:r>
                  <a:rPr lang="en-US" sz="2000" b="1" dirty="0"/>
                  <a:t>U</a:t>
                </a:r>
                <a:r>
                  <a:rPr lang="en-US" sz="2000" b="1" baseline="-25000" dirty="0"/>
                  <a:t>R</a:t>
                </a:r>
                <a:r>
                  <a:rPr lang="en-US" sz="2000" b="1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sz="2000" b="1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sz="20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𝐑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𝟔𝟓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/>
                  <a:t> 10= 36,5</a:t>
                </a:r>
                <a:r>
                  <a:rPr lang="el-GR" sz="2000" b="1" dirty="0"/>
                  <a:t> </a:t>
                </a:r>
                <a:r>
                  <a:rPr lang="en-US" sz="2000" b="1" dirty="0"/>
                  <a:t>V      U</a:t>
                </a:r>
                <a:r>
                  <a:rPr lang="en-US" sz="2000" b="1" baseline="-25000" dirty="0"/>
                  <a:t>L </a:t>
                </a:r>
                <a:r>
                  <a:rPr lang="en-US" sz="2000" b="1" dirty="0"/>
                  <a:t>=</a:t>
                </a:r>
                <a:r>
                  <a:rPr lang="el-GR" sz="2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sz="2000" b="1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sz="20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dirty="0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sz="2000" b="1" dirty="0">
                            <a:latin typeface="Cambria Math"/>
                          </a:rPr>
                          <m:t>𝐋</m:t>
                        </m:r>
                      </m:sub>
                    </m:sSub>
                  </m:oMath>
                </a14:m>
                <a:r>
                  <a:rPr lang="en-US" sz="2000" b="1" dirty="0"/>
                  <a:t>=</a:t>
                </a:r>
                <a14:m>
                  <m:oMath xmlns:m="http://schemas.openxmlformats.org/officeDocument/2006/math">
                    <m:r>
                      <a:rPr lang="el-GR" sz="2000" b="1" dirty="0">
                        <a:latin typeface="Cambria Math"/>
                      </a:rPr>
                      <m:t>𝟑</m:t>
                    </m:r>
                    <m:r>
                      <a:rPr lang="el-GR" sz="2000" b="1" dirty="0">
                        <a:latin typeface="Cambria Math"/>
                      </a:rPr>
                      <m:t>,</m:t>
                    </m:r>
                    <m:r>
                      <a:rPr lang="el-GR" sz="2000" b="1" dirty="0">
                        <a:latin typeface="Cambria Math"/>
                      </a:rPr>
                      <m:t>𝟔𝟓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𝟗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𝟒𝟐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𝟑𝟒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𝟑𝟖</m:t>
                    </m:r>
                    <m:r>
                      <a:rPr lang="el-GR" sz="2000" b="1" dirty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 dirty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46" y="4869160"/>
                <a:ext cx="8520108" cy="14885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33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/>
          <p:cNvCxnSpPr/>
          <p:nvPr/>
        </p:nvCxnSpPr>
        <p:spPr>
          <a:xfrm>
            <a:off x="4572000" y="548680"/>
            <a:ext cx="32084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>
            <a:off x="611560" y="3429000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4572000" y="3429000"/>
            <a:ext cx="2880384" cy="0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V="1">
            <a:off x="4604084" y="1268712"/>
            <a:ext cx="0" cy="2160289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>
            <a:off x="4567893" y="3429000"/>
            <a:ext cx="567696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56077" y="3464196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/>
              <a:t>R</a:t>
            </a:r>
            <a:endParaRPr lang="el-GR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23220" y="1268712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04084" y="3519010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cxnSp>
        <p:nvCxnSpPr>
          <p:cNvPr id="19" name="Ευθεία γραμμή σύνδεσης 18"/>
          <p:cNvCxnSpPr/>
          <p:nvPr/>
        </p:nvCxnSpPr>
        <p:spPr>
          <a:xfrm>
            <a:off x="4604084" y="1250045"/>
            <a:ext cx="28483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V="1">
            <a:off x="7452384" y="1250045"/>
            <a:ext cx="0" cy="221415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 flipV="1">
            <a:off x="4604084" y="1250045"/>
            <a:ext cx="2848300" cy="2178956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529260" y="831596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err="1" smtClean="0"/>
              <a:t>ολ</a:t>
            </a:r>
            <a:endParaRPr lang="el-GR" sz="2400" b="1" dirty="0"/>
          </a:p>
        </p:txBody>
      </p:sp>
      <p:sp>
        <p:nvSpPr>
          <p:cNvPr id="31" name="Τόξο 30"/>
          <p:cNvSpPr/>
          <p:nvPr/>
        </p:nvSpPr>
        <p:spPr>
          <a:xfrm>
            <a:off x="5171780" y="2888928"/>
            <a:ext cx="480364" cy="958500"/>
          </a:xfrm>
          <a:prstGeom prst="arc">
            <a:avLst>
              <a:gd name="adj1" fmla="val 15826445"/>
              <a:gd name="adj2" fmla="val 93987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>
            <a:off x="5639008" y="2809231"/>
            <a:ext cx="136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φ</a:t>
            </a:r>
            <a:r>
              <a:rPr lang="en-US" sz="2400" b="1" baseline="-25000" dirty="0" smtClean="0"/>
              <a:t>z</a:t>
            </a:r>
            <a:r>
              <a:rPr lang="el-GR" sz="2400" b="1" baseline="-25000" dirty="0" smtClean="0"/>
              <a:t>=</a:t>
            </a:r>
            <a:r>
              <a:rPr lang="el-GR" sz="2400" b="1" dirty="0" smtClean="0"/>
              <a:t> 43,5</a:t>
            </a:r>
            <a:r>
              <a:rPr lang="el-GR" sz="2400" b="1" baseline="30000" dirty="0"/>
              <a:t>0</a:t>
            </a:r>
            <a:endParaRPr lang="el-GR" sz="2400" b="1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532440" y="3501008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4226279" y="364014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388590" y="4293096"/>
                <a:ext cx="6613734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dirty="0" smtClean="0"/>
                  <a:t>Διαφορά 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0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i="0">
                            <a:latin typeface="Cambria Math"/>
                          </a:rPr>
                          <m:t>Z</m:t>
                        </m:r>
                      </m:sub>
                    </m:sSub>
                    <m:r>
                      <a:rPr lang="en-US" sz="2400" i="0">
                        <a:latin typeface="Cambria Math"/>
                      </a:rPr>
                      <m:t>, </m:t>
                    </m:r>
                  </m:oMath>
                </a14:m>
                <a:r>
                  <a:rPr lang="el-G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800" b="1" i="0">
                            <a:latin typeface="Cambria Math"/>
                          </a:rPr>
                          <m:t>𝛆𝛗𝛗</m:t>
                        </m:r>
                      </m:e>
                      <m:sub>
                        <m:r>
                          <a:rPr lang="en-US" sz="2800" b="1" i="0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l-GR" sz="28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8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8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2800" b="1" i="0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8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2800" b="1" i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sz="28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8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800" b="1" i="0">
                            <a:latin typeface="Cambria Math"/>
                            <a:ea typeface="Cambria Math"/>
                          </a:rPr>
                          <m:t>𝟑𝟒</m:t>
                        </m:r>
                        <m:r>
                          <a:rPr lang="el-GR" sz="2800" b="1" i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sz="2800" b="1" i="0">
                            <a:latin typeface="Cambria Math"/>
                            <a:ea typeface="Cambria Math"/>
                          </a:rPr>
                          <m:t>𝟖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1" dirty="0"/>
                          <m:t>36,5</m:t>
                        </m:r>
                        <m:r>
                          <a:rPr lang="el-GR" sz="2000" b="1" i="0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l-GR" sz="2000" b="1" i="0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2000" b="1" i="0" dirty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l-GR" sz="2000" b="1" i="0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i="0" dirty="0" smtClean="0">
                        <a:latin typeface="Cambria Math"/>
                        <a:ea typeface="Cambria Math"/>
                      </a:rPr>
                      <m:t>𝟗𝟓𝟑</m:t>
                    </m:r>
                  </m:oMath>
                </a14:m>
                <a:endParaRPr lang="el-GR" sz="2400" dirty="0" smtClean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90" y="4293096"/>
                <a:ext cx="6613734" cy="766044"/>
              </a:xfrm>
              <a:prstGeom prst="rect">
                <a:avLst/>
              </a:prstGeom>
              <a:blipFill rotWithShape="1">
                <a:blip r:embed="rId2"/>
                <a:stretch>
                  <a:fillRect l="-1475" r="-9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78263" y="4977972"/>
            <a:ext cx="2727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Οπότε φ</a:t>
            </a:r>
            <a:r>
              <a:rPr lang="en-US" sz="2400" b="1" baseline="-25000" dirty="0" smtClean="0"/>
              <a:t>z</a:t>
            </a:r>
            <a:r>
              <a:rPr lang="el-GR" sz="2400" b="1" baseline="-25000" dirty="0" smtClean="0"/>
              <a:t>=</a:t>
            </a:r>
            <a:r>
              <a:rPr lang="el-GR" sz="2400" b="1" dirty="0" smtClean="0"/>
              <a:t> 43,5</a:t>
            </a:r>
            <a:r>
              <a:rPr lang="el-GR" sz="2400" b="1" baseline="30000" dirty="0"/>
              <a:t>0</a:t>
            </a:r>
            <a:endParaRPr lang="el-GR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0668" y="117514"/>
            <a:ext cx="2635506" cy="95410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Διανυσματικό </a:t>
            </a:r>
          </a:p>
          <a:p>
            <a:pPr algn="ctr"/>
            <a:r>
              <a:rPr lang="el-GR" sz="2800" b="1" dirty="0" smtClean="0"/>
              <a:t>διάγραμμα</a:t>
            </a:r>
            <a:endParaRPr lang="el-GR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02511" y="5635298"/>
            <a:ext cx="7738977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/>
              <a:t>Το κύκλωμα παρουσιάζει </a:t>
            </a:r>
            <a:r>
              <a:rPr lang="el-GR" sz="2400" b="1" u="sng" dirty="0" smtClean="0"/>
              <a:t>επαγωγική</a:t>
            </a:r>
            <a:r>
              <a:rPr lang="el-GR" sz="2400" b="1" dirty="0" smtClean="0"/>
              <a:t> συμπεριφορά επειδή </a:t>
            </a:r>
            <a:r>
              <a:rPr lang="el-GR" sz="2400" b="1" u="sng" dirty="0" smtClean="0"/>
              <a:t>η τάση προηγείται της έντασης.</a:t>
            </a:r>
            <a:endParaRPr lang="el-GR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32084" y="1693192"/>
                <a:ext cx="194762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 smtClean="0"/>
                  <a:t>U</a:t>
                </a:r>
                <a:r>
                  <a:rPr lang="en-US" sz="2400" b="1" baseline="-25000" dirty="0"/>
                  <a:t>R</a:t>
                </a:r>
                <a:r>
                  <a:rPr lang="en-US" sz="2400" b="1" dirty="0"/>
                  <a:t>= </a:t>
                </a:r>
                <a:r>
                  <a:rPr lang="en-US" sz="2400" b="1" dirty="0" smtClean="0"/>
                  <a:t>36,5</a:t>
                </a:r>
                <a:r>
                  <a:rPr lang="el-GR" sz="2400" b="1" dirty="0" smtClean="0"/>
                  <a:t> </a:t>
                </a:r>
                <a:r>
                  <a:rPr lang="en-US" sz="2400" b="1" dirty="0"/>
                  <a:t>V      </a:t>
                </a:r>
                <a:endParaRPr lang="el-GR" sz="24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/>
                  <a:t>U</a:t>
                </a:r>
                <a:r>
                  <a:rPr lang="en-US" sz="2400" b="1" baseline="-25000" dirty="0" smtClean="0"/>
                  <a:t>L </a:t>
                </a:r>
                <a:r>
                  <a:rPr lang="en-US" sz="2400" b="1" dirty="0"/>
                  <a:t>=</a:t>
                </a:r>
                <a:r>
                  <a:rPr lang="el-GR" sz="2400" b="1" dirty="0"/>
                  <a:t> </a:t>
                </a:r>
                <a14:m>
                  <m:oMath xmlns:m="http://schemas.openxmlformats.org/officeDocument/2006/math">
                    <m:r>
                      <a:rPr lang="el-GR" sz="2400" b="1" i="0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𝟑𝟒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𝟑𝟖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4" y="1693192"/>
                <a:ext cx="1947628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4688" r="-6563" b="-6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32" grpId="0"/>
      <p:bldP spid="31" grpId="0" animBg="1"/>
      <p:bldP spid="34" grpId="0"/>
      <p:bldP spid="2048" grpId="0"/>
      <p:bldP spid="36" grpId="0"/>
      <p:bldP spid="2" grpId="0"/>
      <p:bldP spid="20" grpId="0"/>
      <p:bldP spid="23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442" y="182346"/>
            <a:ext cx="8371116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 smtClean="0"/>
              <a:t>5) Κύκλωμα </a:t>
            </a:r>
            <a:r>
              <a:rPr lang="en-US" b="1" dirty="0" smtClean="0"/>
              <a:t>RC</a:t>
            </a:r>
            <a:r>
              <a:rPr lang="el-GR" b="1" dirty="0" smtClean="0"/>
              <a:t> σειράς έχει </a:t>
            </a:r>
            <a:r>
              <a:rPr lang="en-US" b="1" dirty="0" smtClean="0"/>
              <a:t>R = </a:t>
            </a:r>
            <a:r>
              <a:rPr lang="el-GR" b="1" dirty="0" smtClean="0"/>
              <a:t>500 Ω, </a:t>
            </a:r>
            <a:r>
              <a:rPr lang="en-US" b="1" dirty="0" smtClean="0"/>
              <a:t>C = 20 </a:t>
            </a:r>
            <a:r>
              <a:rPr lang="el-GR" b="1" dirty="0"/>
              <a:t>μ</a:t>
            </a:r>
            <a:r>
              <a:rPr lang="en-US" b="1" dirty="0" smtClean="0"/>
              <a:t>F</a:t>
            </a:r>
            <a:r>
              <a:rPr lang="el-GR" b="1" dirty="0" smtClean="0"/>
              <a:t> και τροφοδοτείται από εναλλασσόμενη τάση 50</a:t>
            </a:r>
            <a:r>
              <a:rPr lang="en-US" b="1" dirty="0" smtClean="0"/>
              <a:t>V, 50Hz. </a:t>
            </a:r>
            <a:r>
              <a:rPr lang="el-GR" b="1" dirty="0" smtClean="0"/>
              <a:t>Ζητούνται:</a:t>
            </a:r>
          </a:p>
          <a:p>
            <a:r>
              <a:rPr lang="el-GR" b="1" dirty="0" smtClean="0"/>
              <a:t>α) Η </a:t>
            </a:r>
            <a:r>
              <a:rPr lang="el-GR" b="1" dirty="0"/>
              <a:t>σύνθετη αντίσταση του κυκλώματος</a:t>
            </a:r>
          </a:p>
          <a:p>
            <a:r>
              <a:rPr lang="el-GR" b="1" dirty="0" smtClean="0"/>
              <a:t>β) Η </a:t>
            </a:r>
            <a:r>
              <a:rPr lang="el-GR" b="1" dirty="0"/>
              <a:t>ενεργός τιμή της έντασης του ρεύματος</a:t>
            </a:r>
          </a:p>
          <a:p>
            <a:r>
              <a:rPr lang="el-GR" b="1" dirty="0" smtClean="0"/>
              <a:t>γ) Οι </a:t>
            </a:r>
            <a:r>
              <a:rPr lang="el-GR" b="1" dirty="0"/>
              <a:t>τάσεις </a:t>
            </a:r>
            <a:r>
              <a:rPr lang="en-US" b="1" dirty="0"/>
              <a:t>U</a:t>
            </a:r>
            <a:r>
              <a:rPr lang="en-US" b="1" baseline="-25000" dirty="0"/>
              <a:t>R</a:t>
            </a:r>
            <a:r>
              <a:rPr lang="en-US" b="1" dirty="0"/>
              <a:t>, </a:t>
            </a:r>
            <a:r>
              <a:rPr lang="en-US" b="1" dirty="0" smtClean="0"/>
              <a:t>U</a:t>
            </a:r>
            <a:r>
              <a:rPr lang="en-US" b="1" baseline="-25000" dirty="0" smtClean="0"/>
              <a:t>C</a:t>
            </a:r>
            <a:endParaRPr lang="en-US" b="1" baseline="-25000" dirty="0"/>
          </a:p>
          <a:p>
            <a:r>
              <a:rPr lang="el-GR" b="1" dirty="0" smtClean="0"/>
              <a:t>δ) Το </a:t>
            </a:r>
            <a:r>
              <a:rPr lang="el-GR" b="1" dirty="0"/>
              <a:t>διανυσματικό διάγραμμα τάσεων - </a:t>
            </a:r>
            <a:r>
              <a:rPr lang="el-GR" b="1" dirty="0" smtClean="0"/>
              <a:t>ρεύματος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3508" y="2780928"/>
                <a:ext cx="8856984" cy="357655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a:rPr lang="el-GR" b="0" i="0" smtClean="0">
                        <a:latin typeface="Cambria Math"/>
                      </a:rPr>
                      <m:t>2</m:t>
                    </m:r>
                    <m:r>
                      <a:rPr lang="en-US" b="0" i="0" smtClean="0">
                        <a:latin typeface="Cambria Math"/>
                      </a:rPr>
                      <m:t>0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/>
                      </a:rPr>
                      <m:t>μ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</m:t>
                    </m:r>
                    <m:r>
                      <a:rPr lang="en-US" b="0" i="0" smtClean="0">
                        <a:latin typeface="Cambria Math"/>
                      </a:rPr>
                      <m:t>=20∙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0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0" smtClean="0">
                            <a:latin typeface="Cambria Math"/>
                            <a:ea typeface="Cambria Math"/>
                          </a:rPr>
                          <m:t>−6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F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=2∙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l-GR" b="0" i="0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el-GR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latin typeface="Cambria Math"/>
                        <a:ea typeface="Cambria Math"/>
                      </a:rPr>
                      <m:t>F</m:t>
                    </m:r>
                  </m:oMath>
                </a14:m>
                <a:r>
                  <a:rPr lang="el-GR" dirty="0" smtClean="0">
                    <a:ea typeface="Cambria Math"/>
                  </a:rPr>
                  <a:t> </a:t>
                </a:r>
              </a:p>
              <a:p>
                <a:r>
                  <a:rPr lang="el-GR" dirty="0" smtClean="0">
                    <a:ea typeface="Cambria Math"/>
                  </a:rPr>
                  <a:t>α) η σύνθετη αντίσταση υπολογίζεται από τον τύπο</a:t>
                </a:r>
                <a:endParaRPr lang="en-US" b="0" dirty="0" smtClean="0">
                  <a:ea typeface="Cambria Math"/>
                </a:endParaRPr>
              </a:p>
              <a:p>
                <a:r>
                  <a:rPr lang="el-GR" b="1" dirty="0" smtClean="0"/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𝐙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1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b="1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a:rPr lang="en-US" b="1">
                                    <a:latin typeface="Cambria Math"/>
                                    <a:ea typeface="Cambria Math"/>
                                  </a:rPr>
                                  <m:t>𝐗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/>
                                    <a:ea typeface="Cambria Math"/>
                                  </a:rPr>
                                  <m:t>𝐂</m:t>
                                </m:r>
                              </m:sub>
                            </m:sSub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𝟓𝟎</m:t>
                            </m:r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l-GR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  <m:r>
                                  <a:rPr lang="el-GR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𝛑</m:t>
                                </m:r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𝐟𝐂</m:t>
                                </m:r>
                              </m:den>
                            </m:f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𝟐𝟓𝟎𝟎𝟎𝟎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l-GR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l-GR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l-GR" b="1" i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  <m:r>
                                  <a:rPr lang="el-GR" b="1" i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,</m:t>
                                </m:r>
                                <m:r>
                                  <a:rPr lang="el-GR" b="1" i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𝟏𝟒</m:t>
                                </m:r>
                                <m:r>
                                  <a:rPr lang="el-GR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l-GR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𝟓𝟎</m:t>
                                </m:r>
                                <m:r>
                                  <a:rPr lang="el-GR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el-GR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  <m:r>
                                  <a:rPr lang="el-GR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el-GR" b="1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b="1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l-GR" b="1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l-GR" b="1" i="1" smtClean="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l-GR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𝟐𝟓𝟎𝟎𝟎𝟎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𝟐𝟓𝟑𝟓𝟔</m:t>
                        </m:r>
                      </m:e>
                    </m:rad>
                    <m:r>
                      <a:rPr lang="el-GR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𝟓𝟐𝟒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𝟕𝟒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𝛀</m:t>
                    </m:r>
                  </m:oMath>
                </a14:m>
                <a:endParaRPr lang="el-GR" b="1" dirty="0" smtClean="0"/>
              </a:p>
              <a:p>
                <a:endParaRPr lang="el-GR" dirty="0" smtClean="0"/>
              </a:p>
              <a:p>
                <a:r>
                  <a:rPr lang="el-GR" sz="2000" dirty="0"/>
                  <a:t>β</a:t>
                </a:r>
                <a:r>
                  <a:rPr lang="el-GR" sz="200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sz="2000" b="1" i="0" smtClean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sz="2000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0" smtClean="0"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en-US" sz="2000" b="1" i="0" smtClean="0">
                            <a:latin typeface="Cambria Math"/>
                          </a:rPr>
                          <m:t>𝐙</m:t>
                        </m:r>
                      </m:den>
                    </m:f>
                    <m:r>
                      <a:rPr lang="el-GR" sz="20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0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𝟓𝟎</m:t>
                        </m:r>
                      </m:num>
                      <m:den>
                        <m:r>
                          <a:rPr lang="el-GR" sz="2000" b="1" i="0" smtClean="0">
                            <a:latin typeface="Cambria Math"/>
                            <a:ea typeface="Cambria Math"/>
                          </a:rPr>
                          <m:t>𝟓𝟐𝟒</m:t>
                        </m:r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000" b="1" i="0" smtClean="0">
                            <a:latin typeface="Cambria Math"/>
                            <a:ea typeface="Cambria Math"/>
                          </a:rPr>
                          <m:t>𝟕𝟒</m:t>
                        </m:r>
                      </m:den>
                    </m:f>
                    <m:r>
                      <a:rPr lang="el-GR" sz="20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000" b="1" i="0" smtClean="0">
                        <a:latin typeface="Cambria Math"/>
                        <a:ea typeface="Cambria Math"/>
                      </a:rPr>
                      <m:t>𝟎𝟗𝟓𝟐𝟖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𝐀</m:t>
                    </m:r>
                    <m:r>
                      <a:rPr lang="en-US" sz="2000" b="1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l-GR" sz="2000" b="1" dirty="0" smtClean="0">
                  <a:latin typeface="Cambria Math"/>
                  <a:ea typeface="Cambria Math"/>
                </a:endParaRPr>
              </a:p>
              <a:p>
                <a:r>
                  <a:rPr lang="el-GR" sz="2000" dirty="0" smtClean="0"/>
                  <a:t>Χωρητική αντίσταση (αντίδραση):</a:t>
                </a:r>
                <a14:m>
                  <m:oMath xmlns:m="http://schemas.openxmlformats.org/officeDocument/2006/math">
                    <m:r>
                      <a:rPr lang="el-GR" sz="2400" b="0" i="0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2000" b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</m:oMath>
                </a14:m>
                <a:r>
                  <a:rPr lang="el-GR" sz="2000" b="0" i="0" dirty="0" smtClean="0">
                    <a:latin typeface="Cambria Math"/>
                  </a:rPr>
                  <a:t>=</a:t>
                </a:r>
                <a:r>
                  <a:rPr lang="en-US" sz="20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𝛑</m:t>
                        </m:r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𝐟𝐂</m:t>
                        </m:r>
                      </m:den>
                    </m:f>
                  </m:oMath>
                </a14:m>
                <a:r>
                  <a:rPr lang="el-GR" sz="2000" b="0" i="0" dirty="0" smtClean="0">
                    <a:latin typeface="Cambria Math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𝟏𝟒</m:t>
                        </m:r>
                        <m:r>
                          <a:rPr lang="el-GR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𝟓𝟎</m:t>
                        </m:r>
                        <m:r>
                          <a:rPr lang="el-GR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l-GR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el-GR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l-GR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</m:den>
                    </m:f>
                  </m:oMath>
                </a14:m>
                <a:r>
                  <a:rPr lang="el-GR" sz="2000" b="0" i="0" dirty="0" smtClean="0">
                    <a:latin typeface="Cambria Math"/>
                  </a:rPr>
                  <a:t> = 159,2 Ω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l-GR" b="1" dirty="0" smtClean="0"/>
                  <a:t>γ) </a:t>
                </a:r>
                <a:r>
                  <a:rPr lang="en-US" b="1" dirty="0" smtClean="0"/>
                  <a:t>U</a:t>
                </a:r>
                <a:r>
                  <a:rPr lang="en-US" b="1" baseline="-25000" dirty="0" smtClean="0"/>
                  <a:t>R</a:t>
                </a:r>
                <a:r>
                  <a:rPr lang="en-US" b="1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b="1" i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b="1" i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𝟎𝟗𝟓𝟐𝟖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l-GR" b="1" dirty="0" smtClean="0"/>
                  <a:t>50</a:t>
                </a:r>
                <a:r>
                  <a:rPr lang="en-US" b="1" dirty="0" smtClean="0"/>
                  <a:t>0= </a:t>
                </a:r>
                <a:r>
                  <a:rPr lang="el-GR" b="1" dirty="0" smtClean="0"/>
                  <a:t>47</a:t>
                </a:r>
                <a:r>
                  <a:rPr lang="en-US" b="1" dirty="0" smtClean="0"/>
                  <a:t>,</a:t>
                </a:r>
                <a:r>
                  <a:rPr lang="el-GR" b="1" dirty="0" smtClean="0"/>
                  <a:t>64 </a:t>
                </a:r>
                <a:r>
                  <a:rPr lang="en-US" b="1" dirty="0" smtClean="0"/>
                  <a:t>V      U</a:t>
                </a:r>
                <a:r>
                  <a:rPr lang="en-US" b="1" baseline="-25000" dirty="0"/>
                  <a:t>C</a:t>
                </a:r>
                <a:r>
                  <a:rPr lang="en-US" b="1" baseline="-25000" dirty="0" smtClean="0"/>
                  <a:t> </a:t>
                </a:r>
                <a:r>
                  <a:rPr lang="en-US" b="1" dirty="0" smtClean="0"/>
                  <a:t>=</a:t>
                </a:r>
                <a:r>
                  <a:rPr lang="el-GR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/>
                          </a:rPr>
                          <m:t>𝚰</m:t>
                        </m:r>
                      </m:e>
                      <m:sub>
                        <m:r>
                          <a:rPr lang="el-GR" b="1" i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b="1" i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0" dirty="0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𝑪</m:t>
                        </m:r>
                        <m:r>
                          <a:rPr lang="en-US" b="1" i="1" dirty="0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b="1" dirty="0" smtClean="0"/>
                  <a:t>=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b="1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b="1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>
                        <a:latin typeface="Cambria Math"/>
                        <a:ea typeface="Cambria Math"/>
                      </a:rPr>
                      <m:t>𝟎𝟗𝟓𝟐𝟖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𝟏𝟓𝟗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𝟏𝟓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𝟏𝟕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 dirty="0" smtClean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l-GR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8" y="2780928"/>
                <a:ext cx="8856984" cy="357655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383868" y="197310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ΛΥΣΗ</a:t>
            </a:r>
            <a:endParaRPr lang="el-GR" sz="2400" b="1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411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/>
          <p:cNvCxnSpPr/>
          <p:nvPr/>
        </p:nvCxnSpPr>
        <p:spPr>
          <a:xfrm>
            <a:off x="4572000" y="2262444"/>
            <a:ext cx="0" cy="3038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>
            <a:off x="611560" y="3429000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4572000" y="3429000"/>
            <a:ext cx="3921592" cy="35196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H="1">
            <a:off x="4572000" y="3429002"/>
            <a:ext cx="32084" cy="970528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>
            <a:off x="4604084" y="3429000"/>
            <a:ext cx="567696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02444" y="2924098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/>
              <a:t>R</a:t>
            </a:r>
            <a:endParaRPr lang="el-GR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028166" y="3937865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12980" y="2963437"/>
            <a:ext cx="74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cxnSp>
        <p:nvCxnSpPr>
          <p:cNvPr id="19" name="Ευθεία γραμμή σύνδεσης 18"/>
          <p:cNvCxnSpPr/>
          <p:nvPr/>
        </p:nvCxnSpPr>
        <p:spPr>
          <a:xfrm>
            <a:off x="4572000" y="4392478"/>
            <a:ext cx="3914397" cy="705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V="1">
            <a:off x="8486397" y="3501009"/>
            <a:ext cx="0" cy="89852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ύγραμμο βέλος σύνδεσης 27"/>
          <p:cNvCxnSpPr/>
          <p:nvPr/>
        </p:nvCxnSpPr>
        <p:spPr>
          <a:xfrm>
            <a:off x="4604084" y="3429001"/>
            <a:ext cx="3882313" cy="928889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57302" y="4405490"/>
            <a:ext cx="779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l-GR" sz="2400" b="1" baseline="-25000" dirty="0" err="1" smtClean="0"/>
              <a:t>ολ</a:t>
            </a:r>
            <a:endParaRPr lang="el-GR" sz="2400" b="1" dirty="0"/>
          </a:p>
        </p:txBody>
      </p:sp>
      <p:sp>
        <p:nvSpPr>
          <p:cNvPr id="31" name="Τόξο 30"/>
          <p:cNvSpPr/>
          <p:nvPr/>
        </p:nvSpPr>
        <p:spPr>
          <a:xfrm rot="4170559">
            <a:off x="5707676" y="3330231"/>
            <a:ext cx="669417" cy="301716"/>
          </a:xfrm>
          <a:prstGeom prst="arc">
            <a:avLst>
              <a:gd name="adj1" fmla="val 15826445"/>
              <a:gd name="adj2" fmla="val 93987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>
            <a:off x="6262466" y="3462380"/>
            <a:ext cx="13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n-US" b="1" baseline="-25000" dirty="0" smtClean="0"/>
              <a:t>z</a:t>
            </a:r>
            <a:r>
              <a:rPr lang="el-GR" b="1" baseline="-25000" dirty="0" smtClean="0"/>
              <a:t>=</a:t>
            </a:r>
            <a:r>
              <a:rPr lang="el-GR" b="1" dirty="0" smtClean="0"/>
              <a:t> </a:t>
            </a:r>
            <a:r>
              <a:rPr lang="en-US" b="1" dirty="0" smtClean="0"/>
              <a:t>17</a:t>
            </a:r>
            <a:r>
              <a:rPr lang="el-GR" b="1" dirty="0" smtClean="0"/>
              <a:t>,5</a:t>
            </a:r>
            <a:r>
              <a:rPr lang="el-GR" b="1" baseline="30000" dirty="0" smtClean="0"/>
              <a:t>0</a:t>
            </a:r>
            <a:endParaRPr lang="el-GR" b="1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532440" y="3501008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4266287" y="4636323"/>
            <a:ext cx="27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292085" y="1924787"/>
                <a:ext cx="8559830" cy="675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800" dirty="0" smtClean="0"/>
                  <a:t>Διαφορά 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800" i="0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i="0">
                            <a:latin typeface="Cambria Math"/>
                          </a:rPr>
                          <m:t>Z</m:t>
                        </m:r>
                      </m:sub>
                    </m:sSub>
                    <m:r>
                      <a:rPr lang="en-US" sz="2800" i="0">
                        <a:latin typeface="Cambria Math"/>
                      </a:rPr>
                      <m:t>, </m:t>
                    </m:r>
                  </m:oMath>
                </a14:m>
                <a:r>
                  <a:rPr lang="el-G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2400" b="1" i="0">
                            <a:latin typeface="Cambria Math"/>
                          </a:rPr>
                          <m:t>𝛆𝛗𝛗</m:t>
                        </m:r>
                      </m:e>
                      <m:sub>
                        <m:r>
                          <a:rPr lang="en-US" sz="2400" b="1" i="0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l-GR" sz="2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2400" b="1" i="0" smtClean="0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2400" b="1" i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sz="2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𝟏𝟓</m:t>
                        </m:r>
                        <m:r>
                          <a:rPr lang="el-GR" sz="2400" b="1" i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</a:rPr>
                          <m:t>𝟏𝟕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smtClean="0">
                            <a:latin typeface="Cambria Math"/>
                            <a:ea typeface="Cambria Math"/>
                          </a:rPr>
                          <m:t>47</m:t>
                        </m:r>
                        <m:r>
                          <m:rPr>
                            <m:nor/>
                          </m:rPr>
                          <a:rPr lang="en-US" sz="2400" b="1" dirty="0"/>
                          <m:t>,</m:t>
                        </m:r>
                        <m:r>
                          <a:rPr lang="en-US" sz="2400" b="1" i="0" dirty="0" smtClean="0">
                            <a:latin typeface="Cambria Math"/>
                          </a:rPr>
                          <m:t>𝟔𝟒</m:t>
                        </m:r>
                        <m:r>
                          <a:rPr lang="el-GR" sz="2400" b="1" i="0" dirty="0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l-GR" sz="2800" dirty="0" smtClean="0"/>
                  <a:t> = 0,</a:t>
                </a:r>
                <a:r>
                  <a:rPr lang="en-US" sz="2800" dirty="0" smtClean="0"/>
                  <a:t>318</a:t>
                </a:r>
                <a:endParaRPr lang="el-GR" sz="2800" dirty="0" smtClean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5" y="1924787"/>
                <a:ext cx="8559830" cy="675313"/>
              </a:xfrm>
              <a:prstGeom prst="rect">
                <a:avLst/>
              </a:prstGeom>
              <a:blipFill rotWithShape="1">
                <a:blip r:embed="rId2"/>
                <a:stretch>
                  <a:fillRect l="-1496" t="-1802" b="-90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24230" y="2584257"/>
            <a:ext cx="3651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Άρα φ</a:t>
            </a:r>
            <a:r>
              <a:rPr lang="en-US" sz="2400" b="1" baseline="-25000" dirty="0" smtClean="0"/>
              <a:t>z</a:t>
            </a:r>
            <a:r>
              <a:rPr lang="el-GR" sz="2400" b="1" baseline="-25000" dirty="0"/>
              <a:t> </a:t>
            </a:r>
            <a:r>
              <a:rPr lang="el-GR" sz="2400" b="1" dirty="0" smtClean="0"/>
              <a:t>= </a:t>
            </a:r>
            <a:r>
              <a:rPr lang="en-US" sz="2400" b="1" dirty="0" smtClean="0"/>
              <a:t>17</a:t>
            </a:r>
            <a:r>
              <a:rPr lang="el-GR" sz="2400" b="1" dirty="0" smtClean="0"/>
              <a:t>,5</a:t>
            </a:r>
            <a:r>
              <a:rPr lang="el-GR" sz="2400" b="1" baseline="30000" dirty="0" smtClean="0"/>
              <a:t>0</a:t>
            </a:r>
            <a:endParaRPr lang="el-GR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962769" y="109128"/>
            <a:ext cx="5218462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Διανυσματικό διάγραμμα</a:t>
            </a:r>
            <a:endParaRPr lang="el-GR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199354" y="5605917"/>
            <a:ext cx="7657381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400" b="1" dirty="0" smtClean="0"/>
              <a:t>Το κύκλωμα παρουσιάζει </a:t>
            </a:r>
            <a:r>
              <a:rPr lang="el-GR" sz="2400" b="1" u="sng" dirty="0" smtClean="0"/>
              <a:t>χωρητική </a:t>
            </a:r>
            <a:r>
              <a:rPr lang="el-GR" sz="2400" b="1" dirty="0" smtClean="0"/>
              <a:t>συμπεριφορά επειδή </a:t>
            </a:r>
            <a:r>
              <a:rPr lang="el-GR" sz="2400" b="1" u="sng" dirty="0" smtClean="0"/>
              <a:t>η ένταση προηγείται της τάσης.</a:t>
            </a:r>
            <a:endParaRPr lang="el-GR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599780" y="764704"/>
                <a:ext cx="806772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 smtClean="0"/>
                  <a:t>U</a:t>
                </a:r>
                <a:r>
                  <a:rPr lang="en-US" sz="2400" b="1" baseline="-25000" dirty="0" smtClean="0"/>
                  <a:t>R</a:t>
                </a:r>
                <a:r>
                  <a:rPr lang="en-US" sz="2400" b="1" dirty="0"/>
                  <a:t>= </a:t>
                </a:r>
                <a:r>
                  <a:rPr lang="el-GR" sz="2400" b="1" dirty="0" smtClean="0"/>
                  <a:t>47</a:t>
                </a:r>
                <a:r>
                  <a:rPr lang="en-US" sz="2400" b="1" dirty="0"/>
                  <a:t>,</a:t>
                </a:r>
                <a:r>
                  <a:rPr lang="el-GR" sz="2400" b="1" dirty="0"/>
                  <a:t>64 </a:t>
                </a:r>
                <a:r>
                  <a:rPr lang="en-US" sz="2400" b="1" dirty="0"/>
                  <a:t>V      U</a:t>
                </a:r>
                <a:r>
                  <a:rPr lang="en-US" sz="2400" b="1" baseline="-25000" dirty="0"/>
                  <a:t>C </a:t>
                </a:r>
                <a:r>
                  <a:rPr lang="en-US" sz="2400" b="1" dirty="0"/>
                  <a:t>=</a:t>
                </a:r>
                <a:r>
                  <a:rPr lang="el-GR" sz="2400" b="1" dirty="0"/>
                  <a:t> </a:t>
                </a:r>
                <a14:m>
                  <m:oMath xmlns:m="http://schemas.openxmlformats.org/officeDocument/2006/math">
                    <m:r>
                      <a:rPr lang="el-GR" sz="2400" b="1" dirty="0">
                        <a:latin typeface="Cambria Math"/>
                        <a:ea typeface="Cambria Math"/>
                      </a:rPr>
                      <m:t>𝟏𝟓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𝟏𝟕</m:t>
                    </m:r>
                    <m:r>
                      <a:rPr lang="el-GR" sz="2400" b="1" dirty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1" dirty="0">
                        <a:latin typeface="Cambria Math"/>
                        <a:ea typeface="Cambria Math"/>
                      </a:rPr>
                      <m:t>𝐕</m:t>
                    </m:r>
                  </m:oMath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80" y="764704"/>
                <a:ext cx="8067722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26B3-0855-40C1-8E13-98B6857611F4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56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32" grpId="0"/>
      <p:bldP spid="31" grpId="0" animBg="1"/>
      <p:bldP spid="34" grpId="0"/>
      <p:bldP spid="2048" grpId="0"/>
      <p:bldP spid="36" grpId="0"/>
      <p:bldP spid="2" grpId="0"/>
      <p:bldP spid="30" grpId="0"/>
      <p:bldP spid="21" grpId="0" animBg="1"/>
      <p:bldP spid="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2185</Words>
  <Application>Microsoft Office PowerPoint</Application>
  <PresentationFormat>Προβολή στην οθόνη (4:3)</PresentationFormat>
  <Paragraphs>168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15</cp:revision>
  <dcterms:created xsi:type="dcterms:W3CDTF">2018-12-09T21:15:13Z</dcterms:created>
  <dcterms:modified xsi:type="dcterms:W3CDTF">2019-02-24T13:08:13Z</dcterms:modified>
</cp:coreProperties>
</file>