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6" r:id="rId5"/>
    <p:sldId id="294" r:id="rId6"/>
    <p:sldId id="295" r:id="rId7"/>
    <p:sldId id="262" r:id="rId8"/>
    <p:sldId id="261" r:id="rId9"/>
    <p:sldId id="282" r:id="rId10"/>
    <p:sldId id="283" r:id="rId11"/>
    <p:sldId id="281" r:id="rId12"/>
    <p:sldId id="284" r:id="rId13"/>
    <p:sldId id="292" r:id="rId14"/>
    <p:sldId id="285" r:id="rId15"/>
    <p:sldId id="272" r:id="rId16"/>
    <p:sldId id="273" r:id="rId17"/>
    <p:sldId id="274" r:id="rId18"/>
    <p:sldId id="275" r:id="rId19"/>
    <p:sldId id="264" r:id="rId20"/>
    <p:sldId id="270" r:id="rId21"/>
    <p:sldId id="291" r:id="rId22"/>
    <p:sldId id="276" r:id="rId23"/>
    <p:sldId id="267" r:id="rId24"/>
    <p:sldId id="268" r:id="rId25"/>
    <p:sldId id="269" r:id="rId26"/>
    <p:sldId id="265" r:id="rId27"/>
    <p:sldId id="297" r:id="rId28"/>
    <p:sldId id="266" r:id="rId29"/>
    <p:sldId id="271" r:id="rId30"/>
    <p:sldId id="277" r:id="rId31"/>
    <p:sldId id="278" r:id="rId32"/>
    <p:sldId id="279" r:id="rId33"/>
    <p:sldId id="280" r:id="rId34"/>
    <p:sldId id="290" r:id="rId35"/>
    <p:sldId id="286" r:id="rId36"/>
    <p:sldId id="287" r:id="rId37"/>
    <p:sldId id="288" r:id="rId38"/>
  </p:sldIdLst>
  <p:sldSz cx="9144000" cy="6858000" type="screen4x3"/>
  <p:notesSz cx="6877050" cy="10001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AACB3"/>
    <a:srgbClr val="E1C0BD"/>
    <a:srgbClr val="FBFBA3"/>
    <a:srgbClr val="FFCF37"/>
    <a:srgbClr val="CC3300"/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2" autoAdjust="0"/>
    <p:restoredTop sz="96237" autoAdjust="0"/>
  </p:normalViewPr>
  <p:slideViewPr>
    <p:cSldViewPr>
      <p:cViewPr varScale="1">
        <p:scale>
          <a:sx n="122" d="100"/>
          <a:sy n="122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B9BDFFA-746C-4CC8-9574-0C4A855635AB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E0D4BD8-5922-4D11-B3BF-B67C8743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D4BD8-5922-4D11-B3BF-B67C8743A8D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/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Από το κύτταρο στον οργανισμό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27584" y="3886200"/>
            <a:ext cx="6656784" cy="1752600"/>
          </a:xfrm>
        </p:spPr>
        <p:txBody>
          <a:bodyPr/>
          <a:lstStyle/>
          <a:p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Κύτταρα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&amp;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Ιστοί</a:t>
            </a:r>
          </a:p>
          <a:p>
            <a:endParaRPr lang="el-GR" sz="11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Όργανα 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&amp;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Συστήματα Οργάνων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498774"/>
            <a:ext cx="2026568" cy="922114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λάχνες</a:t>
            </a:r>
          </a:p>
        </p:txBody>
      </p:sp>
      <p:pic>
        <p:nvPicPr>
          <p:cNvPr id="7" name="Picture 2" descr="http://www.misterseed.com/LATESTnews/NOV2004/bod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22412"/>
            <a:ext cx="3337553" cy="2002532"/>
          </a:xfrm>
          <a:prstGeom prst="rect">
            <a:avLst/>
          </a:prstGeom>
          <a:noFill/>
        </p:spPr>
      </p:pic>
      <p:pic>
        <p:nvPicPr>
          <p:cNvPr id="8" name="7 - Εικόνα" descr="I0000WYx90MYfR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2520280" cy="2167440"/>
          </a:xfrm>
          <a:prstGeom prst="rect">
            <a:avLst/>
          </a:prstGeom>
        </p:spPr>
      </p:pic>
      <p:pic>
        <p:nvPicPr>
          <p:cNvPr id="9" name="8 - Εικόνα" descr="villi clip_image011 clea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96952"/>
            <a:ext cx="3713343" cy="3632324"/>
          </a:xfrm>
          <a:prstGeom prst="rect">
            <a:avLst/>
          </a:prstGeom>
        </p:spPr>
      </p:pic>
      <p:pic>
        <p:nvPicPr>
          <p:cNvPr id="10" name="9 - Εικόνα" descr="Healthy-Vil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0240" y="2996952"/>
            <a:ext cx="2971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test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2" y="2000250"/>
            <a:ext cx="5972175" cy="2857500"/>
          </a:xfrm>
          <a:prstGeom prst="rect">
            <a:avLst/>
          </a:prstGeom>
        </p:spPr>
      </p:pic>
      <p:grpSp>
        <p:nvGrpSpPr>
          <p:cNvPr id="6" name="5 - Ομάδα"/>
          <p:cNvGrpSpPr/>
          <p:nvPr/>
        </p:nvGrpSpPr>
        <p:grpSpPr>
          <a:xfrm>
            <a:off x="-36512" y="63500"/>
            <a:ext cx="9275332" cy="6731000"/>
            <a:chOff x="-36512" y="63500"/>
            <a:chExt cx="9275332" cy="6731000"/>
          </a:xfrm>
        </p:grpSpPr>
        <p:pic>
          <p:nvPicPr>
            <p:cNvPr id="4" name="3 - Εικόνα" descr="P5200103-Coloured_SEM_of_a_villus_of_the_small_intestine-SP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512" y="63500"/>
              <a:ext cx="4483100" cy="6731000"/>
            </a:xfrm>
            <a:prstGeom prst="rect">
              <a:avLst/>
            </a:prstGeom>
          </p:spPr>
        </p:pic>
        <p:pic>
          <p:nvPicPr>
            <p:cNvPr id="5" name="4 - Εικόνα" descr="simple_columnar_epithelium_-_small_intestine_villu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3513184" y="1031433"/>
              <a:ext cx="6640436" cy="48108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- Ομάδα"/>
          <p:cNvGrpSpPr/>
          <p:nvPr/>
        </p:nvGrpSpPr>
        <p:grpSpPr>
          <a:xfrm>
            <a:off x="124529" y="-99392"/>
            <a:ext cx="7903855" cy="5688632"/>
            <a:chOff x="124529" y="-99392"/>
            <a:chExt cx="7903855" cy="5688632"/>
          </a:xfrm>
        </p:grpSpPr>
        <p:sp>
          <p:nvSpPr>
            <p:cNvPr id="2" name="1 - Ορθογώνιο"/>
            <p:cNvSpPr/>
            <p:nvPr/>
          </p:nvSpPr>
          <p:spPr>
            <a:xfrm>
              <a:off x="124529" y="-99392"/>
              <a:ext cx="22152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Αδένες</a:t>
              </a:r>
            </a:p>
          </p:txBody>
        </p:sp>
        <p:pic>
          <p:nvPicPr>
            <p:cNvPr id="5" name="4 - Εικόνα" descr="endocrineglands clear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2234722"/>
              <a:ext cx="3927205" cy="2490422"/>
            </a:xfrm>
            <a:prstGeom prst="rect">
              <a:avLst/>
            </a:prstGeom>
          </p:spPr>
        </p:pic>
        <p:sp>
          <p:nvSpPr>
            <p:cNvPr id="6" name="5 - TextBox"/>
            <p:cNvSpPr txBox="1"/>
            <p:nvPr/>
          </p:nvSpPr>
          <p:spPr>
            <a:xfrm>
              <a:off x="1602000" y="23040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εκκρίματα</a:t>
              </a: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1224000" y="386104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ουσίες παραγόμενες από τον αδένα</a:t>
              </a: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4067944" y="297778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chemeClr val="accent2">
                      <a:lumMod val="75000"/>
                    </a:schemeClr>
                  </a:solidFill>
                </a:rPr>
                <a:t>επιφάνεια δέρματος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300192" y="2996952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accent6">
                      <a:lumMod val="75000"/>
                    </a:schemeClr>
                  </a:solidFill>
                </a:rPr>
                <a:t>ορμόνες εκκρινόμενες στο αίμα</a:t>
              </a: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300192" y="227687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rgbClr val="FF0000"/>
                  </a:solidFill>
                </a:rPr>
                <a:t>κυκλοφορία αίματος στα τριχοειδή</a:t>
              </a: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736099" y="1484784"/>
              <a:ext cx="31239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εξωκρινής</a:t>
              </a: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4519088" y="4665910"/>
              <a:ext cx="34372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5400" b="1" cap="none" spc="0" dirty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ενδοκρινής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9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2" y="701377"/>
            <a:ext cx="8296275" cy="589597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508400" y="699165"/>
            <a:ext cx="277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solidFill>
                  <a:srgbClr val="0070C0"/>
                </a:solidFill>
              </a:rPr>
              <a:t>σωληνοειδής</a:t>
            </a:r>
            <a:r>
              <a:rPr lang="el-GR" sz="1600" i="1" dirty="0"/>
              <a:t>  </a:t>
            </a:r>
            <a:r>
              <a:rPr lang="el-GR" sz="1400" dirty="0"/>
              <a:t>εκκριτική δομή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283968" y="699165"/>
            <a:ext cx="44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solidFill>
                  <a:srgbClr val="FF0000"/>
                </a:solidFill>
              </a:rPr>
              <a:t>κυψελώδης</a:t>
            </a:r>
            <a:r>
              <a:rPr lang="el-GR" sz="1600" i="1" dirty="0"/>
              <a:t>  </a:t>
            </a:r>
            <a:r>
              <a:rPr lang="el-GR" sz="1400" dirty="0"/>
              <a:t>εκκριτική δομή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547664" y="278701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απλός </a:t>
            </a:r>
            <a:r>
              <a:rPr lang="el-GR" sz="1200" i="1" dirty="0">
                <a:solidFill>
                  <a:srgbClr val="0070C0"/>
                </a:solidFill>
              </a:rPr>
              <a:t>σωληνοειδής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/>
              <a:t>έντερο</a:t>
            </a:r>
            <a:r>
              <a:rPr lang="el-GR" sz="1200" dirty="0"/>
              <a:t>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915816" y="260234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απλός  διακλαδισμένος </a:t>
            </a:r>
            <a:r>
              <a:rPr lang="el-GR" sz="1200" i="1" dirty="0">
                <a:solidFill>
                  <a:srgbClr val="0070C0"/>
                </a:solidFill>
              </a:rPr>
              <a:t>σωληνοειδής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/>
              <a:t>στόμαχος</a:t>
            </a:r>
            <a:r>
              <a:rPr lang="el-GR" sz="1200" dirty="0"/>
              <a:t>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932040" y="278701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απλός </a:t>
            </a:r>
            <a:r>
              <a:rPr lang="el-GR" sz="1200" i="1" dirty="0">
                <a:solidFill>
                  <a:srgbClr val="FF0000"/>
                </a:solidFill>
              </a:rPr>
              <a:t>κυψελώδης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>
                <a:sym typeface="Symbol"/>
              </a:rPr>
              <a:t></a:t>
            </a:r>
            <a:r>
              <a:rPr lang="el-GR" sz="1200" dirty="0"/>
              <a:t>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673324" y="2787010"/>
            <a:ext cx="178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απλός διακλαδισμένος </a:t>
            </a:r>
            <a:r>
              <a:rPr lang="el-GR" sz="1200" i="1" dirty="0">
                <a:solidFill>
                  <a:srgbClr val="FF0000"/>
                </a:solidFill>
              </a:rPr>
              <a:t>κυψελώδης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>
                <a:sym typeface="Symbol"/>
              </a:rPr>
              <a:t>σμηγματογόνοι αδένες</a:t>
            </a:r>
            <a:r>
              <a:rPr lang="el-GR" sz="1200" dirty="0"/>
              <a:t>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65200" y="1882264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</a:t>
            </a:r>
            <a:r>
              <a:rPr lang="el-GR" sz="1600" b="1" dirty="0"/>
              <a:t> </a:t>
            </a:r>
            <a:r>
              <a:rPr lang="el-GR" sz="1600" dirty="0"/>
              <a:t>δομή πόρου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936800" y="5379298"/>
            <a:ext cx="190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σύνθετος </a:t>
            </a:r>
            <a:r>
              <a:rPr lang="el-GR" sz="1200" i="1" dirty="0">
                <a:solidFill>
                  <a:srgbClr val="0070C0"/>
                </a:solidFill>
              </a:rPr>
              <a:t>σωληνοειδής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/>
              <a:t>δωδεκαδακτυλικοί αδένες λεπτού εντέρου</a:t>
            </a:r>
            <a:r>
              <a:rPr lang="el-GR" sz="1200" dirty="0"/>
              <a:t>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716016" y="537929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σύνθετος </a:t>
            </a:r>
            <a:r>
              <a:rPr lang="el-GR" sz="1200" i="1" dirty="0">
                <a:solidFill>
                  <a:srgbClr val="FF0000"/>
                </a:solidFill>
              </a:rPr>
              <a:t>κυψελώδης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>
                <a:sym typeface="Symbol"/>
              </a:rPr>
              <a:t>μαστικοί αδένες</a:t>
            </a:r>
            <a:r>
              <a:rPr lang="el-GR" sz="1200" dirty="0"/>
              <a:t>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876256" y="53775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σύνθετος </a:t>
            </a:r>
            <a:r>
              <a:rPr lang="el-GR" sz="1200" i="1" dirty="0" err="1">
                <a:solidFill>
                  <a:srgbClr val="0070C0"/>
                </a:solidFill>
              </a:rPr>
              <a:t>σωληνο</a:t>
            </a:r>
            <a:r>
              <a:rPr lang="el-GR" sz="1200" i="1" dirty="0" err="1">
                <a:solidFill>
                  <a:srgbClr val="FF0000"/>
                </a:solidFill>
              </a:rPr>
              <a:t>κυψελώδης</a:t>
            </a:r>
            <a:r>
              <a:rPr lang="el-GR" sz="1200" i="1" dirty="0"/>
              <a:t> </a:t>
            </a:r>
            <a:r>
              <a:rPr lang="el-GR" sz="1200" dirty="0"/>
              <a:t>(</a:t>
            </a:r>
            <a:r>
              <a:rPr lang="el-GR" sz="1200" b="1" dirty="0">
                <a:sym typeface="Symbol"/>
              </a:rPr>
              <a:t>σιελογόνοι αδένες</a:t>
            </a:r>
            <a:r>
              <a:rPr lang="el-GR" sz="1200" dirty="0"/>
              <a:t>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89600" y="4369445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σύνθετη</a:t>
            </a:r>
            <a:r>
              <a:rPr lang="el-GR" sz="1600" dirty="0"/>
              <a:t> δομή πόρου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1202400" y="6196365"/>
            <a:ext cx="133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επιφανειακό επιθήλιο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894400" y="619636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>
                <a:solidFill>
                  <a:srgbClr val="663300"/>
                </a:solidFill>
              </a:rPr>
              <a:t>πόρος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707904" y="6196365"/>
            <a:ext cx="1314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>
                <a:solidFill>
                  <a:srgbClr val="C00000"/>
                </a:solidFill>
              </a:rPr>
              <a:t>εκκριτικό επιθήλιο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26680" y="-99392"/>
            <a:ext cx="4869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Ε</a:t>
            </a:r>
            <a:r>
              <a:rPr lang="el-GR" sz="48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ξωκρινείς</a:t>
            </a:r>
            <a:r>
              <a:rPr lang="el-GR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αδένες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5363" y="116632"/>
            <a:ext cx="464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Μεικτοί α</a:t>
            </a:r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δένες</a:t>
            </a:r>
          </a:p>
        </p:txBody>
      </p:sp>
      <p:pic>
        <p:nvPicPr>
          <p:cNvPr id="3" name="2 - Εικόνα" descr="inm5s7_1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350" y="1716112"/>
            <a:ext cx="3797300" cy="45212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707904" y="14847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παγκρεατικός πόρος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400000" y="1630541"/>
            <a:ext cx="20636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πάγκρεας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691680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λεπτό έντερο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796136" y="35637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εξωκρινής μοίρα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835696" y="42930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ενδοκρινής μοίρα (νησίδια)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6846" y="620688"/>
            <a:ext cx="4965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Ερειστικός</a:t>
            </a:r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5400" b="1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ιστός</a:t>
            </a:r>
            <a:endParaRPr lang="el-GR" sz="5400" b="1" cap="none" spc="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Ραβδωτό δεξιό βέλος"/>
          <p:cNvSpPr/>
          <p:nvPr/>
        </p:nvSpPr>
        <p:spPr>
          <a:xfrm rot="7510950">
            <a:off x="2631194" y="1606801"/>
            <a:ext cx="1387283" cy="1080120"/>
          </a:xfrm>
          <a:prstGeom prst="striped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Ραβδωτό δεξιό βέλος"/>
          <p:cNvSpPr/>
          <p:nvPr/>
        </p:nvSpPr>
        <p:spPr>
          <a:xfrm rot="3327736">
            <a:off x="5056447" y="1606276"/>
            <a:ext cx="1387283" cy="1080120"/>
          </a:xfrm>
          <a:prstGeom prst="striped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547664" y="2505670"/>
            <a:ext cx="2668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κύτταρα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490863" y="2492896"/>
            <a:ext cx="4401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μεσοκυττάρια ουσία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050073" y="4233862"/>
            <a:ext cx="33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κολλαγόνο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326399" y="4881934"/>
            <a:ext cx="2785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ελαστίνη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9 - Εικόνα" descr="fib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4935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llag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348880"/>
            <a:ext cx="4838700" cy="4181475"/>
          </a:xfrm>
          <a:prstGeom prst="rect">
            <a:avLst/>
          </a:prstGeom>
        </p:spPr>
      </p:pic>
      <p:pic>
        <p:nvPicPr>
          <p:cNvPr id="3" name="2 - Εικόνα" descr="coll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600400" cy="2554034"/>
          </a:xfrm>
          <a:prstGeom prst="rect">
            <a:avLst/>
          </a:prstGeom>
        </p:spPr>
      </p:pic>
      <p:pic>
        <p:nvPicPr>
          <p:cNvPr id="4" name="3 - Εικόνα" descr="collagen_fibrils_from_knee_joint_capsule_157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844" y="2924944"/>
            <a:ext cx="3923644" cy="360975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899592" y="692696"/>
            <a:ext cx="33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κολλαγόνο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196752"/>
            <a:ext cx="2785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ελαστίνη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- Εικόνα" descr="elastic_fib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4591171" cy="2952328"/>
          </a:xfrm>
          <a:prstGeom prst="rect">
            <a:avLst/>
          </a:prstGeom>
        </p:spPr>
      </p:pic>
      <p:pic>
        <p:nvPicPr>
          <p:cNvPr id="4" name="3 - Εικόνα" descr="elastin%20fi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744416" cy="293237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49999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αορτή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39400" y="404664"/>
            <a:ext cx="8265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Χαλαρ</a:t>
            </a: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ός  </a:t>
            </a:r>
            <a:r>
              <a:rPr lang="el-GR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ΣΥΝΔΕΤΙΚΟΣ</a:t>
            </a: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ιστός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3 - Εικόνα" descr="Loos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4049320" cy="3024336"/>
          </a:xfrm>
          <a:prstGeom prst="rect">
            <a:avLst/>
          </a:prstGeom>
        </p:spPr>
      </p:pic>
      <p:pic>
        <p:nvPicPr>
          <p:cNvPr id="5" name="4 - Εικόνα" descr="looseh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2125" y="115888"/>
            <a:ext cx="5689600" cy="3449637"/>
            <a:chOff x="1655" y="527"/>
            <a:chExt cx="3584" cy="2173"/>
          </a:xfrm>
        </p:grpSpPr>
        <p:pic>
          <p:nvPicPr>
            <p:cNvPr id="14341" name="Picture 5" descr="fibrogen clea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527"/>
              <a:ext cx="3521" cy="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655" y="2341"/>
              <a:ext cx="77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>
                  <a:solidFill>
                    <a:srgbClr val="CC3300"/>
                  </a:solidFill>
                </a:rPr>
                <a:t>ελαστική ίνα</a:t>
              </a:r>
              <a:endParaRPr lang="el-GR" sz="1600">
                <a:solidFill>
                  <a:srgbClr val="CC3300"/>
                </a:solidFill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107" y="2160"/>
              <a:ext cx="661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 sz="1400" i="1">
                  <a:solidFill>
                    <a:srgbClr val="6600CC"/>
                  </a:solidFill>
                </a:rPr>
                <a:t>ινίδιο κολλαγόνου (ΙΙΙ)</a:t>
              </a:r>
              <a:endParaRPr lang="el-GR" sz="1400">
                <a:solidFill>
                  <a:srgbClr val="6600CC"/>
                </a:solidFill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377" y="2341"/>
              <a:ext cx="8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400" i="1">
                  <a:solidFill>
                    <a:srgbClr val="006666"/>
                  </a:solidFill>
                </a:rPr>
                <a:t>ινίδιο κολλαγόνου (Ι)</a:t>
              </a:r>
              <a:endParaRPr lang="el-GR" sz="1400">
                <a:solidFill>
                  <a:srgbClr val="006666"/>
                </a:solidFill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2518" y="1727"/>
              <a:ext cx="58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 sz="1600" i="1" dirty="0">
                  <a:solidFill>
                    <a:schemeClr val="accent2"/>
                  </a:solidFill>
                </a:rPr>
                <a:t>θεμέλια ουσία</a:t>
              </a:r>
            </a:p>
          </p:txBody>
        </p:sp>
      </p:grpSp>
      <p:pic>
        <p:nvPicPr>
          <p:cNvPr id="14339" name="Picture 11" descr="Fibroblast%20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19500"/>
            <a:ext cx="39608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6372200" y="5445224"/>
            <a:ext cx="2306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000" i="1" dirty="0" err="1">
                <a:solidFill>
                  <a:schemeClr val="accent2"/>
                </a:solidFill>
                <a:latin typeface="Comic Sans MS" pitchFamily="66" charset="0"/>
              </a:rPr>
              <a:t>Ινοβλάστη</a:t>
            </a:r>
            <a:r>
              <a:rPr lang="el-GR" sz="2000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: </a:t>
            </a:r>
            <a:r>
              <a:rPr lang="el-GR" sz="2000" dirty="0" err="1">
                <a:latin typeface="Comic Sans MS" pitchFamily="66" charset="0"/>
              </a:rPr>
              <a:t>Ινοπαραγωγό</a:t>
            </a:r>
            <a:r>
              <a:rPr lang="el-GR" sz="2000" dirty="0">
                <a:latin typeface="Comic Sans MS" pitchFamily="66" charset="0"/>
              </a:rPr>
              <a:t> κύτταρο του συνδετικού ιστού.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Διαφοροποίηση</a:t>
            </a:r>
          </a:p>
        </p:txBody>
      </p:sp>
      <p:pic>
        <p:nvPicPr>
          <p:cNvPr id="4" name="3 - Εικόνα" descr="cell_differentiation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873" y="1371600"/>
            <a:ext cx="5104407" cy="479370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160000" y="30960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ζυγωτό</a:t>
            </a:r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3096000" y="31680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βλαστοκύστη</a:t>
            </a:r>
            <a:endParaRPr lang="el-GR" sz="1400" dirty="0"/>
          </a:p>
        </p:txBody>
      </p:sp>
      <p:sp>
        <p:nvSpPr>
          <p:cNvPr id="7" name="6 - TextBox"/>
          <p:cNvSpPr txBox="1"/>
          <p:nvPr/>
        </p:nvSpPr>
        <p:spPr>
          <a:xfrm>
            <a:off x="486003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γαστρίδιο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3502800" y="248400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i="1" dirty="0" err="1"/>
              <a:t>εξώδερμα</a:t>
            </a:r>
            <a:endParaRPr lang="el-GR" sz="1000" i="1" dirty="0"/>
          </a:p>
        </p:txBody>
      </p:sp>
      <p:sp>
        <p:nvSpPr>
          <p:cNvPr id="9" name="8 - TextBox"/>
          <p:cNvSpPr txBox="1"/>
          <p:nvPr/>
        </p:nvSpPr>
        <p:spPr>
          <a:xfrm>
            <a:off x="3229200" y="46620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/>
              <a:t>μεσόδερμα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716800" y="46584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err="1"/>
              <a:t>ενδόδερμα</a:t>
            </a:r>
            <a:endParaRPr lang="el-GR" sz="900" i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954400" y="24264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/>
              <a:t>βλαστικά κύτταρα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211960" y="162880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1">
                    <a:lumMod val="75000"/>
                  </a:schemeClr>
                </a:solidFill>
              </a:rPr>
              <a:t>χρωμοφόρα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3538800" y="1494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1">
                    <a:lumMod val="75000"/>
                  </a:schemeClr>
                </a:solidFill>
              </a:rPr>
              <a:t>νευρώνες εγκεφάλου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907600" y="155679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4">
                    <a:lumMod val="75000"/>
                  </a:schemeClr>
                </a:solidFill>
              </a:rPr>
              <a:t>γαμέτες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826000" y="1504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1">
                    <a:lumMod val="75000"/>
                  </a:schemeClr>
                </a:solidFill>
              </a:rPr>
              <a:t>κύτταρα επιδερμίδας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051720" y="566124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rgbClr val="006600"/>
                </a:solidFill>
              </a:rPr>
              <a:t>καρδιά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627784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rgbClr val="006600"/>
                </a:solidFill>
              </a:rPr>
              <a:t>σκελετικοί μύες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222000" y="56519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rgbClr val="006600"/>
                </a:solidFill>
              </a:rPr>
              <a:t>νεφρικά σωληνάρια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3772800" y="5651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rgbClr val="006600"/>
                </a:solidFill>
              </a:rPr>
              <a:t>ερυθρά αιμοσφαίρια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435200" y="56519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rgbClr val="006600"/>
                </a:solidFill>
              </a:rPr>
              <a:t>λείος μυς (έντερο)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5130000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6">
                    <a:lumMod val="75000"/>
                  </a:schemeClr>
                </a:solidFill>
              </a:rPr>
              <a:t>πνευμονικές κυψελίδες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5716800" y="567720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6">
                    <a:lumMod val="75000"/>
                  </a:schemeClr>
                </a:solidFill>
              </a:rPr>
              <a:t>θυρεοειδής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6354000" y="5680800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>
                <a:solidFill>
                  <a:schemeClr val="accent6">
                    <a:lumMod val="75000"/>
                  </a:schemeClr>
                </a:solidFill>
              </a:rPr>
              <a:t>πάγκρεας</a:t>
            </a:r>
          </a:p>
        </p:txBody>
      </p:sp>
      <p:sp>
        <p:nvSpPr>
          <p:cNvPr id="24" name="1 - Τίτλος"/>
          <p:cNvSpPr txBox="1">
            <a:spLocks/>
          </p:cNvSpPr>
          <p:nvPr/>
        </p:nvSpPr>
        <p:spPr>
          <a:xfrm>
            <a:off x="44685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(=εξειδικευμένες λειτουργίες)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Image115 cle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79513"/>
            <a:ext cx="33210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298700" y="2565400"/>
            <a:ext cx="9636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πυρήνας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312988" y="2003425"/>
            <a:ext cx="12509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600" i="1">
                <a:latin typeface="Times New Roman" pitchFamily="18" charset="0"/>
                <a:cs typeface="Times New Roman" pitchFamily="18" charset="0"/>
              </a:rPr>
              <a:t>μιτοχόνδριο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311400" y="1773238"/>
            <a:ext cx="17557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κενοτόπιο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λιπιδίων 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267744" y="1465200"/>
            <a:ext cx="16557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κυστίδια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λιπιδίων 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11" descr="s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84538"/>
            <a:ext cx="44370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963613" y="188913"/>
            <a:ext cx="303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3200" i="1">
                <a:solidFill>
                  <a:schemeClr val="accent2"/>
                </a:solidFill>
                <a:latin typeface="Comic Sans MS" pitchFamily="66" charset="0"/>
              </a:rPr>
              <a:t>Λιπώδης ιστός</a:t>
            </a:r>
            <a:endParaRPr lang="el-GR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4397375" y="260350"/>
            <a:ext cx="4273575" cy="2554288"/>
            <a:chOff x="4397375" y="260350"/>
            <a:chExt cx="4273575" cy="2554288"/>
          </a:xfrm>
        </p:grpSpPr>
        <p:pic>
          <p:nvPicPr>
            <p:cNvPr id="20488" name="Picture 12" descr="AD69A_col6 clear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7375" y="260350"/>
              <a:ext cx="2663825" cy="231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14"/>
            <p:cNvSpPr txBox="1">
              <a:spLocks noChangeArrowheads="1"/>
            </p:cNvSpPr>
            <p:nvPr/>
          </p:nvSpPr>
          <p:spPr bwMode="auto">
            <a:xfrm>
              <a:off x="6199188" y="2443163"/>
              <a:ext cx="1366837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800" i="1" dirty="0" err="1"/>
                <a:t>λιποκύτταρο</a:t>
              </a:r>
              <a:endParaRPr lang="el-GR" sz="1800" dirty="0"/>
            </a:p>
          </p:txBody>
        </p:sp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>
              <a:off x="5773738" y="1985963"/>
              <a:ext cx="495300" cy="601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92" name="Line 16"/>
            <p:cNvSpPr>
              <a:spLocks noChangeShapeType="1"/>
            </p:cNvSpPr>
            <p:nvPr/>
          </p:nvSpPr>
          <p:spPr bwMode="auto">
            <a:xfrm flipH="1">
              <a:off x="5832000" y="1003301"/>
              <a:ext cx="1120602" cy="409476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93" name="Text Box 17"/>
            <p:cNvSpPr txBox="1">
              <a:spLocks noChangeArrowheads="1"/>
            </p:cNvSpPr>
            <p:nvPr/>
          </p:nvSpPr>
          <p:spPr bwMode="auto">
            <a:xfrm>
              <a:off x="6912000" y="764952"/>
              <a:ext cx="17589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8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αιμοφόρο αγγείο</a:t>
              </a:r>
              <a:endParaRPr lang="el-GR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ipose_tissue_01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1537"/>
            <a:ext cx="9144000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55164" y="404664"/>
            <a:ext cx="78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Πυκνός  </a:t>
            </a:r>
            <a:r>
              <a:rPr lang="el-GR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ΣΥΝΔΕΤΙΚΟΣ</a:t>
            </a: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ιστός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2 - Εικόνα" descr="dense-regular-400x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69114"/>
            <a:ext cx="3984104" cy="2988078"/>
          </a:xfrm>
          <a:prstGeom prst="rect">
            <a:avLst/>
          </a:prstGeom>
        </p:spPr>
      </p:pic>
      <p:pic>
        <p:nvPicPr>
          <p:cNvPr id="4" name="3 - Εικόνα" descr="Dense 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256021" cy="31920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2886" y="129406"/>
            <a:ext cx="33489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Σύνδεσμοι</a:t>
            </a:r>
          </a:p>
        </p:txBody>
      </p:sp>
      <p:pic>
        <p:nvPicPr>
          <p:cNvPr id="17411" name="3 - Εικόνα" descr="knee clea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989138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- TextBox"/>
          <p:cNvSpPr txBox="1">
            <a:spLocks noChangeArrowheads="1"/>
          </p:cNvSpPr>
          <p:nvPr/>
        </p:nvSpPr>
        <p:spPr bwMode="auto">
          <a:xfrm>
            <a:off x="161925" y="2287588"/>
            <a:ext cx="2106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μηριαίο οστό</a:t>
            </a:r>
          </a:p>
        </p:txBody>
      </p:sp>
      <p:sp>
        <p:nvSpPr>
          <p:cNvPr id="17413" name="6 - TextBox"/>
          <p:cNvSpPr txBox="1">
            <a:spLocks noChangeArrowheads="1"/>
          </p:cNvSpPr>
          <p:nvPr/>
        </p:nvSpPr>
        <p:spPr bwMode="auto">
          <a:xfrm>
            <a:off x="917575" y="56007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περόνη</a:t>
            </a:r>
          </a:p>
        </p:txBody>
      </p:sp>
      <p:sp>
        <p:nvSpPr>
          <p:cNvPr id="17414" name="7 - TextBox"/>
          <p:cNvSpPr txBox="1">
            <a:spLocks noChangeArrowheads="1"/>
          </p:cNvSpPr>
          <p:nvPr/>
        </p:nvSpPr>
        <p:spPr bwMode="auto">
          <a:xfrm>
            <a:off x="4824413" y="5930900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κνήμη</a:t>
            </a:r>
          </a:p>
        </p:txBody>
      </p:sp>
      <p:sp>
        <p:nvSpPr>
          <p:cNvPr id="17415" name="8 - TextBox"/>
          <p:cNvSpPr txBox="1">
            <a:spLocks noChangeArrowheads="1"/>
          </p:cNvSpPr>
          <p:nvPr/>
        </p:nvSpPr>
        <p:spPr bwMode="auto">
          <a:xfrm>
            <a:off x="4994275" y="4059238"/>
            <a:ext cx="152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μηνίσκος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057775" y="4537075"/>
            <a:ext cx="2827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επιγονατιδικός</a:t>
            </a: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σύνδεσμος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55650" y="3917950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οπίσθιος χιαστός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84213" y="4205288"/>
            <a:ext cx="208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πρόσθιος χιαστός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11188" y="4597400"/>
            <a:ext cx="21066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πλάγιος σύνδεσμος</a:t>
            </a:r>
          </a:p>
        </p:txBody>
      </p:sp>
      <p:pic>
        <p:nvPicPr>
          <p:cNvPr id="17420" name="13 - Εικόνα" descr="18003 clea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115888"/>
            <a:ext cx="403066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5 - TextBox"/>
          <p:cNvSpPr txBox="1">
            <a:spLocks noChangeArrowheads="1"/>
          </p:cNvSpPr>
          <p:nvPr/>
        </p:nvSpPr>
        <p:spPr bwMode="auto">
          <a:xfrm>
            <a:off x="4932363" y="2863850"/>
            <a:ext cx="2033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επιγονατίδα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7091363" y="1439863"/>
            <a:ext cx="593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πχσ</a:t>
            </a:r>
            <a:endParaRPr lang="el-GR" sz="1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4 - Εικόνα" descr="AchillesTendonRupture-v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096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274118" y="-66293"/>
            <a:ext cx="264169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Τένοντες</a:t>
            </a:r>
          </a:p>
        </p:txBody>
      </p:sp>
      <p:pic>
        <p:nvPicPr>
          <p:cNvPr id="18436" name="2 - Εικόνα" descr="foot_achilles_tendon_anatomy01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31863"/>
            <a:ext cx="1944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5 - Εικόνα" descr="general_tendonitis_achilles_cause cleared 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429000"/>
            <a:ext cx="163988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 descr="tend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1536700"/>
            <a:ext cx="5359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lastic cartilage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13" y="1117600"/>
            <a:ext cx="4522787" cy="51562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363" name="2 - Εικόνα" descr="Elastic%20cartilage%20photo%20EDITED%2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1031875"/>
            <a:ext cx="38179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3 - Ορθογώνιο"/>
          <p:cNvSpPr>
            <a:spLocks noChangeArrowheads="1"/>
          </p:cNvSpPr>
          <p:nvPr/>
        </p:nvSpPr>
        <p:spPr bwMode="auto">
          <a:xfrm>
            <a:off x="925513" y="1346200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περιχόνδριο</a:t>
            </a:r>
            <a:endParaRPr lang="el-GR" sz="1800"/>
          </a:p>
        </p:txBody>
      </p:sp>
      <p:sp>
        <p:nvSpPr>
          <p:cNvPr id="15365" name="4 - Ορθογώνιο"/>
          <p:cNvSpPr>
            <a:spLocks noChangeArrowheads="1"/>
          </p:cNvSpPr>
          <p:nvPr/>
        </p:nvSpPr>
        <p:spPr bwMode="auto">
          <a:xfrm>
            <a:off x="588963" y="55943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περιχόνδριο</a:t>
            </a:r>
            <a:endParaRPr lang="el-GR" sz="1800"/>
          </a:p>
        </p:txBody>
      </p:sp>
      <p:sp>
        <p:nvSpPr>
          <p:cNvPr id="15366" name="6 - Ορθογώνιο"/>
          <p:cNvSpPr>
            <a:spLocks noChangeArrowheads="1"/>
          </p:cNvSpPr>
          <p:nvPr/>
        </p:nvSpPr>
        <p:spPr bwMode="auto">
          <a:xfrm>
            <a:off x="2495550" y="1319213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χονδροκύτταρα εντός βοθρίων</a:t>
            </a:r>
            <a:endParaRPr lang="el-GR" sz="1400"/>
          </a:p>
        </p:txBody>
      </p:sp>
      <p:sp>
        <p:nvSpPr>
          <p:cNvPr id="15367" name="8 - Ορθογώνιο"/>
          <p:cNvSpPr>
            <a:spLocks noChangeArrowheads="1"/>
          </p:cNvSpPr>
          <p:nvPr/>
        </p:nvSpPr>
        <p:spPr bwMode="auto">
          <a:xfrm>
            <a:off x="2484438" y="5548313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θεμέλια ουσία</a:t>
            </a:r>
            <a:endParaRPr lang="el-GR" sz="1400"/>
          </a:p>
        </p:txBody>
      </p:sp>
      <p:sp>
        <p:nvSpPr>
          <p:cNvPr id="15368" name="9 - Ορθογώνιο"/>
          <p:cNvSpPr>
            <a:spLocks noChangeArrowheads="1"/>
          </p:cNvSpPr>
          <p:nvPr/>
        </p:nvSpPr>
        <p:spPr bwMode="auto">
          <a:xfrm>
            <a:off x="3276600" y="5548313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ελαστικές ίνες</a:t>
            </a:r>
            <a:endParaRPr lang="el-GR" sz="1400"/>
          </a:p>
        </p:txBody>
      </p:sp>
      <p:sp>
        <p:nvSpPr>
          <p:cNvPr id="11" name="10 - Ορθογώνιο"/>
          <p:cNvSpPr/>
          <p:nvPr/>
        </p:nvSpPr>
        <p:spPr>
          <a:xfrm>
            <a:off x="121873" y="129406"/>
            <a:ext cx="45221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Χόνδρινος </a:t>
            </a:r>
            <a:r>
              <a:rPr lang="el-GR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ιστός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2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61"/>
            <a:ext cx="9144000" cy="6832677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131840" y="5715253"/>
            <a:ext cx="3528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Ο 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χόνδρινος ιστός</a:t>
            </a:r>
            <a:r>
              <a:rPr lang="en-US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στο ανθρώπινο σώμα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ne_histology_htm_txt_Human%20bh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050"/>
            <a:ext cx="41529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bone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71638"/>
            <a:ext cx="38195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303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3200" i="1">
                <a:solidFill>
                  <a:schemeClr val="accent2"/>
                </a:solidFill>
                <a:latin typeface="Comic Sans MS" pitchFamily="66" charset="0"/>
              </a:rPr>
              <a:t>Οστίτης ιστός</a:t>
            </a:r>
            <a:endParaRPr lang="el-GR" sz="32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- Ομάδα"/>
          <p:cNvGrpSpPr>
            <a:grpSpLocks/>
          </p:cNvGrpSpPr>
          <p:nvPr/>
        </p:nvGrpSpPr>
        <p:grpSpPr bwMode="auto">
          <a:xfrm>
            <a:off x="1500188" y="428625"/>
            <a:ext cx="6000750" cy="3290888"/>
            <a:chOff x="214282" y="1638344"/>
            <a:chExt cx="6000792" cy="3290854"/>
          </a:xfrm>
        </p:grpSpPr>
        <p:pic>
          <p:nvPicPr>
            <p:cNvPr id="21515" name="5 - Εικόνα" descr="2309_blood_450.jpe"/>
            <p:cNvPicPr>
              <a:picLocks noChangeAspect="1"/>
            </p:cNvPicPr>
            <p:nvPr/>
          </p:nvPicPr>
          <p:blipFill>
            <a:blip r:embed="rId2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714612" y="1638344"/>
              <a:ext cx="3500462" cy="329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6 - TextBox"/>
            <p:cNvSpPr txBox="1">
              <a:spLocks noChangeArrowheads="1"/>
            </p:cNvSpPr>
            <p:nvPr/>
          </p:nvSpPr>
          <p:spPr bwMode="auto">
            <a:xfrm>
              <a:off x="1260000" y="4032000"/>
              <a:ext cx="21431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ερυθρό αιμοσφαίριο</a:t>
              </a:r>
            </a:p>
          </p:txBody>
        </p:sp>
        <p:sp>
          <p:nvSpPr>
            <p:cNvPr id="21517" name="7 - TextBox"/>
            <p:cNvSpPr txBox="1">
              <a:spLocks noChangeArrowheads="1"/>
            </p:cNvSpPr>
            <p:nvPr/>
          </p:nvSpPr>
          <p:spPr bwMode="auto">
            <a:xfrm>
              <a:off x="1681200" y="3600000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λευκοκύτταρο</a:t>
              </a:r>
            </a:p>
          </p:txBody>
        </p:sp>
        <p:sp>
          <p:nvSpPr>
            <p:cNvPr id="21518" name="8 - TextBox"/>
            <p:cNvSpPr txBox="1">
              <a:spLocks noChangeArrowheads="1"/>
            </p:cNvSpPr>
            <p:nvPr/>
          </p:nvSpPr>
          <p:spPr bwMode="auto">
            <a:xfrm>
              <a:off x="2448000" y="4464000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αιμοπετάλιο</a:t>
              </a:r>
            </a:p>
          </p:txBody>
        </p:sp>
        <p:sp>
          <p:nvSpPr>
            <p:cNvPr id="21519" name="9 - TextBox"/>
            <p:cNvSpPr txBox="1">
              <a:spLocks noChangeArrowheads="1"/>
            </p:cNvSpPr>
            <p:nvPr/>
          </p:nvSpPr>
          <p:spPr bwMode="auto">
            <a:xfrm>
              <a:off x="910800" y="2354400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αιμοφόρο αγγείο</a:t>
              </a:r>
            </a:p>
          </p:txBody>
        </p:sp>
        <p:sp>
          <p:nvSpPr>
            <p:cNvPr id="21520" name="10 - TextBox"/>
            <p:cNvSpPr txBox="1">
              <a:spLocks noChangeArrowheads="1"/>
            </p:cNvSpPr>
            <p:nvPr/>
          </p:nvSpPr>
          <p:spPr bwMode="auto">
            <a:xfrm>
              <a:off x="2221200" y="1710000"/>
              <a:ext cx="1000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έξω</a:t>
              </a:r>
              <a:r>
                <a:rPr lang="el-GR" sz="1200">
                  <a:latin typeface="Calibri" pitchFamily="34" charset="0"/>
                  <a:cs typeface="Calibri" pitchFamily="34" charset="0"/>
                </a:rPr>
                <a:t> χιτώνας</a:t>
              </a:r>
            </a:p>
          </p:txBody>
        </p:sp>
        <p:sp>
          <p:nvSpPr>
            <p:cNvPr id="21521" name="11 - TextBox"/>
            <p:cNvSpPr txBox="1">
              <a:spLocks noChangeArrowheads="1"/>
            </p:cNvSpPr>
            <p:nvPr/>
          </p:nvSpPr>
          <p:spPr bwMode="auto">
            <a:xfrm>
              <a:off x="1944000" y="1828800"/>
              <a:ext cx="1143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μέσος</a:t>
              </a:r>
              <a:r>
                <a:rPr lang="el-GR" sz="1200"/>
                <a:t> χιτώνας</a:t>
              </a:r>
            </a:p>
          </p:txBody>
        </p:sp>
        <p:sp>
          <p:nvSpPr>
            <p:cNvPr id="21522" name="12 - TextBox"/>
            <p:cNvSpPr txBox="1">
              <a:spLocks noChangeArrowheads="1"/>
            </p:cNvSpPr>
            <p:nvPr/>
          </p:nvSpPr>
          <p:spPr bwMode="auto">
            <a:xfrm>
              <a:off x="2071670" y="1951200"/>
              <a:ext cx="1000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έσω</a:t>
              </a:r>
              <a:r>
                <a:rPr lang="el-GR" sz="1200">
                  <a:latin typeface="Calibri" pitchFamily="34" charset="0"/>
                  <a:cs typeface="Calibri" pitchFamily="34" charset="0"/>
                </a:rPr>
                <a:t> χιτώνας</a:t>
              </a:r>
            </a:p>
          </p:txBody>
        </p:sp>
        <p:sp>
          <p:nvSpPr>
            <p:cNvPr id="14" name="13 - Αριστερό άγκιστρο"/>
            <p:cNvSpPr/>
            <p:nvPr/>
          </p:nvSpPr>
          <p:spPr>
            <a:xfrm>
              <a:off x="1928794" y="1714543"/>
              <a:ext cx="142876" cy="50005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1524" name="14 - TextBox"/>
            <p:cNvSpPr txBox="1">
              <a:spLocks noChangeArrowheads="1"/>
            </p:cNvSpPr>
            <p:nvPr/>
          </p:nvSpPr>
          <p:spPr bwMode="auto">
            <a:xfrm>
              <a:off x="214282" y="1764000"/>
              <a:ext cx="1805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τοίχωμα αγγείου</a:t>
              </a:r>
            </a:p>
          </p:txBody>
        </p:sp>
      </p:grpSp>
      <p:grpSp>
        <p:nvGrpSpPr>
          <p:cNvPr id="3" name="23 - Ομάδα"/>
          <p:cNvGrpSpPr>
            <a:grpSpLocks/>
          </p:cNvGrpSpPr>
          <p:nvPr/>
        </p:nvGrpSpPr>
        <p:grpSpPr bwMode="auto">
          <a:xfrm>
            <a:off x="1785938" y="3786188"/>
            <a:ext cx="6632575" cy="2857500"/>
            <a:chOff x="2296974" y="3786190"/>
            <a:chExt cx="6632744" cy="2857520"/>
          </a:xfrm>
        </p:grpSpPr>
        <p:pic>
          <p:nvPicPr>
            <p:cNvPr id="21508" name="16 - Εικόνα" descr="1_white_blood_cells.jpe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974" y="3786190"/>
              <a:ext cx="35609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17 - TextBox"/>
            <p:cNvSpPr txBox="1">
              <a:spLocks noChangeArrowheads="1"/>
            </p:cNvSpPr>
            <p:nvPr/>
          </p:nvSpPr>
          <p:spPr bwMode="auto">
            <a:xfrm>
              <a:off x="5857884" y="4357694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 i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ερυθρά αιμοσφαίρια</a:t>
              </a:r>
            </a:p>
          </p:txBody>
        </p:sp>
        <p:sp>
          <p:nvSpPr>
            <p:cNvPr id="21510" name="18 - TextBox"/>
            <p:cNvSpPr txBox="1">
              <a:spLocks noChangeArrowheads="1"/>
            </p:cNvSpPr>
            <p:nvPr/>
          </p:nvSpPr>
          <p:spPr bwMode="auto">
            <a:xfrm>
              <a:off x="5786446" y="4845618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Τ λεμφοκύτταρο</a:t>
              </a: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5786388" y="5130811"/>
              <a:ext cx="1643104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8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μονοκύτταρο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5786388" y="5630878"/>
              <a:ext cx="1643104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800" i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αιμοπετάλια</a:t>
              </a:r>
            </a:p>
          </p:txBody>
        </p:sp>
        <p:sp>
          <p:nvSpPr>
            <p:cNvPr id="22" name="21 - Δεξιό άγκιστρο"/>
            <p:cNvSpPr/>
            <p:nvPr/>
          </p:nvSpPr>
          <p:spPr>
            <a:xfrm>
              <a:off x="7500932" y="4929198"/>
              <a:ext cx="214317" cy="50006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7653335" y="5029211"/>
              <a:ext cx="1276383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4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λευκοκύτταρα</a:t>
              </a:r>
            </a:p>
          </p:txBody>
        </p:sp>
      </p:grpSp>
      <p:sp>
        <p:nvSpPr>
          <p:cNvPr id="24" name="23 - Ορθογώνιο"/>
          <p:cNvSpPr/>
          <p:nvPr/>
        </p:nvSpPr>
        <p:spPr>
          <a:xfrm rot="5400000">
            <a:off x="-314824" y="394945"/>
            <a:ext cx="162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Αίμα</a:t>
            </a:r>
          </a:p>
        </p:txBody>
      </p:sp>
      <p:sp>
        <p:nvSpPr>
          <p:cNvPr id="25" name="24 - Ορθογώνιο"/>
          <p:cNvSpPr/>
          <p:nvPr/>
        </p:nvSpPr>
        <p:spPr>
          <a:xfrm rot="16200000">
            <a:off x="7834853" y="5579521"/>
            <a:ext cx="162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Αίμα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47813" y="1608485"/>
            <a:ext cx="6048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400" i="1" dirty="0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Comic Sans MS" pitchFamily="66" charset="0"/>
              </a:rPr>
              <a:t>ΙΣΤΟΣ</a:t>
            </a:r>
            <a:r>
              <a:rPr lang="el-GR" sz="4400" i="1" dirty="0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: </a:t>
            </a:r>
            <a:r>
              <a:rPr lang="en-US" sz="3600" dirty="0" err="1">
                <a:latin typeface="Comic Sans MS" pitchFamily="66" charset="0"/>
              </a:rPr>
              <a:t>Ένα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i="1" dirty="0" err="1">
                <a:solidFill>
                  <a:srgbClr val="008000"/>
                </a:solidFill>
                <a:latin typeface="Comic Sans MS" pitchFamily="66" charset="0"/>
              </a:rPr>
              <a:t>άθροισμα</a:t>
            </a:r>
            <a:r>
              <a:rPr lang="en-US" sz="36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3600" i="1" dirty="0" err="1">
                <a:solidFill>
                  <a:srgbClr val="008000"/>
                </a:solidFill>
                <a:latin typeface="Comic Sans MS" pitchFamily="66" charset="0"/>
              </a:rPr>
              <a:t>κυττάρων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l-GR" sz="3600" dirty="0">
                <a:latin typeface="Comic Sans MS" pitchFamily="66" charset="0"/>
              </a:rPr>
              <a:t> που φέρουν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παρόμοια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l-GR" sz="3600" dirty="0"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Comic Sans MS" pitchFamily="66" charset="0"/>
              </a:rPr>
              <a:t>μορφολογικά</a:t>
            </a:r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Comic Sans MS" pitchFamily="66" charset="0"/>
              </a:rPr>
              <a:t>χαρακτηριστικά</a:t>
            </a:r>
            <a:r>
              <a:rPr lang="el-GR" sz="3600" dirty="0">
                <a:latin typeface="Comic Sans MS" pitchFamily="66" charset="0"/>
              </a:rPr>
              <a:t>,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l-GR" sz="3600" dirty="0">
                <a:latin typeface="Comic Sans MS" pitchFamily="66" charset="0"/>
              </a:rPr>
              <a:t>και συμμετέχουν στην </a:t>
            </a:r>
            <a:r>
              <a:rPr lang="el-GR" sz="36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ίδια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C3399"/>
                </a:solidFill>
                <a:latin typeface="Comic Sans MS" pitchFamily="66" charset="0"/>
              </a:rPr>
              <a:t>λειτουργ</a:t>
            </a:r>
            <a:r>
              <a:rPr lang="el-GR" sz="3600" dirty="0">
                <a:solidFill>
                  <a:srgbClr val="CC3399"/>
                </a:solidFill>
                <a:latin typeface="Comic Sans MS" pitchFamily="66" charset="0"/>
              </a:rPr>
              <a:t>ία</a:t>
            </a:r>
            <a:r>
              <a:rPr lang="en-US" sz="36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" y="44624"/>
            <a:ext cx="3394720" cy="1143000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Μυϊκός </a:t>
            </a:r>
            <a:r>
              <a:rPr lang="el-G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ιστός</a:t>
            </a:r>
          </a:p>
        </p:txBody>
      </p:sp>
      <p:pic>
        <p:nvPicPr>
          <p:cNvPr id="4" name="3 - Εικόνα" descr="19917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33550"/>
            <a:ext cx="4813300" cy="33909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131840" y="24836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itchFamily="66" charset="0"/>
              </a:rPr>
              <a:t>Ίνα  </a:t>
            </a:r>
            <a:r>
              <a:rPr lang="el-GR" i="1" dirty="0">
                <a:latin typeface="Comic Sans MS" pitchFamily="66" charset="0"/>
              </a:rPr>
              <a:t>μυοκαρδίου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771800" y="35637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itchFamily="66" charset="0"/>
              </a:rPr>
              <a:t>Ίνα  </a:t>
            </a:r>
            <a:r>
              <a:rPr lang="el-GR" i="1" dirty="0">
                <a:latin typeface="Comic Sans MS" pitchFamily="66" charset="0"/>
              </a:rPr>
              <a:t>σκελετικού μυός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168032" y="46438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itchFamily="66" charset="0"/>
              </a:rPr>
              <a:t>Ίνα  λείου </a:t>
            </a:r>
            <a:r>
              <a:rPr lang="el-GR" i="1" dirty="0">
                <a:latin typeface="Comic Sans MS" pitchFamily="66" charset="0"/>
              </a:rPr>
              <a:t>μυός</a:t>
            </a:r>
          </a:p>
        </p:txBody>
      </p:sp>
      <p:pic>
        <p:nvPicPr>
          <p:cNvPr id="8" name="7 - Εικόνα" descr="hl3A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168" y="2532206"/>
            <a:ext cx="3379304" cy="1876508"/>
          </a:xfrm>
          <a:prstGeom prst="rect">
            <a:avLst/>
          </a:prstGeom>
        </p:spPr>
      </p:pic>
      <p:pic>
        <p:nvPicPr>
          <p:cNvPr id="9" name="8 - Εικόνα" descr="hl3A-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168" y="4552730"/>
            <a:ext cx="3379304" cy="1932167"/>
          </a:xfrm>
          <a:prstGeom prst="rect">
            <a:avLst/>
          </a:prstGeom>
        </p:spPr>
      </p:pic>
      <p:pic>
        <p:nvPicPr>
          <p:cNvPr id="10" name="9 - Εικόνα" descr="hl3A-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4664"/>
            <a:ext cx="3379304" cy="198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eur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38"/>
            <a:ext cx="69135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580063" y="44450"/>
            <a:ext cx="2449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i="1">
                <a:solidFill>
                  <a:srgbClr val="FFCC99"/>
                </a:solidFill>
              </a:rPr>
              <a:t>Σύμφωνα με υπολογισμούς, στον ανθρώπινο εγκέφαλο ένας νευρώνας συνάπτεται με άλλους 10 χιλιάδες νευρώνες.</a:t>
            </a:r>
            <a:endParaRPr lang="el-GR" sz="1400">
              <a:solidFill>
                <a:srgbClr val="FFCC99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200000">
            <a:off x="-1702352" y="4156495"/>
            <a:ext cx="425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Νευρικός</a:t>
            </a:r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l-GR" sz="4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ιστός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- Εικόνα" descr="brain-neuron-typ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89" y="620688"/>
            <a:ext cx="4376567" cy="2316321"/>
          </a:xfrm>
          <a:prstGeom prst="rect">
            <a:avLst/>
          </a:prstGeom>
        </p:spPr>
      </p:pic>
      <p:sp>
        <p:nvSpPr>
          <p:cNvPr id="25613" name="Text Box 5"/>
          <p:cNvSpPr txBox="1">
            <a:spLocks noChangeArrowheads="1"/>
          </p:cNvSpPr>
          <p:nvPr/>
        </p:nvSpPr>
        <p:spPr bwMode="auto">
          <a:xfrm>
            <a:off x="604986" y="403225"/>
            <a:ext cx="2382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800" i="1" dirty="0">
                <a:solidFill>
                  <a:schemeClr val="accent2"/>
                </a:solidFill>
              </a:rPr>
              <a:t>Κύριοι τύποι νευρώνων</a:t>
            </a:r>
            <a:endParaRPr lang="el-GR" sz="1800" dirty="0">
              <a:solidFill>
                <a:schemeClr val="accent2"/>
              </a:solidFill>
            </a:endParaRPr>
          </a:p>
        </p:txBody>
      </p:sp>
      <p:sp>
        <p:nvSpPr>
          <p:cNvPr id="25614" name="Text Box 6"/>
          <p:cNvSpPr txBox="1">
            <a:spLocks noChangeArrowheads="1"/>
          </p:cNvSpPr>
          <p:nvPr/>
        </p:nvSpPr>
        <p:spPr bwMode="auto">
          <a:xfrm>
            <a:off x="576000" y="2852737"/>
            <a:ext cx="1336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δίπολος </a:t>
            </a:r>
          </a:p>
          <a:p>
            <a:pPr algn="ctr"/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(ή ενδιάμεσος)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Text Box 7"/>
          <p:cNvSpPr txBox="1">
            <a:spLocks noChangeArrowheads="1"/>
          </p:cNvSpPr>
          <p:nvPr/>
        </p:nvSpPr>
        <p:spPr bwMode="auto">
          <a:xfrm>
            <a:off x="1691680" y="2798068"/>
            <a:ext cx="1354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μονοπολικός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 Box 8"/>
          <p:cNvSpPr txBox="1">
            <a:spLocks noChangeArrowheads="1"/>
          </p:cNvSpPr>
          <p:nvPr/>
        </p:nvSpPr>
        <p:spPr bwMode="auto">
          <a:xfrm>
            <a:off x="3024000" y="2779713"/>
            <a:ext cx="949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i="1" dirty="0" err="1">
                <a:latin typeface="Times New Roman" pitchFamily="18" charset="0"/>
                <a:cs typeface="Times New Roman" pitchFamily="18" charset="0"/>
              </a:rPr>
              <a:t>πολύπολος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Text Box 9"/>
          <p:cNvSpPr txBox="1">
            <a:spLocks noChangeArrowheads="1"/>
          </p:cNvSpPr>
          <p:nvPr/>
        </p:nvSpPr>
        <p:spPr bwMode="auto">
          <a:xfrm>
            <a:off x="3898800" y="2780928"/>
            <a:ext cx="1196975" cy="5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πυραμιδικό κύτταρο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13" descr="jensen2005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1225">
            <a:off x="5757863" y="1139825"/>
            <a:ext cx="234156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5724525" y="40481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i="1"/>
              <a:t>Ποικίλοι τύποι γλοιοκυττάρων.</a:t>
            </a:r>
            <a:endParaRPr lang="el-GR" sz="160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58963" y="3716338"/>
            <a:ext cx="5521325" cy="2857500"/>
            <a:chOff x="974" y="2401"/>
            <a:chExt cx="3478" cy="1800"/>
          </a:xfrm>
        </p:grpSpPr>
        <p:pic>
          <p:nvPicPr>
            <p:cNvPr id="25606" name="Picture 17" descr="nerve cells clear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0" y="2401"/>
              <a:ext cx="195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18"/>
            <p:cNvSpPr txBox="1">
              <a:spLocks noChangeArrowheads="1"/>
            </p:cNvSpPr>
            <p:nvPr/>
          </p:nvSpPr>
          <p:spPr bwMode="auto">
            <a:xfrm>
              <a:off x="2807" y="2617"/>
              <a:ext cx="161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08" name="Text Box 19"/>
            <p:cNvSpPr txBox="1">
              <a:spLocks noChangeArrowheads="1"/>
            </p:cNvSpPr>
            <p:nvPr/>
          </p:nvSpPr>
          <p:spPr bwMode="auto">
            <a:xfrm>
              <a:off x="3064" y="3051"/>
              <a:ext cx="13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09" name="Text Box 20"/>
            <p:cNvSpPr txBox="1">
              <a:spLocks noChangeArrowheads="1"/>
            </p:cNvSpPr>
            <p:nvPr/>
          </p:nvSpPr>
          <p:spPr bwMode="auto">
            <a:xfrm>
              <a:off x="974" y="2874"/>
              <a:ext cx="13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800" i="1">
                  <a:solidFill>
                    <a:srgbClr val="CC3399"/>
                  </a:solidFill>
                </a:rPr>
                <a:t>Ολιγοδενδροκύτταρο</a:t>
              </a:r>
              <a:endParaRPr lang="el-GR" sz="1800">
                <a:solidFill>
                  <a:srgbClr val="CC3399"/>
                </a:solidFill>
              </a:endParaRPr>
            </a:p>
          </p:txBody>
        </p:sp>
        <p:sp>
          <p:nvSpPr>
            <p:cNvPr id="25610" name="Text Box 21"/>
            <p:cNvSpPr txBox="1">
              <a:spLocks noChangeArrowheads="1"/>
            </p:cNvSpPr>
            <p:nvPr/>
          </p:nvSpPr>
          <p:spPr bwMode="auto">
            <a:xfrm>
              <a:off x="2056" y="3974"/>
              <a:ext cx="16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11" name="Text Box 22"/>
            <p:cNvSpPr txBox="1">
              <a:spLocks noChangeArrowheads="1"/>
            </p:cNvSpPr>
            <p:nvPr/>
          </p:nvSpPr>
          <p:spPr bwMode="auto">
            <a:xfrm>
              <a:off x="2418" y="3486"/>
              <a:ext cx="127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>
                  <a:solidFill>
                    <a:srgbClr val="CC3399"/>
                  </a:solidFill>
                </a:rPr>
                <a:t>Κύτταρο του Schwann</a:t>
              </a:r>
              <a:endParaRPr lang="el-GR" sz="1600">
                <a:solidFill>
                  <a:srgbClr val="CC3399"/>
                </a:solidFill>
              </a:endParaRPr>
            </a:p>
            <a:p>
              <a:endParaRPr lang="el-GR" sz="1600">
                <a:solidFill>
                  <a:srgbClr val="CC3399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l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0025"/>
            <a:ext cx="5761037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56325" y="5681663"/>
            <a:ext cx="26654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Σκίτσο </a:t>
            </a:r>
            <a:r>
              <a:rPr lang="el-GR" sz="10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αστροκυττάρων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από τον ισπανό γιατρό </a:t>
            </a:r>
            <a:r>
              <a:rPr lang="el-GR" sz="1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Santiago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l-GR" sz="1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Ramón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y </a:t>
            </a:r>
            <a:r>
              <a:rPr lang="el-GR" sz="1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Cajal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(Νόμπελ Ιατρικής 1906), ο οποίος </a:t>
            </a:r>
            <a:r>
              <a:rPr lang="el-GR" sz="1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πρωτοδιατύπωσε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τη θεωρία ότι ο νευρικός ιστός δεν είναι ενιαίος και </a:t>
            </a:r>
            <a:r>
              <a:rPr lang="el-GR" sz="1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ακύτταρος</a:t>
            </a:r>
            <a:r>
              <a:rPr lang="el-GR" sz="1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αλλά βρίθει από ξεχωριστούς νευρώνες.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539552" y="431800"/>
            <a:ext cx="6997700" cy="5994400"/>
            <a:chOff x="539552" y="431800"/>
            <a:chExt cx="6997700" cy="5994400"/>
          </a:xfrm>
        </p:grpSpPr>
        <p:pic>
          <p:nvPicPr>
            <p:cNvPr id="2" name="1 - Εικόνα" descr="special-characteristics-of-epithelia-epithelium-cell-junctions-basal-lamina-reticulum- cop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431800"/>
              <a:ext cx="6997700" cy="5994400"/>
            </a:xfrm>
            <a:prstGeom prst="rect">
              <a:avLst/>
            </a:prstGeom>
          </p:spPr>
        </p:pic>
        <p:sp>
          <p:nvSpPr>
            <p:cNvPr id="3" name="2 - TextBox"/>
            <p:cNvSpPr txBox="1"/>
            <p:nvPr/>
          </p:nvSpPr>
          <p:spPr>
            <a:xfrm>
              <a:off x="3851920" y="5085184"/>
              <a:ext cx="1321440" cy="276999"/>
            </a:xfrm>
            <a:prstGeom prst="rect">
              <a:avLst/>
            </a:prstGeom>
            <a:solidFill>
              <a:srgbClr val="FBFBA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accent2">
                      <a:lumMod val="75000"/>
                    </a:schemeClr>
                  </a:solidFill>
                </a:rPr>
                <a:t>νευρική απόληξη</a:t>
              </a:r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3923928" y="5877272"/>
              <a:ext cx="864096" cy="276999"/>
            </a:xfrm>
            <a:prstGeom prst="rect">
              <a:avLst/>
            </a:prstGeom>
            <a:solidFill>
              <a:srgbClr val="FAACB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rgbClr val="FF0000"/>
                  </a:solidFill>
                </a:rPr>
                <a:t>τριχοειδές</a:t>
              </a:r>
            </a:p>
          </p:txBody>
        </p:sp>
      </p:grpSp>
      <p:sp>
        <p:nvSpPr>
          <p:cNvPr id="6" name="5 - Αριστερό άγκιστρο"/>
          <p:cNvSpPr/>
          <p:nvPr/>
        </p:nvSpPr>
        <p:spPr>
          <a:xfrm>
            <a:off x="467544" y="980728"/>
            <a:ext cx="216024" cy="3672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ριστερό άγκιστρο"/>
          <p:cNvSpPr/>
          <p:nvPr/>
        </p:nvSpPr>
        <p:spPr>
          <a:xfrm>
            <a:off x="683568" y="4653136"/>
            <a:ext cx="144016" cy="176400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16200000">
            <a:off x="-396000" y="2642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 π ι θ ή λ ι ο </a:t>
            </a:r>
          </a:p>
        </p:txBody>
      </p:sp>
      <p:sp>
        <p:nvSpPr>
          <p:cNvPr id="9" name="8 - TextBox"/>
          <p:cNvSpPr txBox="1"/>
          <p:nvPr/>
        </p:nvSpPr>
        <p:spPr>
          <a:xfrm rot="16200000">
            <a:off x="-468000" y="52200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συνδετικός  ιστός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001600" y="262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κροσσοί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530800" y="576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στενός </a:t>
            </a:r>
            <a:r>
              <a:rPr lang="el-GR" sz="1200" dirty="0" err="1"/>
              <a:t>εξωκυττάριος</a:t>
            </a:r>
            <a:r>
              <a:rPr lang="el-GR" sz="1200" dirty="0"/>
              <a:t> χώρος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462000" y="74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μικρολάχνες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6516216" y="128160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2"/>
                </a:solidFill>
              </a:rPr>
              <a:t>κορυφαία περιοχή </a:t>
            </a:r>
            <a:r>
              <a:rPr lang="el-GR" sz="1200" dirty="0"/>
              <a:t>επιθηλιακού κυττάρου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7344000" y="233640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στεγανή σύνδεση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7398000" y="261716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ζώνη προσκόλλησης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7380312" y="2872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δεσμοσωμάτιο</a:t>
            </a:r>
            <a:endParaRPr lang="el-GR" sz="1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7344000" y="3140968"/>
            <a:ext cx="1540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χασμοσύνδεσμος</a:t>
            </a:r>
            <a:endParaRPr lang="el-GR" sz="1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6768000" y="4190400"/>
            <a:ext cx="121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chemeClr val="tx2"/>
                </a:solidFill>
              </a:rPr>
              <a:t>βασική περιοχή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6786000" y="43920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βασικός υμένας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6735600" y="48691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δικτυωτές ίνες</a:t>
            </a:r>
          </a:p>
        </p:txBody>
      </p:sp>
      <p:sp>
        <p:nvSpPr>
          <p:cNvPr id="21" name="20 - Δεξιό άγκιστρο"/>
          <p:cNvSpPr/>
          <p:nvPr/>
        </p:nvSpPr>
        <p:spPr>
          <a:xfrm>
            <a:off x="8100392" y="4509120"/>
            <a:ext cx="45719" cy="576064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8082000" y="453600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solidFill>
                  <a:schemeClr val="accent2">
                    <a:lumMod val="75000"/>
                  </a:schemeClr>
                </a:solidFill>
              </a:rPr>
              <a:t>βασική μεμβράνη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7308304" y="211311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</a:rPr>
              <a:t>Κυτταρικές συμβολές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P5100088-Cutaway_illustration_of_the_human_stomach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24944"/>
            <a:ext cx="2703928" cy="3219281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1428728" y="14285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>
                <a:latin typeface="Haettenschweiler" pitchFamily="34" charset="0"/>
              </a:rPr>
              <a:t>Οι ιστοί όμως δεν μένουν… </a:t>
            </a:r>
            <a:r>
              <a:rPr lang="el-GR" sz="3600" b="1" i="1" dirty="0">
                <a:solidFill>
                  <a:srgbClr val="C00000"/>
                </a:solidFill>
                <a:latin typeface="Haettenschweiler" pitchFamily="34" charset="0"/>
              </a:rPr>
              <a:t>μ ό ν ο ι </a:t>
            </a:r>
            <a:r>
              <a:rPr lang="el-GR" sz="3600" b="1" i="1" dirty="0">
                <a:latin typeface="Haettenschweiler" pitchFamily="34" charset="0"/>
              </a:rPr>
              <a:t> </a:t>
            </a:r>
            <a:r>
              <a:rPr lang="el-GR" sz="3600" i="1" dirty="0">
                <a:latin typeface="Haettenschweiler" pitchFamily="34" charset="0"/>
              </a:rPr>
              <a:t>τους!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428728" y="92867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tx2"/>
                </a:solidFill>
                <a:latin typeface="Haettenschweiler" pitchFamily="34" charset="0"/>
              </a:rPr>
              <a:t>Σ Υ Ν Ε Ρ Γ Α Ζ Ο Ν Τ Α 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500562" y="92867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aettenschweiler" pitchFamily="34" charset="0"/>
              </a:rPr>
              <a:t>&amp;   </a:t>
            </a:r>
            <a:r>
              <a:rPr lang="el-GR" sz="3200" dirty="0">
                <a:solidFill>
                  <a:schemeClr val="accent4"/>
                </a:solidFill>
                <a:latin typeface="Haettenschweiler" pitchFamily="34" charset="0"/>
              </a:rPr>
              <a:t>Δ Η Μ Ι Ο Υ Ρ Γ Ο Υ Ν</a:t>
            </a:r>
            <a:r>
              <a:rPr lang="el-GR" sz="3200" dirty="0">
                <a:latin typeface="Haettenschweiler" pitchFamily="34" charset="0"/>
              </a:rPr>
              <a:t> :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500298" y="1500174"/>
            <a:ext cx="4000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ό</a:t>
            </a:r>
            <a:r>
              <a:rPr lang="el-GR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ρ γ α ν α</a:t>
            </a:r>
          </a:p>
        </p:txBody>
      </p:sp>
      <p:pic>
        <p:nvPicPr>
          <p:cNvPr id="9" name="8 - Εικόνα" descr="11-heart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61456"/>
            <a:ext cx="2180822" cy="2824165"/>
          </a:xfrm>
          <a:prstGeom prst="rect">
            <a:avLst/>
          </a:prstGeom>
        </p:spPr>
      </p:pic>
      <p:pic>
        <p:nvPicPr>
          <p:cNvPr id="10" name="9 - Εικόνα" descr="human-brain_1001_600x450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089" y="4869160"/>
            <a:ext cx="2571735" cy="1928802"/>
          </a:xfrm>
          <a:prstGeom prst="rect">
            <a:avLst/>
          </a:prstGeom>
        </p:spPr>
      </p:pic>
      <p:pic>
        <p:nvPicPr>
          <p:cNvPr id="12" name="11 - Εικόνα" descr="biceps_and_trice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53544"/>
            <a:ext cx="279283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irculatory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1572" y="0"/>
            <a:ext cx="2948940" cy="6858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1071538" y="1479279"/>
            <a:ext cx="7072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rgbClr val="FFFF00"/>
                </a:solidFill>
              </a:rPr>
              <a:t>Κάποιο όργανο δεν μπορεί από </a:t>
            </a:r>
            <a:r>
              <a:rPr lang="el-GR" sz="4400" b="1" dirty="0">
                <a:solidFill>
                  <a:srgbClr val="FFFF00"/>
                </a:solidFill>
              </a:rPr>
              <a:t>ΜΟΝΟ</a:t>
            </a:r>
            <a:r>
              <a:rPr lang="el-GR" sz="4400" dirty="0">
                <a:solidFill>
                  <a:srgbClr val="FFFF00"/>
                </a:solidFill>
              </a:rPr>
              <a:t> του να </a:t>
            </a:r>
            <a:r>
              <a:rPr lang="el-GR" sz="4400" i="1" dirty="0">
                <a:solidFill>
                  <a:srgbClr val="FFFF00"/>
                </a:solidFill>
              </a:rPr>
              <a:t>ολοκληρώσει</a:t>
            </a:r>
            <a:r>
              <a:rPr lang="el-GR" sz="4400" dirty="0">
                <a:solidFill>
                  <a:srgbClr val="FFFF00"/>
                </a:solidFill>
              </a:rPr>
              <a:t>  μια λειτουργία!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00035" y="3958605"/>
            <a:ext cx="8215369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Συνεργαζόμενα όργανα = </a:t>
            </a:r>
          </a:p>
          <a:p>
            <a:pPr algn="ctr"/>
            <a:r>
              <a:rPr lang="el-GR" sz="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 Υ Σ Τ Η Μ Α  </a:t>
            </a:r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ΟΡΓΑΝΩΝ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xp_human00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57298"/>
            <a:ext cx="2572920" cy="5500726"/>
          </a:xfrm>
          <a:prstGeom prst="rect">
            <a:avLst/>
          </a:prstGeom>
        </p:spPr>
      </p:pic>
      <p:pic>
        <p:nvPicPr>
          <p:cNvPr id="7" name="6 - Εικόνα" descr="exp_human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390880"/>
            <a:ext cx="2643206" cy="5467143"/>
          </a:xfrm>
          <a:prstGeom prst="rect">
            <a:avLst/>
          </a:prstGeom>
        </p:spPr>
      </p:pic>
      <p:pic>
        <p:nvPicPr>
          <p:cNvPr id="2" name="1 - Εικόνα" descr="exp_human005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581292"/>
            <a:ext cx="5892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exp_human003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14290"/>
            <a:ext cx="589280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4030928 clea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9" y="980728"/>
            <a:ext cx="8315665" cy="5407621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78264" y="6296297"/>
            <a:ext cx="208823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χαλαρός συνδετικός</a:t>
            </a:r>
            <a:r>
              <a:rPr lang="el-GR" sz="1600" i="1" dirty="0">
                <a:solidFill>
                  <a:srgbClr val="993300"/>
                </a:solidFill>
              </a:rPr>
              <a:t> ιστός</a:t>
            </a:r>
            <a:endParaRPr lang="el-GR" sz="16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21472" y="6296297"/>
            <a:ext cx="136815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οστίτης</a:t>
            </a:r>
            <a:r>
              <a:rPr lang="el-GR" sz="1600" i="1" dirty="0">
                <a:solidFill>
                  <a:srgbClr val="993300"/>
                </a:solidFill>
              </a:rPr>
              <a:t> ιστός</a:t>
            </a:r>
            <a:endParaRPr lang="el-GR" sz="1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90672" y="6296400"/>
            <a:ext cx="1584176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χόνδρινος</a:t>
            </a:r>
            <a:r>
              <a:rPr lang="el-GR" sz="1600" i="1" dirty="0">
                <a:solidFill>
                  <a:srgbClr val="993300"/>
                </a:solidFill>
              </a:rPr>
              <a:t> ιστός</a:t>
            </a:r>
            <a:endParaRPr lang="el-GR" sz="1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938672" y="6296400"/>
            <a:ext cx="64807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αίμα</a:t>
            </a:r>
            <a:endParaRPr lang="el-GR" sz="16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6176" y="4784129"/>
            <a:ext cx="936104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100" i="1" dirty="0"/>
              <a:t>πρωτεϊνικές ίνες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10792" y="5104800"/>
            <a:ext cx="999728" cy="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050" i="1" dirty="0"/>
              <a:t>μαλακή μεσοκυττάρια ουσία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5576" y="5900400"/>
            <a:ext cx="720080" cy="3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100" i="1" dirty="0"/>
              <a:t>κύτταρα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89600" y="764704"/>
            <a:ext cx="136815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μυϊκός</a:t>
            </a:r>
            <a:r>
              <a:rPr lang="el-GR" sz="1600" i="1" dirty="0">
                <a:solidFill>
                  <a:srgbClr val="C00000"/>
                </a:solidFill>
              </a:rPr>
              <a:t> ιστός</a:t>
            </a:r>
            <a:endParaRPr lang="el-GR" sz="1600" dirty="0">
              <a:solidFill>
                <a:srgbClr val="C000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3568" y="836712"/>
            <a:ext cx="136815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επιθηλιακός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</a:rPr>
              <a:t> ιστός</a:t>
            </a:r>
            <a:endParaRPr lang="el-G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20272" y="836712"/>
            <a:ext cx="136815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νευρικός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 ιστός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724912" y="-27384"/>
            <a:ext cx="569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Είδη ιστού στον άνθρωπο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junctions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6320"/>
            <a:ext cx="9144000" cy="542544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75656" y="2348880"/>
            <a:ext cx="10080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400" b="1" i="1" dirty="0">
                <a:solidFill>
                  <a:srgbClr val="0000FF"/>
                </a:solidFill>
              </a:rPr>
              <a:t>στεγανός σύνδεσμος</a:t>
            </a:r>
            <a:endParaRPr lang="el-GR" sz="1400" b="1" dirty="0">
              <a:solidFill>
                <a:srgbClr val="0000F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2400" y="4248040"/>
            <a:ext cx="23034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600" i="1" dirty="0"/>
              <a:t>πλασματικές μεμβράνες παρακείμενων κυττάρων</a:t>
            </a:r>
            <a:endParaRPr lang="el-GR" sz="1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52986" y="2852936"/>
            <a:ext cx="935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200" i="1" dirty="0">
                <a:solidFill>
                  <a:srgbClr val="008080"/>
                </a:solidFill>
              </a:rPr>
              <a:t>ενδιάμεσα ινίδια</a:t>
            </a:r>
            <a:endParaRPr lang="el-GR" sz="12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0000" y="5097640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600" i="1" dirty="0" err="1"/>
              <a:t>διακυττάριος</a:t>
            </a:r>
            <a:r>
              <a:rPr lang="el-GR" sz="1600" i="1" dirty="0"/>
              <a:t> χώρος</a:t>
            </a:r>
            <a:endParaRPr lang="el-GR" sz="1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39755" y="5229200"/>
            <a:ext cx="1296541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i="1" dirty="0"/>
              <a:t>δίαυλος μεταξύ των κυττάρων</a:t>
            </a:r>
            <a:endParaRPr lang="el-GR" sz="13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08104" y="4509120"/>
            <a:ext cx="1656184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b="1" i="1" dirty="0" err="1">
                <a:solidFill>
                  <a:srgbClr val="0000FF"/>
                </a:solidFill>
              </a:rPr>
              <a:t>χασμοσύνδεσμος</a:t>
            </a:r>
            <a:r>
              <a:rPr lang="el-GR" sz="1200" b="1" i="1" dirty="0">
                <a:solidFill>
                  <a:srgbClr val="0000FF"/>
                </a:solidFill>
              </a:rPr>
              <a:t>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(συμβολή επικοινωνίας)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80112" y="3285356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b="1" i="1" dirty="0" err="1">
                <a:solidFill>
                  <a:srgbClr val="0000FF"/>
                </a:solidFill>
              </a:rPr>
              <a:t>δεσμοσωμάτιο</a:t>
            </a:r>
            <a:r>
              <a:rPr lang="el-GR" sz="1200" b="1" i="1" dirty="0">
                <a:solidFill>
                  <a:srgbClr val="0000FF"/>
                </a:solidFill>
              </a:rPr>
              <a:t>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(συμβολή προσκόλλησης)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3848" y="6368305"/>
            <a:ext cx="18732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i="1" dirty="0">
                <a:solidFill>
                  <a:srgbClr val="993300"/>
                </a:solidFill>
              </a:rPr>
              <a:t>β</a:t>
            </a:r>
            <a:r>
              <a:rPr lang="el-GR" sz="1800" i="1" dirty="0">
                <a:solidFill>
                  <a:srgbClr val="993300"/>
                </a:solidFill>
              </a:rPr>
              <a:t>ασικός υμένας</a:t>
            </a:r>
            <a:endParaRPr lang="el-GR" sz="18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07904" y="864071"/>
            <a:ext cx="1685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800" i="1" dirty="0" err="1">
                <a:solidFill>
                  <a:srgbClr val="993300"/>
                </a:solidFill>
              </a:rPr>
              <a:t>γλυκοκάλυκας</a:t>
            </a:r>
            <a:endParaRPr lang="el-GR" sz="180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141292" y="1184746"/>
            <a:ext cx="414338" cy="300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140473" y="6166692"/>
            <a:ext cx="0" cy="287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600000" y="2325640"/>
            <a:ext cx="72008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900" b="1" i="1" dirty="0">
                <a:solidFill>
                  <a:srgbClr val="0000FF"/>
                </a:solidFill>
              </a:rPr>
              <a:t>στεγανοί σύνδεσμοι</a:t>
            </a:r>
            <a:endParaRPr lang="el-GR" sz="900" b="1" dirty="0">
              <a:solidFill>
                <a:srgbClr val="0000FF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5496" y="-14610"/>
            <a:ext cx="54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i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Επιθηλιακός</a:t>
            </a:r>
            <a:r>
              <a:rPr lang="el-G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ιστός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- Ομάδα"/>
          <p:cNvGrpSpPr/>
          <p:nvPr/>
        </p:nvGrpSpPr>
        <p:grpSpPr>
          <a:xfrm>
            <a:off x="323528" y="1189062"/>
            <a:ext cx="8640960" cy="5048250"/>
            <a:chOff x="323528" y="904875"/>
            <a:chExt cx="8640960" cy="5048250"/>
          </a:xfrm>
        </p:grpSpPr>
        <p:pic>
          <p:nvPicPr>
            <p:cNvPr id="2" name="1 - Εικόνα" descr="image009 clear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904875"/>
              <a:ext cx="4724400" cy="5048250"/>
            </a:xfrm>
            <a:prstGeom prst="rect">
              <a:avLst/>
            </a:prstGeom>
          </p:spPr>
        </p:pic>
        <p:sp>
          <p:nvSpPr>
            <p:cNvPr id="3" name="2 - TextBox"/>
            <p:cNvSpPr txBox="1"/>
            <p:nvPr/>
          </p:nvSpPr>
          <p:spPr>
            <a:xfrm>
              <a:off x="827584" y="165028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πλακώδες</a:t>
              </a:r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755576" y="2996952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κυβοειδές</a:t>
              </a: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755576" y="4509120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κυλινδρικό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444208" y="5554800"/>
              <a:ext cx="129614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>
                  <a:solidFill>
                    <a:srgbClr val="993300"/>
                  </a:solidFill>
                </a:rPr>
                <a:t>βασικός υμένας</a:t>
              </a:r>
              <a:endParaRPr lang="el-GR" sz="1200" dirty="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35200" y="5464800"/>
              <a:ext cx="158417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>
                  <a:solidFill>
                    <a:srgbClr val="993300"/>
                  </a:solidFill>
                </a:rPr>
                <a:t>καλυκοειδές κύτταρο</a:t>
              </a:r>
              <a:endParaRPr lang="el-GR" sz="1200" dirty="0"/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6804248" y="119675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πολύστιβο</a:t>
              </a:r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πλακώδες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732240" y="2780928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πολύστιβο</a:t>
              </a:r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κυβοειδές</a:t>
              </a: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444208" y="4293096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ψευδοπολύστιβο</a:t>
              </a:r>
              <a:endParaRPr lang="el-G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l-GR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κυλινδρικό</a:t>
              </a:r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323528" y="1916832"/>
              <a:ext cx="21602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Επενδύει τοίχωμα αιμοφόρων αγγείων και των πνευμονικών κυψελίδων.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Επιτρέπει</a:t>
              </a:r>
              <a:r>
                <a:rPr lang="en-US" sz="900" dirty="0"/>
                <a:t> </a:t>
              </a:r>
              <a:r>
                <a:rPr lang="el-GR" sz="900" dirty="0"/>
                <a:t>την</a:t>
              </a:r>
              <a:r>
                <a:rPr lang="en-US" sz="900" dirty="0"/>
                <a:t> </a:t>
              </a:r>
              <a:r>
                <a:rPr lang="el-GR" sz="900" dirty="0"/>
                <a:t>ανταλλαγή θρεπτικών ουσιών, άχρηστων ουσιών, αερίων.</a:t>
              </a:r>
            </a:p>
            <a:p>
              <a:pPr algn="just"/>
              <a:endParaRPr lang="el-GR" sz="900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683568" y="3270756"/>
              <a:ext cx="1800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l-GR" sz="900" dirty="0"/>
                <a:t>Επενδύει  τα νεφρικά σωληνάρια και αδένες.</a:t>
              </a:r>
            </a:p>
            <a:p>
              <a:pPr>
                <a:buFont typeface="Wingdings" pitchFamily="2" charset="2"/>
                <a:buChar char="§"/>
              </a:pPr>
              <a:r>
                <a:rPr lang="el-GR" sz="900" dirty="0"/>
                <a:t>Εκκρίνει και επαναρροφά μικρά μόρια και μόρια νερού.</a:t>
              </a:r>
            </a:p>
            <a:p>
              <a:endParaRPr lang="el-GR" sz="900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395536" y="4804410"/>
              <a:ext cx="208823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l-GR" sz="900" dirty="0"/>
                <a:t>Επενδύει  τα περισσότερα όργανα του πεπτικού συστήματος.</a:t>
              </a:r>
            </a:p>
            <a:p>
              <a:pPr>
                <a:buFont typeface="Wingdings" pitchFamily="2" charset="2"/>
                <a:buChar char="§"/>
              </a:pPr>
              <a:r>
                <a:rPr lang="el-GR" sz="900" dirty="0"/>
                <a:t>Απορροφά θρεπτικές ουσίες, εκκρίνει βλέννα.</a:t>
              </a:r>
            </a:p>
            <a:p>
              <a:endParaRPr lang="el-GR" sz="900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6804248" y="1780075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Δέρμα, στόμα, κόλπος.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Προστατεύει από αφυδάτωση, μικρόβια, εκδορές.</a:t>
              </a:r>
            </a:p>
            <a:p>
              <a:pPr algn="just"/>
              <a:endParaRPr lang="el-GR" sz="900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6804248" y="3358733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l-GR" sz="900" dirty="0"/>
                <a:t>Επενδύει τους πόρους των ιδρωτοποιών αδένων.</a:t>
              </a:r>
            </a:p>
            <a:p>
              <a:pPr>
                <a:buFont typeface="Wingdings" pitchFamily="2" charset="2"/>
                <a:buChar char="§"/>
              </a:pPr>
              <a:r>
                <a:rPr lang="el-GR" sz="900" dirty="0"/>
                <a:t>Εκκρίνει νερό και  ιόντα.</a:t>
              </a:r>
            </a:p>
            <a:p>
              <a:endParaRPr lang="el-GR" sz="900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6804248" y="4870901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Επενδύει την επιδιδυμίδα, τους μαστικούς αδένες, τον λάρυγγα.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el-GR" sz="900" dirty="0"/>
                <a:t>Εκκρίνει βλέννα.</a:t>
              </a:r>
            </a:p>
            <a:p>
              <a:pPr algn="just"/>
              <a:endParaRPr lang="el-GR" sz="900" dirty="0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323528" y="26064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Οι περισσότεροι επιθηλιακοί ιστοί </a:t>
            </a:r>
            <a:r>
              <a:rPr lang="el-GR" sz="2400" dirty="0">
                <a:solidFill>
                  <a:srgbClr val="0000FF"/>
                </a:solidFill>
                <a:latin typeface="Arial Black" pitchFamily="34" charset="0"/>
              </a:rPr>
              <a:t>καλύπτουν</a:t>
            </a:r>
            <a:r>
              <a:rPr lang="el-GR" dirty="0"/>
              <a:t> ή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επενδύουν</a:t>
            </a:r>
            <a:r>
              <a:rPr lang="el-GR" dirty="0"/>
              <a:t> επιφάνειες ή κοιλότητες του σώματος.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lood_vessel_endothelium,_SEM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63997"/>
            <a:ext cx="4824536" cy="4269259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788024" y="5768429"/>
            <a:ext cx="22966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i="1" dirty="0"/>
              <a:t>ενδοθήλιο αγγείου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- Ομάδα"/>
          <p:cNvGrpSpPr/>
          <p:nvPr/>
        </p:nvGrpSpPr>
        <p:grpSpPr>
          <a:xfrm>
            <a:off x="2123728" y="260920"/>
            <a:ext cx="4960937" cy="6242568"/>
            <a:chOff x="2123728" y="260920"/>
            <a:chExt cx="4960937" cy="6242568"/>
          </a:xfrm>
        </p:grpSpPr>
        <p:pic>
          <p:nvPicPr>
            <p:cNvPr id="2" name="Picture 9" descr="image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260920"/>
              <a:ext cx="474345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4203353" y="3104133"/>
              <a:ext cx="28813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000" i="1" dirty="0"/>
                <a:t>αναπνευστικό επιθήλιο</a:t>
              </a:r>
            </a:p>
          </p:txBody>
        </p:sp>
        <p:grpSp>
          <p:nvGrpSpPr>
            <p:cNvPr id="11" name="10 - Ομάδα"/>
            <p:cNvGrpSpPr/>
            <p:nvPr/>
          </p:nvGrpSpPr>
          <p:grpSpPr>
            <a:xfrm>
              <a:off x="2376000" y="3834000"/>
              <a:ext cx="3420136" cy="2669488"/>
              <a:chOff x="2376000" y="3834000"/>
              <a:chExt cx="3420136" cy="2669488"/>
            </a:xfrm>
          </p:grpSpPr>
          <p:pic>
            <p:nvPicPr>
              <p:cNvPr id="5" name="4 - Εικόνα" descr="cil_col_1 cleared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31840" y="4035896"/>
                <a:ext cx="2593256" cy="2467592"/>
              </a:xfrm>
              <a:prstGeom prst="rect">
                <a:avLst/>
              </a:prstGeom>
            </p:spPr>
          </p:pic>
          <p:sp>
            <p:nvSpPr>
              <p:cNvPr id="6" name="5 - TextBox"/>
              <p:cNvSpPr txBox="1"/>
              <p:nvPr/>
            </p:nvSpPr>
            <p:spPr>
              <a:xfrm>
                <a:off x="2934000" y="3996000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/>
                  <a:t>κροσσοί</a:t>
                </a:r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5004048" y="3960000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err="1"/>
                  <a:t>βλέννη</a:t>
                </a:r>
                <a:endParaRPr lang="el-GR" sz="1600" dirty="0"/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4104000" y="383400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100" dirty="0"/>
                  <a:t>καλυκοειδές κύτταρο</a:t>
                </a:r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2376000" y="525600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100" dirty="0"/>
                  <a:t>κυλινδρικό κύτταρο</a:t>
                </a:r>
              </a:p>
            </p:txBody>
          </p:sp>
        </p:grpSp>
      </p:grpSp>
      <p:pic>
        <p:nvPicPr>
          <p:cNvPr id="13" name="12 - Εικόνα" descr="C0051553-Respiratory_ciliated_epithelium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500" y="88900"/>
            <a:ext cx="6731000" cy="6680200"/>
          </a:xfrm>
          <a:prstGeom prst="rect">
            <a:avLst/>
          </a:prstGeom>
        </p:spPr>
      </p:pic>
      <p:grpSp>
        <p:nvGrpSpPr>
          <p:cNvPr id="18" name="17 - Ομάδα"/>
          <p:cNvGrpSpPr/>
          <p:nvPr/>
        </p:nvGrpSpPr>
        <p:grpSpPr>
          <a:xfrm>
            <a:off x="395536" y="116632"/>
            <a:ext cx="8208912" cy="6624736"/>
            <a:chOff x="395536" y="116632"/>
            <a:chExt cx="8208912" cy="6624736"/>
          </a:xfrm>
        </p:grpSpPr>
        <p:pic>
          <p:nvPicPr>
            <p:cNvPr id="14" name="13 - Εικόνα" descr="P4140008-Ciliated_epithelium_in_nose-SP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859373" y="1371541"/>
              <a:ext cx="6552728" cy="4042910"/>
            </a:xfrm>
            <a:prstGeom prst="rect">
              <a:avLst/>
            </a:prstGeom>
          </p:spPr>
        </p:pic>
        <p:pic>
          <p:nvPicPr>
            <p:cNvPr id="15" name="14 - Εικόνα" descr="P5800049-False-colour_SEM_of_tracheal_epithelium-SP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464" y="1640171"/>
              <a:ext cx="3849960" cy="5101197"/>
            </a:xfrm>
            <a:prstGeom prst="rect">
              <a:avLst/>
            </a:prstGeom>
          </p:spPr>
        </p:pic>
        <p:sp>
          <p:nvSpPr>
            <p:cNvPr id="16" name="15 - TextBox"/>
            <p:cNvSpPr txBox="1"/>
            <p:nvPr/>
          </p:nvSpPr>
          <p:spPr>
            <a:xfrm>
              <a:off x="7452320" y="15567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FF00"/>
                  </a:solidFill>
                </a:rPr>
                <a:t>τραχεία</a:t>
              </a: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3635896" y="18864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FF00"/>
                  </a:solidFill>
                </a:rPr>
                <a:t>ρινικό</a:t>
              </a:r>
            </a:p>
          </p:txBody>
        </p:sp>
      </p:grpSp>
      <p:grpSp>
        <p:nvGrpSpPr>
          <p:cNvPr id="21" name="20 - Ομάδα"/>
          <p:cNvGrpSpPr/>
          <p:nvPr/>
        </p:nvGrpSpPr>
        <p:grpSpPr>
          <a:xfrm>
            <a:off x="1331640" y="764704"/>
            <a:ext cx="6552728" cy="5126969"/>
            <a:chOff x="1331640" y="764704"/>
            <a:chExt cx="6552728" cy="5126969"/>
          </a:xfrm>
        </p:grpSpPr>
        <p:pic>
          <p:nvPicPr>
            <p:cNvPr id="19" name="18 - Εικόνα" descr="P5800077-Coloured_LM_of_human_tracheal_epithelium-SP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1640" y="764704"/>
              <a:ext cx="6408712" cy="5126969"/>
            </a:xfrm>
            <a:prstGeom prst="rect">
              <a:avLst/>
            </a:prstGeom>
          </p:spPr>
        </p:pic>
        <p:sp>
          <p:nvSpPr>
            <p:cNvPr id="20" name="19 - TextBox"/>
            <p:cNvSpPr txBox="1"/>
            <p:nvPr/>
          </p:nvSpPr>
          <p:spPr>
            <a:xfrm>
              <a:off x="6732240" y="83671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C000"/>
                  </a:solidFill>
                </a:rPr>
                <a:t>τραχεία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I0000ArW4h_r1K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099" y="548680"/>
            <a:ext cx="2986893" cy="3433210"/>
          </a:xfrm>
          <a:prstGeom prst="rect">
            <a:avLst/>
          </a:prstGeom>
        </p:spPr>
      </p:pic>
      <p:pic>
        <p:nvPicPr>
          <p:cNvPr id="10" name="9 - Εικόνα" descr="villi F1_medi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39193" y="3521447"/>
            <a:ext cx="2795786" cy="3474988"/>
          </a:xfrm>
          <a:prstGeom prst="rect">
            <a:avLst/>
          </a:prstGeom>
        </p:spPr>
      </p:pic>
      <p:pic>
        <p:nvPicPr>
          <p:cNvPr id="11" name="10 - Εικόνα" descr="ileum_v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664"/>
            <a:ext cx="3810000" cy="2540000"/>
          </a:xfrm>
          <a:prstGeom prst="rect">
            <a:avLst/>
          </a:prstGeom>
        </p:spPr>
      </p:pic>
      <p:pic>
        <p:nvPicPr>
          <p:cNvPr id="12" name="11 - Εικόνα" descr="ileum_vd_2b clea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068960"/>
            <a:ext cx="3810000" cy="34163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4042792" cy="1143000"/>
          </a:xfrm>
        </p:spPr>
        <p:txBody>
          <a:bodyPr/>
          <a:lstStyle/>
          <a:p>
            <a:r>
              <a:rPr lang="el-GR" i="1" dirty="0">
                <a:solidFill>
                  <a:srgbClr val="FF0000"/>
                </a:solidFill>
              </a:rPr>
              <a:t>λεπτό έντερο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608000" y="32472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33CC"/>
                </a:solidFill>
                <a:latin typeface="Comic Sans MS" pitchFamily="66" charset="0"/>
              </a:rPr>
              <a:t>μυϊκή στιβάδα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102000" y="61200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660066"/>
                </a:solidFill>
                <a:latin typeface="Comic Sans MS" pitchFamily="66" charset="0"/>
              </a:rPr>
              <a:t>λάχνη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667</Words>
  <Application>Microsoft Office PowerPoint</Application>
  <PresentationFormat>On-screen Show (4:3)</PresentationFormat>
  <Paragraphs>213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Batang</vt:lpstr>
      <vt:lpstr>Arial</vt:lpstr>
      <vt:lpstr>Arial Black</vt:lpstr>
      <vt:lpstr>Calibri</vt:lpstr>
      <vt:lpstr>Century Gothic</vt:lpstr>
      <vt:lpstr>Comic Sans MS</vt:lpstr>
      <vt:lpstr>Haettenschweiler</vt:lpstr>
      <vt:lpstr>Mistral</vt:lpstr>
      <vt:lpstr>Symbol</vt:lpstr>
      <vt:lpstr>Times New Roman</vt:lpstr>
      <vt:lpstr>Wingdings</vt:lpstr>
      <vt:lpstr>Θέμα του Office</vt:lpstr>
      <vt:lpstr>1. Από το κύτταρο στον οργανισμό</vt:lpstr>
      <vt:lpstr>Διαφοροποίηση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λεπτό έντερο</vt:lpstr>
      <vt:lpstr>λάχνες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Μυϊκός ιστός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Από το κύτταρο στον οργανισμό</dc:title>
  <dc:creator>Γιωργος</dc:creator>
  <cp:lastModifiedBy>KOSTAS BAKOLITSAS</cp:lastModifiedBy>
  <cp:revision>223</cp:revision>
  <dcterms:created xsi:type="dcterms:W3CDTF">2011-09-22T16:23:57Z</dcterms:created>
  <dcterms:modified xsi:type="dcterms:W3CDTF">2024-09-16T05:55:49Z</dcterms:modified>
</cp:coreProperties>
</file>