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8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FB9B7E-E5E2-4B0F-B99B-54FDF1DE1F87}" type="datetimeFigureOut">
              <a:rPr lang="el-GR" smtClean="0"/>
              <a:t>18/11/2020</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2A9680-F225-4472-8C30-AA9A00B0D7C6}" type="slidenum">
              <a:rPr lang="el-GR" smtClean="0"/>
              <a:t>‹#›</a:t>
            </a:fld>
            <a:endParaRPr lang="el-GR"/>
          </a:p>
        </p:txBody>
      </p:sp>
    </p:spTree>
    <p:extLst>
      <p:ext uri="{BB962C8B-B14F-4D97-AF65-F5344CB8AC3E}">
        <p14:creationId xmlns:p14="http://schemas.microsoft.com/office/powerpoint/2010/main" val="3391592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892A9680-F225-4472-8C30-AA9A00B0D7C6}" type="slidenum">
              <a:rPr lang="el-GR" smtClean="0"/>
              <a:t>3</a:t>
            </a:fld>
            <a:endParaRPr lang="el-GR"/>
          </a:p>
        </p:txBody>
      </p:sp>
    </p:spTree>
    <p:extLst>
      <p:ext uri="{BB962C8B-B14F-4D97-AF65-F5344CB8AC3E}">
        <p14:creationId xmlns:p14="http://schemas.microsoft.com/office/powerpoint/2010/main" val="4140722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892A9680-F225-4472-8C30-AA9A00B0D7C6}" type="slidenum">
              <a:rPr lang="el-GR" smtClean="0"/>
              <a:t>8</a:t>
            </a:fld>
            <a:endParaRPr lang="el-GR"/>
          </a:p>
        </p:txBody>
      </p:sp>
    </p:spTree>
    <p:extLst>
      <p:ext uri="{BB962C8B-B14F-4D97-AF65-F5344CB8AC3E}">
        <p14:creationId xmlns:p14="http://schemas.microsoft.com/office/powerpoint/2010/main" val="1459075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D191502-0DD0-4283-8281-35C950755EA6}" type="datetimeFigureOut">
              <a:rPr lang="el-GR" smtClean="0"/>
              <a:t>18/11/2020</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5F3EFDD4-0129-4627-A1B5-6539CA06D88A}"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191502-0DD0-4283-8281-35C950755EA6}" type="datetimeFigureOut">
              <a:rPr lang="el-GR" smtClean="0"/>
              <a:t>18/11/2020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3EFDD4-0129-4627-A1B5-6539CA06D88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191502-0DD0-4283-8281-35C950755EA6}" type="datetimeFigureOut">
              <a:rPr lang="el-GR" smtClean="0"/>
              <a:t>18/11/2020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3EFDD4-0129-4627-A1B5-6539CA06D88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191502-0DD0-4283-8281-35C950755EA6}" type="datetimeFigureOut">
              <a:rPr lang="el-GR" smtClean="0"/>
              <a:t>18/11/2020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3EFDD4-0129-4627-A1B5-6539CA06D88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D191502-0DD0-4283-8281-35C950755EA6}" type="datetimeFigureOut">
              <a:rPr lang="el-GR" smtClean="0"/>
              <a:t>18/11/2020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3EFDD4-0129-4627-A1B5-6539CA06D88A}"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191502-0DD0-4283-8281-35C950755EA6}" type="datetimeFigureOut">
              <a:rPr lang="el-GR" smtClean="0"/>
              <a:t>18/11/2020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F3EFDD4-0129-4627-A1B5-6539CA06D88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D191502-0DD0-4283-8281-35C950755EA6}" type="datetimeFigureOut">
              <a:rPr lang="el-GR" smtClean="0"/>
              <a:t>18/11/2020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F3EFDD4-0129-4627-A1B5-6539CA06D88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191502-0DD0-4283-8281-35C950755EA6}" type="datetimeFigureOut">
              <a:rPr lang="el-GR" smtClean="0"/>
              <a:t>18/11/2020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F3EFDD4-0129-4627-A1B5-6539CA06D88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91502-0DD0-4283-8281-35C950755EA6}" type="datetimeFigureOut">
              <a:rPr lang="el-GR" smtClean="0"/>
              <a:t>18/11/2020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F3EFDD4-0129-4627-A1B5-6539CA06D88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191502-0DD0-4283-8281-35C950755EA6}" type="datetimeFigureOut">
              <a:rPr lang="el-GR" smtClean="0"/>
              <a:t>18/11/2020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F3EFDD4-0129-4627-A1B5-6539CA06D88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191502-0DD0-4283-8281-35C950755EA6}" type="datetimeFigureOut">
              <a:rPr lang="el-GR" smtClean="0"/>
              <a:t>18/11/2020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5F3EFDD4-0129-4627-A1B5-6539CA06D88A}" type="slidenum">
              <a:rPr lang="el-GR" smtClean="0"/>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D191502-0DD0-4283-8281-35C950755EA6}" type="datetimeFigureOut">
              <a:rPr lang="el-GR" smtClean="0"/>
              <a:t>18/11/2020</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F3EFDD4-0129-4627-A1B5-6539CA06D88A}" type="slidenum">
              <a:rPr lang="el-GR" smtClean="0"/>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a:t>
            </a:r>
            <a:r>
              <a:rPr lang="en-US" dirty="0" smtClean="0"/>
              <a:t>riting</a:t>
            </a:r>
            <a:endParaRPr lang="el-GR" dirty="0"/>
          </a:p>
        </p:txBody>
      </p:sp>
      <p:sp>
        <p:nvSpPr>
          <p:cNvPr id="3" name="Subtitle 2"/>
          <p:cNvSpPr>
            <a:spLocks noGrp="1"/>
          </p:cNvSpPr>
          <p:nvPr>
            <p:ph type="subTitle" idx="1"/>
          </p:nvPr>
        </p:nvSpPr>
        <p:spPr/>
        <p:txBody>
          <a:bodyPr/>
          <a:lstStyle/>
          <a:p>
            <a:r>
              <a:rPr lang="en-US" dirty="0" smtClean="0"/>
              <a:t>ESSAY</a:t>
            </a:r>
            <a:endParaRPr lang="el-GR" dirty="0"/>
          </a:p>
        </p:txBody>
      </p:sp>
    </p:spTree>
    <p:extLst>
      <p:ext uri="{BB962C8B-B14F-4D97-AF65-F5344CB8AC3E}">
        <p14:creationId xmlns:p14="http://schemas.microsoft.com/office/powerpoint/2010/main" val="3762267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764704"/>
            <a:ext cx="6912768" cy="504056"/>
          </a:xfrm>
        </p:spPr>
        <p:txBody>
          <a:bodyPr>
            <a:noAutofit/>
          </a:bodyPr>
          <a:lstStyle/>
          <a:p>
            <a:r>
              <a:rPr lang="en-US" sz="2400" b="1" dirty="0" smtClean="0"/>
              <a:t>Writing Style and Tips </a:t>
            </a:r>
            <a:br>
              <a:rPr lang="en-US" sz="2400" b="1" dirty="0" smtClean="0"/>
            </a:br>
            <a:endParaRPr lang="el-GR" sz="2400" dirty="0"/>
          </a:p>
        </p:txBody>
      </p:sp>
      <p:sp>
        <p:nvSpPr>
          <p:cNvPr id="3" name="Content Placeholder 2"/>
          <p:cNvSpPr>
            <a:spLocks noGrp="1"/>
          </p:cNvSpPr>
          <p:nvPr>
            <p:ph idx="1"/>
          </p:nvPr>
        </p:nvSpPr>
        <p:spPr>
          <a:xfrm>
            <a:off x="899592" y="1556792"/>
            <a:ext cx="7797552" cy="4669979"/>
          </a:xfrm>
        </p:spPr>
        <p:txBody>
          <a:bodyPr>
            <a:normAutofit fontScale="92500" lnSpcReduction="10000"/>
          </a:bodyPr>
          <a:lstStyle/>
          <a:p>
            <a:pPr marL="0" indent="0">
              <a:buNone/>
            </a:pPr>
            <a:endParaRPr lang="en-US" b="1" dirty="0" smtClean="0"/>
          </a:p>
          <a:p>
            <a:r>
              <a:rPr lang="en-US" dirty="0" smtClean="0"/>
              <a:t>Use formal language – an essay is not the place for slang, casual phrases, or contractions.</a:t>
            </a:r>
          </a:p>
          <a:p>
            <a:r>
              <a:rPr lang="en-US" dirty="0" smtClean="0"/>
              <a:t>Write in the third person, using words such as “he,” “she,” “they,” or “it,” and never refer to yourself (“I,” “me”) or the reader (“you”) directly. (A useful trick is to replace “I” with “one”: “one gets the impression that…”)</a:t>
            </a:r>
          </a:p>
          <a:p>
            <a:r>
              <a:rPr lang="en-US" dirty="0" smtClean="0"/>
              <a:t>Write in active speech, as opposed to passive, as this is a much more powerful way to express your points. </a:t>
            </a:r>
          </a:p>
          <a:p>
            <a:r>
              <a:rPr lang="en-US" dirty="0" smtClean="0"/>
              <a:t>Ensure each paragraph flows seamlessly onto the next. Although it should be split into  clear sections , the last sentence of each paragraph should still somehow relate to the first sentence of the next.</a:t>
            </a:r>
          </a:p>
          <a:p>
            <a:endParaRPr lang="el-GR" dirty="0"/>
          </a:p>
        </p:txBody>
      </p:sp>
    </p:spTree>
    <p:extLst>
      <p:ext uri="{BB962C8B-B14F-4D97-AF65-F5344CB8AC3E}">
        <p14:creationId xmlns:p14="http://schemas.microsoft.com/office/powerpoint/2010/main" val="130674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60648"/>
            <a:ext cx="6923112" cy="850106"/>
          </a:xfrm>
        </p:spPr>
        <p:txBody>
          <a:bodyPr>
            <a:normAutofit/>
          </a:bodyPr>
          <a:lstStyle/>
          <a:p>
            <a:r>
              <a:rPr lang="en-US" sz="2400" dirty="0" smtClean="0">
                <a:solidFill>
                  <a:srgbClr val="FF0000"/>
                </a:solidFill>
              </a:rPr>
              <a:t>Mobile Phones</a:t>
            </a:r>
            <a:endParaRPr lang="el-GR" sz="2400" dirty="0">
              <a:solidFill>
                <a:srgbClr val="FF0000"/>
              </a:solidFill>
            </a:endParaRPr>
          </a:p>
        </p:txBody>
      </p:sp>
      <p:sp>
        <p:nvSpPr>
          <p:cNvPr id="3" name="Content Placeholder 2"/>
          <p:cNvSpPr>
            <a:spLocks noGrp="1"/>
          </p:cNvSpPr>
          <p:nvPr>
            <p:ph idx="1"/>
          </p:nvPr>
        </p:nvSpPr>
        <p:spPr>
          <a:xfrm>
            <a:off x="539552" y="1268760"/>
            <a:ext cx="8147248" cy="5055840"/>
          </a:xfrm>
        </p:spPr>
        <p:txBody>
          <a:bodyPr>
            <a:normAutofit fontScale="62500" lnSpcReduction="20000"/>
          </a:bodyPr>
          <a:lstStyle/>
          <a:p>
            <a:r>
              <a:rPr lang="en-US" dirty="0" smtClean="0"/>
              <a:t>It is hard to imagine life without mobile phones. We use them throughout the day for a variety of purposes. There are many advantages and disadvantages of mobile phones. </a:t>
            </a:r>
          </a:p>
          <a:p>
            <a:endParaRPr lang="en-US" dirty="0" smtClean="0"/>
          </a:p>
          <a:p>
            <a:pPr marL="0" indent="0">
              <a:buNone/>
            </a:pPr>
            <a:r>
              <a:rPr lang="en-US" dirty="0" smtClean="0">
                <a:solidFill>
                  <a:srgbClr val="FF0000"/>
                </a:solidFill>
              </a:rPr>
              <a:t>Positives of Mobile Phones </a:t>
            </a:r>
          </a:p>
          <a:p>
            <a:pPr marL="0" indent="0">
              <a:buNone/>
            </a:pPr>
            <a:endParaRPr lang="en-US" dirty="0" smtClean="0"/>
          </a:p>
          <a:p>
            <a:r>
              <a:rPr lang="en-US" dirty="0" smtClean="0"/>
              <a:t>The mobile phone is the most popular gadget in today’s world , </a:t>
            </a:r>
          </a:p>
          <a:p>
            <a:r>
              <a:rPr lang="en-US" dirty="0" smtClean="0"/>
              <a:t>Smart phones are multi-functional; users can send text messages, surf the internet, take photos and listen to music .</a:t>
            </a:r>
          </a:p>
          <a:p>
            <a:r>
              <a:rPr lang="en-US" dirty="0" smtClean="0"/>
              <a:t>Mobile phones have </a:t>
            </a:r>
            <a:r>
              <a:rPr lang="en-US" dirty="0" err="1" smtClean="0"/>
              <a:t>revolutionised</a:t>
            </a:r>
            <a:r>
              <a:rPr lang="en-US" dirty="0" smtClean="0"/>
              <a:t> the way we communicate .</a:t>
            </a:r>
          </a:p>
          <a:p>
            <a:r>
              <a:rPr lang="en-US" dirty="0" smtClean="0"/>
              <a:t>We can stay in touch with family, friends and colleagues wherever we are .</a:t>
            </a:r>
          </a:p>
          <a:p>
            <a:r>
              <a:rPr lang="en-US" dirty="0" smtClean="0"/>
              <a:t>Having a smart phone is essential in many workplaces.</a:t>
            </a:r>
          </a:p>
          <a:p>
            <a:pPr marL="0" indent="0">
              <a:buNone/>
            </a:pPr>
            <a:r>
              <a:rPr lang="en-US" dirty="0" smtClean="0"/>
              <a:t> </a:t>
            </a:r>
          </a:p>
          <a:p>
            <a:r>
              <a:rPr lang="en-US" dirty="0" smtClean="0"/>
              <a:t>Smart phones are popular because they are multi-functional. Users can surf the internet, take photos and listen to music, among other things. This means that the mobile phone is useful in many different circumstances. For example, people often use Google Maps to get directions when they are walking. In addition, mobile phones have </a:t>
            </a:r>
            <a:r>
              <a:rPr lang="en-US" dirty="0" err="1" smtClean="0"/>
              <a:t>revolutionised</a:t>
            </a:r>
            <a:r>
              <a:rPr lang="en-US" dirty="0" smtClean="0"/>
              <a:t> the way we communicate. We can communicate instantly with family, friends and colleagues wherever we are .This is very important because these days people often live long distances from their loved ones. Having a mobile phone is also essential in many </a:t>
            </a:r>
            <a:r>
              <a:rPr lang="en-US" dirty="0" err="1" smtClean="0"/>
              <a:t>workplaces,so</a:t>
            </a:r>
            <a:r>
              <a:rPr lang="en-US" dirty="0" smtClean="0"/>
              <a:t> having a good phone can improve your performance at work.</a:t>
            </a:r>
            <a:endParaRPr lang="el-GR" dirty="0"/>
          </a:p>
        </p:txBody>
      </p:sp>
    </p:spTree>
    <p:extLst>
      <p:ext uri="{BB962C8B-B14F-4D97-AF65-F5344CB8AC3E}">
        <p14:creationId xmlns:p14="http://schemas.microsoft.com/office/powerpoint/2010/main" val="137947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836712"/>
            <a:ext cx="8352928" cy="4824536"/>
          </a:xfrm>
        </p:spPr>
        <p:txBody>
          <a:bodyPr>
            <a:normAutofit fontScale="70000" lnSpcReduction="20000"/>
          </a:bodyPr>
          <a:lstStyle/>
          <a:p>
            <a:pPr marL="0" indent="0">
              <a:buNone/>
            </a:pPr>
            <a:r>
              <a:rPr lang="en-US" dirty="0" smtClean="0">
                <a:solidFill>
                  <a:srgbClr val="FF0000"/>
                </a:solidFill>
              </a:rPr>
              <a:t>Negatives of Mobile Phones</a:t>
            </a:r>
          </a:p>
          <a:p>
            <a:pPr marL="0" indent="0">
              <a:buNone/>
            </a:pPr>
            <a:endParaRPr lang="en-US" dirty="0" smtClean="0">
              <a:solidFill>
                <a:srgbClr val="FF0000"/>
              </a:solidFill>
            </a:endParaRPr>
          </a:p>
          <a:p>
            <a:r>
              <a:rPr lang="en-US" dirty="0" smtClean="0"/>
              <a:t>People can become addicted to their phones.</a:t>
            </a:r>
          </a:p>
          <a:p>
            <a:r>
              <a:rPr lang="en-US" dirty="0" smtClean="0"/>
              <a:t>Using smart phones can distract us from doing work.</a:t>
            </a:r>
          </a:p>
          <a:p>
            <a:r>
              <a:rPr lang="en-US" dirty="0" smtClean="0"/>
              <a:t>Mobile phones can be a dangerous distraction.</a:t>
            </a:r>
          </a:p>
          <a:p>
            <a:r>
              <a:rPr lang="en-US" dirty="0" smtClean="0"/>
              <a:t>Using a mobile phone while driving reduces the driver’s concentration.</a:t>
            </a:r>
          </a:p>
          <a:p>
            <a:r>
              <a:rPr lang="en-US" dirty="0" smtClean="0"/>
              <a:t>Having a mobile phone means that we can always be contacted.</a:t>
            </a:r>
          </a:p>
          <a:p>
            <a:r>
              <a:rPr lang="en-US" dirty="0" smtClean="0"/>
              <a:t>Mobile phones are a popular target for thieves</a:t>
            </a:r>
          </a:p>
          <a:p>
            <a:pPr marL="0" indent="0">
              <a:buNone/>
            </a:pPr>
            <a:endParaRPr lang="en-US" dirty="0" smtClean="0"/>
          </a:p>
          <a:p>
            <a:pPr marL="0" indent="0">
              <a:buNone/>
            </a:pPr>
            <a:r>
              <a:rPr lang="en-US" dirty="0" smtClean="0"/>
              <a:t>Mobile phones have  many disadvantages. First of  all, they  are  very  addictive. This can distract us from doing our work, and from doing more fulfilling activities such  as  reading  and  exercise.  In  some  situations,  being  distracted can be dangerous. For instance, if a driver is distracted by their phone, they may have an accident. Furthermore, having a mobile phone means that we can always be contacted. This may be frustrating when someone wants to be left alone. For example, it is common nowadays for people to receive calls from work when they are at home. Finally, mobile phones are a popular target for thieves. This means that having a nice phone may encourage thieves to attack you.</a:t>
            </a:r>
            <a:endParaRPr lang="el-GR" dirty="0"/>
          </a:p>
        </p:txBody>
      </p:sp>
    </p:spTree>
    <p:extLst>
      <p:ext uri="{BB962C8B-B14F-4D97-AF65-F5344CB8AC3E}">
        <p14:creationId xmlns:p14="http://schemas.microsoft.com/office/powerpoint/2010/main" val="2094248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692696"/>
            <a:ext cx="8157592" cy="5829280"/>
          </a:xfrm>
        </p:spPr>
        <p:txBody>
          <a:bodyPr>
            <a:normAutofit fontScale="77500" lnSpcReduction="20000"/>
          </a:bodyPr>
          <a:lstStyle/>
          <a:p>
            <a:r>
              <a:rPr lang="el-GR" b="1" dirty="0"/>
              <a:t>Developing the argument</a:t>
            </a:r>
            <a:endParaRPr lang="el-GR" dirty="0"/>
          </a:p>
          <a:p>
            <a:pPr marL="0" lvl="0" indent="0">
              <a:buNone/>
            </a:pPr>
            <a:r>
              <a:rPr lang="en-US" dirty="0"/>
              <a:t>The first aspect to point out is that…</a:t>
            </a:r>
            <a:endParaRPr lang="el-GR" dirty="0"/>
          </a:p>
          <a:p>
            <a:pPr marL="0" lvl="0" indent="0">
              <a:buNone/>
            </a:pPr>
            <a:r>
              <a:rPr lang="en-US" dirty="0"/>
              <a:t>Let us start by considering the facts.</a:t>
            </a:r>
            <a:endParaRPr lang="el-GR" dirty="0"/>
          </a:p>
          <a:p>
            <a:pPr marL="0" lvl="0" indent="0">
              <a:buNone/>
            </a:pPr>
            <a:r>
              <a:rPr lang="en-US" dirty="0"/>
              <a:t>The </a:t>
            </a:r>
            <a:r>
              <a:rPr lang="en-US" dirty="0" smtClean="0"/>
              <a:t>… </a:t>
            </a:r>
            <a:r>
              <a:rPr lang="en-US" dirty="0"/>
              <a:t>portrays, deals with, revolves around…</a:t>
            </a:r>
            <a:endParaRPr lang="el-GR" dirty="0"/>
          </a:p>
          <a:p>
            <a:pPr marL="0" lvl="0" indent="0">
              <a:buNone/>
            </a:pPr>
            <a:r>
              <a:rPr lang="en-US" dirty="0"/>
              <a:t>Central to </a:t>
            </a:r>
            <a:r>
              <a:rPr lang="en-US" dirty="0" smtClean="0"/>
              <a:t>….. </a:t>
            </a:r>
            <a:r>
              <a:rPr lang="en-US" dirty="0"/>
              <a:t>is…</a:t>
            </a:r>
            <a:endParaRPr lang="el-GR" dirty="0"/>
          </a:p>
          <a:p>
            <a:pPr marL="0" lvl="0" indent="0">
              <a:buNone/>
            </a:pPr>
            <a:endParaRPr lang="el-GR" dirty="0"/>
          </a:p>
          <a:p>
            <a:r>
              <a:rPr lang="en-US" b="1" dirty="0"/>
              <a:t>The other side of the argument</a:t>
            </a:r>
            <a:endParaRPr lang="el-GR" dirty="0"/>
          </a:p>
          <a:p>
            <a:pPr marL="0" lvl="0" indent="0">
              <a:buNone/>
            </a:pPr>
            <a:r>
              <a:rPr lang="en-US" dirty="0" smtClean="0"/>
              <a:t>It </a:t>
            </a:r>
            <a:r>
              <a:rPr lang="en-US" dirty="0"/>
              <a:t>would also be interesting to see…</a:t>
            </a:r>
            <a:endParaRPr lang="el-GR" dirty="0"/>
          </a:p>
          <a:p>
            <a:pPr marL="0" lvl="0" indent="0">
              <a:buNone/>
            </a:pPr>
            <a:r>
              <a:rPr lang="en-US" dirty="0"/>
              <a:t>One should, nevertheless, consider the problem from another angle.</a:t>
            </a:r>
            <a:endParaRPr lang="el-GR" dirty="0"/>
          </a:p>
          <a:p>
            <a:pPr marL="0" lvl="0" indent="0">
              <a:buNone/>
            </a:pPr>
            <a:r>
              <a:rPr lang="en-US" dirty="0"/>
              <a:t>Equally relevant to the issue are the questions of</a:t>
            </a:r>
            <a:r>
              <a:rPr lang="en-US" dirty="0" smtClean="0"/>
              <a:t>…</a:t>
            </a:r>
          </a:p>
          <a:p>
            <a:pPr marL="0" lvl="0" indent="0">
              <a:buNone/>
            </a:pPr>
            <a:endParaRPr lang="el-GR" dirty="0"/>
          </a:p>
          <a:p>
            <a:r>
              <a:rPr lang="el-GR" b="1" dirty="0"/>
              <a:t>Conclusion</a:t>
            </a:r>
            <a:endParaRPr lang="el-GR" dirty="0"/>
          </a:p>
          <a:p>
            <a:pPr marL="0" lvl="0" indent="0">
              <a:buNone/>
            </a:pPr>
            <a:r>
              <a:rPr lang="en-US" dirty="0"/>
              <a:t>The arguments we have presented… suggest that…/ prove that…/ would indicate that…</a:t>
            </a:r>
            <a:endParaRPr lang="el-GR" dirty="0"/>
          </a:p>
          <a:p>
            <a:pPr marL="0" lvl="0" indent="0">
              <a:buNone/>
            </a:pPr>
            <a:r>
              <a:rPr lang="en-US" dirty="0"/>
              <a:t>From these arguments one must…/ could…/ might… conclude that…</a:t>
            </a:r>
            <a:endParaRPr lang="el-GR" dirty="0"/>
          </a:p>
          <a:p>
            <a:pPr marL="0" lvl="0" indent="0">
              <a:buNone/>
            </a:pPr>
            <a:r>
              <a:rPr lang="en-US" dirty="0"/>
              <a:t>All of this points to the conclusion that…</a:t>
            </a:r>
            <a:endParaRPr lang="el-GR" dirty="0"/>
          </a:p>
          <a:p>
            <a:pPr marL="0" indent="0">
              <a:buNone/>
            </a:pPr>
            <a:r>
              <a:rPr lang="el-GR" dirty="0"/>
              <a:t>To conclude…</a:t>
            </a:r>
            <a:endParaRPr lang="el-GR" dirty="0"/>
          </a:p>
        </p:txBody>
      </p:sp>
    </p:spTree>
    <p:extLst>
      <p:ext uri="{BB962C8B-B14F-4D97-AF65-F5344CB8AC3E}">
        <p14:creationId xmlns:p14="http://schemas.microsoft.com/office/powerpoint/2010/main" val="589116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9732" y="381000"/>
            <a:ext cx="3964443" cy="6186696"/>
          </a:xfrm>
        </p:spPr>
        <p:txBody>
          <a:bodyPr>
            <a:normAutofit fontScale="55000" lnSpcReduction="20000"/>
          </a:bodyPr>
          <a:lstStyle/>
          <a:p>
            <a:pPr marL="0" indent="0">
              <a:lnSpc>
                <a:spcPct val="115000"/>
              </a:lnSpc>
              <a:spcAft>
                <a:spcPts val="1000"/>
              </a:spcAft>
              <a:buNone/>
            </a:pPr>
            <a:r>
              <a:rPr lang="el-GR" sz="2800" b="1" dirty="0">
                <a:latin typeface="Times New Roman"/>
                <a:ea typeface="Times New Roman"/>
                <a:cs typeface="Times New Roman"/>
              </a:rPr>
              <a:t>Ordering elements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Firstly,…/ Secondly,…/ Finally,… (note the comma after all these introductory words.)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As a final point…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On the one hand, …. on the other hand…</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If on the one hand it can be said that… the same is not true for…</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The first argument suggests that… whilst the second suggests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There are at least xxx points to highlight.</a:t>
            </a:r>
            <a:endParaRPr lang="el-GR" sz="2400" dirty="0">
              <a:latin typeface="Calibri"/>
              <a:ea typeface="Calibri"/>
              <a:cs typeface="Times New Roman"/>
            </a:endParaRPr>
          </a:p>
          <a:p>
            <a:pPr marL="0" indent="0">
              <a:lnSpc>
                <a:spcPct val="115000"/>
              </a:lnSpc>
              <a:spcAft>
                <a:spcPts val="1000"/>
              </a:spcAft>
              <a:buNone/>
            </a:pPr>
            <a:r>
              <a:rPr lang="el-GR" sz="2800" b="1" dirty="0">
                <a:latin typeface="Times New Roman"/>
                <a:ea typeface="Times New Roman"/>
                <a:cs typeface="Times New Roman"/>
              </a:rPr>
              <a:t>Adding elements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Furthermore, one should not forget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In addition to…</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Moreover…</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It is important to add that…</a:t>
            </a:r>
            <a:endParaRPr lang="el-GR" sz="2400" dirty="0">
              <a:latin typeface="Calibri"/>
              <a:ea typeface="Calibri"/>
              <a:cs typeface="Times New Roman"/>
            </a:endParaRPr>
          </a:p>
          <a:p>
            <a:pPr marL="0" indent="0">
              <a:lnSpc>
                <a:spcPct val="115000"/>
              </a:lnSpc>
              <a:spcAft>
                <a:spcPts val="1000"/>
              </a:spcAft>
              <a:buNone/>
            </a:pPr>
            <a:endParaRPr lang="el-GR" sz="2400" dirty="0">
              <a:latin typeface="Calibri"/>
              <a:ea typeface="Calibri"/>
              <a:cs typeface="Times New Roman"/>
            </a:endParaRPr>
          </a:p>
        </p:txBody>
      </p:sp>
      <p:sp>
        <p:nvSpPr>
          <p:cNvPr id="5" name="Content Placeholder 4"/>
          <p:cNvSpPr>
            <a:spLocks noGrp="1"/>
          </p:cNvSpPr>
          <p:nvPr>
            <p:ph sz="half" idx="2"/>
          </p:nvPr>
        </p:nvSpPr>
        <p:spPr>
          <a:xfrm>
            <a:off x="5094395" y="2132856"/>
            <a:ext cx="4038600" cy="4434840"/>
          </a:xfrm>
        </p:spPr>
        <p:txBody>
          <a:bodyPr>
            <a:normAutofit fontScale="55000" lnSpcReduction="20000"/>
          </a:bodyPr>
          <a:lstStyle/>
          <a:p>
            <a:pPr marL="0" indent="0">
              <a:lnSpc>
                <a:spcPct val="115000"/>
              </a:lnSpc>
              <a:spcAft>
                <a:spcPts val="1000"/>
              </a:spcAft>
              <a:buNone/>
            </a:pPr>
            <a:r>
              <a:rPr lang="el-GR" sz="2800" b="1" dirty="0">
                <a:latin typeface="Times New Roman"/>
                <a:ea typeface="Times New Roman"/>
                <a:cs typeface="Times New Roman"/>
              </a:rPr>
              <a:t>Accepting other points of view</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Nevertheless, one should accept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However, we also agree that</a:t>
            </a:r>
            <a:r>
              <a:rPr lang="en-US" sz="2800" dirty="0" smtClean="0">
                <a:latin typeface="Times New Roman"/>
                <a:ea typeface="Times New Roman"/>
                <a:cs typeface="Times New Roman"/>
              </a:rPr>
              <a:t>…</a:t>
            </a:r>
          </a:p>
          <a:p>
            <a:pPr marL="342900" lvl="0" indent="-342900">
              <a:lnSpc>
                <a:spcPct val="115000"/>
              </a:lnSpc>
              <a:spcAft>
                <a:spcPts val="1000"/>
              </a:spcAft>
              <a:buSzPts val="1000"/>
              <a:buFont typeface="Symbol"/>
              <a:buChar char=""/>
              <a:tabLst>
                <a:tab pos="457200" algn="l"/>
              </a:tabLst>
            </a:pPr>
            <a:endParaRPr lang="en-US" sz="2800" dirty="0">
              <a:latin typeface="Times New Roman"/>
              <a:ea typeface="Calibri"/>
              <a:cs typeface="Times New Roman"/>
            </a:endParaRPr>
          </a:p>
          <a:p>
            <a:pPr marL="0" lvl="0" indent="0">
              <a:lnSpc>
                <a:spcPct val="115000"/>
              </a:lnSpc>
              <a:spcAft>
                <a:spcPts val="1000"/>
              </a:spcAft>
              <a:buSzPts val="1000"/>
              <a:buNone/>
              <a:tabLst>
                <a:tab pos="457200" algn="l"/>
              </a:tabLst>
            </a:pPr>
            <a:endParaRPr lang="el-GR" sz="2400" dirty="0">
              <a:latin typeface="Calibri"/>
              <a:ea typeface="Calibri"/>
              <a:cs typeface="Times New Roman"/>
            </a:endParaRPr>
          </a:p>
          <a:p>
            <a:pPr marL="0" indent="0">
              <a:lnSpc>
                <a:spcPct val="115000"/>
              </a:lnSpc>
              <a:spcAft>
                <a:spcPts val="1000"/>
              </a:spcAft>
              <a:buNone/>
            </a:pPr>
            <a:r>
              <a:rPr lang="el-GR" sz="2800" b="1" dirty="0">
                <a:latin typeface="Times New Roman"/>
                <a:ea typeface="Times New Roman"/>
                <a:cs typeface="Times New Roman"/>
              </a:rPr>
              <a:t>Personal opinion</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We/I personally believe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Our/My own point of view is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It is my contention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I am convinced that…</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1858897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3567" y="404663"/>
            <a:ext cx="4328699" cy="7096803"/>
          </a:xfrm>
        </p:spPr>
        <p:txBody>
          <a:bodyPr>
            <a:normAutofit fontScale="47500" lnSpcReduction="20000"/>
          </a:bodyPr>
          <a:lstStyle/>
          <a:p>
            <a:pPr marL="0" indent="0">
              <a:lnSpc>
                <a:spcPct val="115000"/>
              </a:lnSpc>
              <a:spcAft>
                <a:spcPts val="1000"/>
              </a:spcAft>
              <a:buNone/>
            </a:pPr>
            <a:r>
              <a:rPr lang="el-GR" sz="2800" b="1" dirty="0">
                <a:latin typeface="Times New Roman"/>
                <a:ea typeface="Times New Roman"/>
                <a:cs typeface="Times New Roman"/>
              </a:rPr>
              <a:t>Others’ opinions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According to some critics…</a:t>
            </a:r>
            <a:br>
              <a:rPr lang="en-US" sz="2800" dirty="0">
                <a:latin typeface="Times New Roman"/>
                <a:ea typeface="Times New Roman"/>
                <a:cs typeface="Times New Roman"/>
              </a:rPr>
            </a:br>
            <a:r>
              <a:rPr lang="en-US" sz="2800" b="1" i="1" dirty="0">
                <a:latin typeface="Times New Roman"/>
                <a:ea typeface="Times New Roman"/>
                <a:cs typeface="Times New Roman"/>
              </a:rPr>
              <a:t>Critics: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believe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say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suggest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are convinced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point out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emphasize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contend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go as far as to say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argue for this</a:t>
            </a:r>
            <a:endParaRPr lang="el-GR" sz="2400" dirty="0">
              <a:latin typeface="Calibri"/>
              <a:ea typeface="Calibri"/>
              <a:cs typeface="Times New Roman"/>
            </a:endParaRPr>
          </a:p>
          <a:p>
            <a:pPr marL="0" indent="0">
              <a:lnSpc>
                <a:spcPct val="115000"/>
              </a:lnSpc>
              <a:spcAft>
                <a:spcPts val="1000"/>
              </a:spcAft>
              <a:buNone/>
            </a:pPr>
            <a:r>
              <a:rPr lang="el-GR" sz="2800" b="1" dirty="0">
                <a:latin typeface="Times New Roman"/>
                <a:ea typeface="Times New Roman"/>
                <a:cs typeface="Times New Roman"/>
              </a:rPr>
              <a:t>Introducing examples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For example…</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For instance…</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To illustrate this point…</a:t>
            </a:r>
            <a:endParaRPr lang="el-GR" sz="2400" dirty="0">
              <a:latin typeface="Calibri"/>
              <a:ea typeface="Calibri"/>
              <a:cs typeface="Times New Roman"/>
            </a:endParaRPr>
          </a:p>
          <a:p>
            <a:pPr marL="0" indent="0">
              <a:lnSpc>
                <a:spcPct val="115000"/>
              </a:lnSpc>
              <a:spcAft>
                <a:spcPts val="1000"/>
              </a:spcAft>
              <a:buNone/>
            </a:pPr>
            <a:r>
              <a:rPr lang="el-GR" sz="2800" b="1" dirty="0">
                <a:latin typeface="Times New Roman"/>
                <a:ea typeface="Times New Roman"/>
                <a:cs typeface="Times New Roman"/>
              </a:rPr>
              <a:t>Introducing facts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It is… true that…/ clear that…/ noticeable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One should note here that…</a:t>
            </a:r>
            <a:endParaRPr lang="el-GR" sz="2400" dirty="0">
              <a:latin typeface="Calibri"/>
              <a:ea typeface="Calibri"/>
              <a:cs typeface="Times New Roman"/>
            </a:endParaRPr>
          </a:p>
          <a:p>
            <a:endParaRPr lang="el-GR" dirty="0"/>
          </a:p>
        </p:txBody>
      </p:sp>
      <p:sp>
        <p:nvSpPr>
          <p:cNvPr id="4" name="Content Placeholder 3"/>
          <p:cNvSpPr>
            <a:spLocks noGrp="1"/>
          </p:cNvSpPr>
          <p:nvPr>
            <p:ph sz="half" idx="2"/>
          </p:nvPr>
        </p:nvSpPr>
        <p:spPr>
          <a:xfrm>
            <a:off x="4283968" y="620688"/>
            <a:ext cx="4320480" cy="6192688"/>
          </a:xfrm>
        </p:spPr>
        <p:txBody>
          <a:bodyPr>
            <a:normAutofit fontScale="47500" lnSpcReduction="20000"/>
          </a:bodyPr>
          <a:lstStyle/>
          <a:p>
            <a:pPr marL="0" indent="0">
              <a:lnSpc>
                <a:spcPct val="115000"/>
              </a:lnSpc>
              <a:spcAft>
                <a:spcPts val="1000"/>
              </a:spcAft>
              <a:buNone/>
            </a:pPr>
            <a:r>
              <a:rPr lang="en-US" sz="2800" b="1" dirty="0">
                <a:latin typeface="Times New Roman"/>
                <a:ea typeface="Times New Roman"/>
                <a:cs typeface="Times New Roman"/>
              </a:rPr>
              <a:t>Saying what you think is true</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This leads us to believe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It is very possible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In view of these facts, it is quite likely that…</a:t>
            </a:r>
            <a:endParaRPr lang="el-GR" sz="2400" dirty="0">
              <a:latin typeface="Calibri"/>
              <a:ea typeface="Calibri"/>
              <a:cs typeface="Times New Roman"/>
            </a:endParaRPr>
          </a:p>
          <a:p>
            <a:pPr marL="0" indent="0">
              <a:lnSpc>
                <a:spcPct val="115000"/>
              </a:lnSpc>
              <a:spcAft>
                <a:spcPts val="1000"/>
              </a:spcAft>
              <a:buNone/>
            </a:pPr>
            <a:r>
              <a:rPr lang="el-GR" sz="2800" b="1" dirty="0">
                <a:latin typeface="Times New Roman"/>
                <a:ea typeface="Times New Roman"/>
                <a:cs typeface="Times New Roman"/>
              </a:rPr>
              <a:t>Certainty</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Doubtless,…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One cannot deny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It is (very) clear from these observations that…</a:t>
            </a:r>
            <a:endParaRPr lang="el-GR" sz="2400" dirty="0">
              <a:latin typeface="Calibri"/>
              <a:ea typeface="Calibri"/>
              <a:cs typeface="Times New Roman"/>
            </a:endParaRPr>
          </a:p>
          <a:p>
            <a:pPr marL="0" indent="0">
              <a:lnSpc>
                <a:spcPct val="115000"/>
              </a:lnSpc>
              <a:spcAft>
                <a:spcPts val="1000"/>
              </a:spcAft>
              <a:buNone/>
            </a:pPr>
            <a:r>
              <a:rPr lang="el-GR" sz="2800" b="1" dirty="0">
                <a:latin typeface="Times New Roman"/>
                <a:ea typeface="Times New Roman"/>
                <a:cs typeface="Times New Roman"/>
              </a:rPr>
              <a:t>Doubt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All the same, it is possible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It is difficult to believe that…</a:t>
            </a:r>
            <a:endParaRPr lang="el-GR" sz="2400" dirty="0">
              <a:latin typeface="Calibri"/>
              <a:ea typeface="Calibri"/>
              <a:cs typeface="Times New Roman"/>
            </a:endParaRPr>
          </a:p>
          <a:p>
            <a:pPr marL="0" indent="0">
              <a:lnSpc>
                <a:spcPct val="115000"/>
              </a:lnSpc>
              <a:spcAft>
                <a:spcPts val="1000"/>
              </a:spcAft>
              <a:buNone/>
            </a:pPr>
            <a:r>
              <a:rPr lang="en-US" sz="2800" b="1" dirty="0">
                <a:latin typeface="Times New Roman"/>
                <a:ea typeface="Times New Roman"/>
                <a:cs typeface="Times New Roman"/>
              </a:rPr>
              <a:t>Accepting other points to a certain degree</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One can agree up to a certain point with…</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Certainly,… However,…</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It cannot be denied that…</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1602872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72066" y="143932"/>
            <a:ext cx="9820613" cy="7146115"/>
          </a:xfrm>
        </p:spPr>
        <p:txBody>
          <a:bodyPr>
            <a:normAutofit fontScale="40000" lnSpcReduction="20000"/>
          </a:bodyPr>
          <a:lstStyle/>
          <a:p>
            <a:pPr marL="0" indent="0">
              <a:lnSpc>
                <a:spcPct val="115000"/>
              </a:lnSpc>
              <a:spcAft>
                <a:spcPts val="1000"/>
              </a:spcAft>
              <a:buNone/>
            </a:pPr>
            <a:r>
              <a:rPr lang="el-GR" sz="2800" b="1" dirty="0">
                <a:latin typeface="Times New Roman"/>
                <a:ea typeface="Times New Roman"/>
                <a:cs typeface="Times New Roman"/>
              </a:rPr>
              <a:t>Emphasizing particular points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The last example highlights the fact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Not only… but also…</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We would even go so far as to say that…</a:t>
            </a:r>
            <a:endParaRPr lang="el-GR" sz="2400" dirty="0">
              <a:latin typeface="Calibri"/>
              <a:ea typeface="Calibri"/>
              <a:cs typeface="Times New Roman"/>
            </a:endParaRPr>
          </a:p>
          <a:p>
            <a:pPr marL="0" indent="0">
              <a:lnSpc>
                <a:spcPct val="115000"/>
              </a:lnSpc>
              <a:spcAft>
                <a:spcPts val="1000"/>
              </a:spcAft>
              <a:buNone/>
            </a:pPr>
            <a:r>
              <a:rPr lang="el-GR" sz="2800" b="1" dirty="0">
                <a:latin typeface="Times New Roman"/>
                <a:ea typeface="Times New Roman"/>
                <a:cs typeface="Times New Roman"/>
              </a:rPr>
              <a:t>Moderating, agreeing, disagreeing</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By and large…</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Perhaps we should also point out the fact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It would be unfair not to mention the fact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One must admit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We cannot ignore the fact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One cannot possibly accept the fact that…</a:t>
            </a:r>
            <a:endParaRPr lang="el-GR" sz="2400" dirty="0">
              <a:latin typeface="Calibri"/>
              <a:ea typeface="Calibri"/>
              <a:cs typeface="Times New Roman"/>
            </a:endParaRPr>
          </a:p>
          <a:p>
            <a:pPr marL="0" indent="0">
              <a:lnSpc>
                <a:spcPct val="115000"/>
              </a:lnSpc>
              <a:spcAft>
                <a:spcPts val="1000"/>
              </a:spcAft>
              <a:buNone/>
            </a:pPr>
            <a:r>
              <a:rPr lang="el-GR" sz="2800" b="1" dirty="0">
                <a:latin typeface="Times New Roman"/>
                <a:ea typeface="Times New Roman"/>
                <a:cs typeface="Times New Roman"/>
              </a:rPr>
              <a:t>Consequences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From these facts, one may conclude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That is why, in our opinion, …</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Which seems to confirm the idea that…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Thus,…/ Therefore,…</a:t>
            </a:r>
            <a:endParaRPr lang="el-GR" sz="2400" dirty="0">
              <a:latin typeface="Calibri"/>
              <a:ea typeface="Calibri"/>
              <a:cs typeface="Times New Roman"/>
            </a:endParaRPr>
          </a:p>
          <a:p>
            <a:pPr marL="0" indent="0">
              <a:lnSpc>
                <a:spcPct val="115000"/>
              </a:lnSpc>
              <a:spcAft>
                <a:spcPts val="1000"/>
              </a:spcAft>
              <a:buNone/>
            </a:pPr>
            <a:r>
              <a:rPr lang="el-GR" sz="2800" b="1" dirty="0">
                <a:latin typeface="Times New Roman"/>
                <a:ea typeface="Times New Roman"/>
                <a:cs typeface="Times New Roman"/>
              </a:rPr>
              <a:t>Comparison</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Some critics suggest…, whereas others…</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dirty="0">
                <a:latin typeface="Times New Roman"/>
                <a:ea typeface="Times New Roman"/>
                <a:cs typeface="Times New Roman"/>
              </a:rPr>
              <a:t>Compared to…</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Times New Roman"/>
              </a:rPr>
              <a:t>On the one hand, there is the firm belief that… On the other hand, many people are convinced that</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13284802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TotalTime>
  <Words>1069</Words>
  <Application>Microsoft Office PowerPoint</Application>
  <PresentationFormat>On-screen Show (4:3)</PresentationFormat>
  <Paragraphs>123</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Writing</vt:lpstr>
      <vt:lpstr>Writing Style and Tips  </vt:lpstr>
      <vt:lpstr>Mobile Phones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dc:title>
  <dc:creator>Kose laptop</dc:creator>
  <cp:lastModifiedBy>Kose laptop</cp:lastModifiedBy>
  <cp:revision>13</cp:revision>
  <dcterms:created xsi:type="dcterms:W3CDTF">2020-11-18T18:53:10Z</dcterms:created>
  <dcterms:modified xsi:type="dcterms:W3CDTF">2020-11-18T20:06:18Z</dcterms:modified>
</cp:coreProperties>
</file>