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9" d="100"/>
          <a:sy n="119" d="100"/>
        </p:scale>
        <p:origin x="-140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B3CCC0F4-2C15-4149-995F-DD2F56538AD0}" type="datetimeFigureOut">
              <a:rPr lang="el-GR" smtClean="0"/>
              <a:pPr/>
              <a:t>19/11/2020</a:t>
            </a:fld>
            <a:endParaRPr lang="el-GR"/>
          </a:p>
        </p:txBody>
      </p:sp>
      <p:sp>
        <p:nvSpPr>
          <p:cNvPr id="19" name="Footer Placeholder 18"/>
          <p:cNvSpPr>
            <a:spLocks noGrp="1"/>
          </p:cNvSpPr>
          <p:nvPr>
            <p:ph type="ftr" sz="quarter" idx="11"/>
          </p:nvPr>
        </p:nvSpPr>
        <p:spPr/>
        <p:txBody>
          <a:bodyPr/>
          <a:lstStyle/>
          <a:p>
            <a:endParaRPr lang="el-GR"/>
          </a:p>
        </p:txBody>
      </p:sp>
      <p:sp>
        <p:nvSpPr>
          <p:cNvPr id="27" name="Slide Number Placeholder 26"/>
          <p:cNvSpPr>
            <a:spLocks noGrp="1"/>
          </p:cNvSpPr>
          <p:nvPr>
            <p:ph type="sldNum" sz="quarter" idx="12"/>
          </p:nvPr>
        </p:nvSpPr>
        <p:spPr/>
        <p:txBody>
          <a:bodyPr/>
          <a:lstStyle/>
          <a:p>
            <a:fld id="{1AF087DD-C531-4504-A5C0-41827BC931A7}"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3CCC0F4-2C15-4149-995F-DD2F56538AD0}" type="datetimeFigureOut">
              <a:rPr lang="el-GR" smtClean="0"/>
              <a:pPr/>
              <a:t>19/11/2020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AF087DD-C531-4504-A5C0-41827BC931A7}"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3CCC0F4-2C15-4149-995F-DD2F56538AD0}" type="datetimeFigureOut">
              <a:rPr lang="el-GR" smtClean="0"/>
              <a:pPr/>
              <a:t>19/11/2020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AF087DD-C531-4504-A5C0-41827BC931A7}"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3CCC0F4-2C15-4149-995F-DD2F56538AD0}" type="datetimeFigureOut">
              <a:rPr lang="el-GR" smtClean="0"/>
              <a:pPr/>
              <a:t>19/11/2020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AF087DD-C531-4504-A5C0-41827BC931A7}"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3CCC0F4-2C15-4149-995F-DD2F56538AD0}" type="datetimeFigureOut">
              <a:rPr lang="el-GR" smtClean="0"/>
              <a:pPr/>
              <a:t>19/11/2020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AF087DD-C531-4504-A5C0-41827BC931A7}"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3CCC0F4-2C15-4149-995F-DD2F56538AD0}" type="datetimeFigureOut">
              <a:rPr lang="el-GR" smtClean="0"/>
              <a:pPr/>
              <a:t>19/11/2020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1AF087DD-C531-4504-A5C0-41827BC931A7}"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3CCC0F4-2C15-4149-995F-DD2F56538AD0}" type="datetimeFigureOut">
              <a:rPr lang="el-GR" smtClean="0"/>
              <a:pPr/>
              <a:t>19/11/2020</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1AF087DD-C531-4504-A5C0-41827BC931A7}"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3CCC0F4-2C15-4149-995F-DD2F56538AD0}" type="datetimeFigureOut">
              <a:rPr lang="el-GR" smtClean="0"/>
              <a:pPr/>
              <a:t>19/11/2020</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1AF087DD-C531-4504-A5C0-41827BC931A7}"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CCC0F4-2C15-4149-995F-DD2F56538AD0}" type="datetimeFigureOut">
              <a:rPr lang="el-GR" smtClean="0"/>
              <a:pPr/>
              <a:t>19/11/2020</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1AF087DD-C531-4504-A5C0-41827BC931A7}"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3CCC0F4-2C15-4149-995F-DD2F56538AD0}" type="datetimeFigureOut">
              <a:rPr lang="el-GR" smtClean="0"/>
              <a:pPr/>
              <a:t>19/11/2020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1AF087DD-C531-4504-A5C0-41827BC931A7}"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3CCC0F4-2C15-4149-995F-DD2F56538AD0}" type="datetimeFigureOut">
              <a:rPr lang="el-GR" smtClean="0"/>
              <a:pPr/>
              <a:t>19/11/2020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a:xfrm>
            <a:off x="8077200" y="6356350"/>
            <a:ext cx="609600" cy="365125"/>
          </a:xfrm>
        </p:spPr>
        <p:txBody>
          <a:bodyPr/>
          <a:lstStyle/>
          <a:p>
            <a:fld id="{1AF087DD-C531-4504-A5C0-41827BC931A7}" type="slidenum">
              <a:rPr lang="el-GR" smtClean="0"/>
              <a:pPr/>
              <a:t>‹#›</a:t>
            </a:fld>
            <a:endParaRPr lang="el-G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3CCC0F4-2C15-4149-995F-DD2F56538AD0}" type="datetimeFigureOut">
              <a:rPr lang="el-GR" smtClean="0"/>
              <a:pPr/>
              <a:t>19/11/2020</a:t>
            </a:fld>
            <a:endParaRPr lang="el-G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AF087DD-C531-4504-A5C0-41827BC931A7}" type="slidenum">
              <a:rPr lang="el-GR" smtClean="0"/>
              <a:pPr/>
              <a:t>‹#›</a:t>
            </a:fld>
            <a:endParaRPr lang="el-G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p:txBody>
          <a:bodyPr>
            <a:normAutofit/>
          </a:bodyPr>
          <a:lstStyle/>
          <a:p>
            <a:r>
              <a:rPr lang="en-US" dirty="0" smtClean="0"/>
              <a:t>Writing a </a:t>
            </a:r>
            <a:r>
              <a:rPr lang="en-US" dirty="0" smtClean="0"/>
              <a:t>formal letter</a:t>
            </a:r>
          </a:p>
          <a:p>
            <a:endParaRPr lang="en-US" dirty="0" smtClean="0"/>
          </a:p>
          <a:p>
            <a:endParaRPr lang="el-GR"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conclusion</a:t>
            </a:r>
            <a:endParaRPr lang="el-GR" dirty="0"/>
          </a:p>
        </p:txBody>
      </p:sp>
      <p:sp>
        <p:nvSpPr>
          <p:cNvPr id="3" name="2 - Θέση περιεχομένου"/>
          <p:cNvSpPr>
            <a:spLocks noGrp="1"/>
          </p:cNvSpPr>
          <p:nvPr>
            <p:ph idx="1"/>
          </p:nvPr>
        </p:nvSpPr>
        <p:spPr/>
        <p:txBody>
          <a:bodyPr/>
          <a:lstStyle/>
          <a:p>
            <a:r>
              <a:rPr lang="en-US" dirty="0" smtClean="0"/>
              <a:t>Restate your opinion</a:t>
            </a:r>
          </a:p>
          <a:p>
            <a:r>
              <a:rPr lang="en-US" dirty="0" smtClean="0"/>
              <a:t>Choose the appropriate formal closing remarks. </a:t>
            </a:r>
          </a:p>
          <a:p>
            <a:endParaRPr lang="en-US" dirty="0" smtClean="0"/>
          </a:p>
          <a:p>
            <a:r>
              <a:rPr lang="en-US" i="1" dirty="0" smtClean="0">
                <a:solidFill>
                  <a:schemeClr val="tx2"/>
                </a:solidFill>
              </a:rPr>
              <a:t>To conclude, it is with great certainty in the commitment of the European Parliament to protecting human rights that I request for action to be taken on your behalf. Thank you for your time. </a:t>
            </a:r>
          </a:p>
          <a:p>
            <a:pPr>
              <a:buNone/>
            </a:pPr>
            <a:r>
              <a:rPr lang="en-US" i="1" dirty="0" smtClean="0">
                <a:solidFill>
                  <a:schemeClr val="tx2"/>
                </a:solidFill>
              </a:rPr>
              <a:t>   Yours faithfully, X </a:t>
            </a:r>
            <a:endParaRPr lang="el-GR" i="1" dirty="0">
              <a:solidFill>
                <a:schemeClr val="tx2"/>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After writing </a:t>
            </a:r>
            <a:endParaRPr lang="el-GR" dirty="0"/>
          </a:p>
        </p:txBody>
      </p:sp>
      <p:sp>
        <p:nvSpPr>
          <p:cNvPr id="3" name="2 - Θέση περιεχομένου"/>
          <p:cNvSpPr>
            <a:spLocks noGrp="1"/>
          </p:cNvSpPr>
          <p:nvPr>
            <p:ph idx="1"/>
          </p:nvPr>
        </p:nvSpPr>
        <p:spPr/>
        <p:txBody>
          <a:bodyPr>
            <a:normAutofit fontScale="77500" lnSpcReduction="20000"/>
          </a:bodyPr>
          <a:lstStyle/>
          <a:p>
            <a:r>
              <a:rPr lang="en-US" dirty="0" smtClean="0"/>
              <a:t>Check the letter generally for grammar, spelling, punctuation mistakes. </a:t>
            </a:r>
          </a:p>
          <a:p>
            <a:r>
              <a:rPr lang="en-US" dirty="0" smtClean="0"/>
              <a:t>Make sure you have adopted a formal style of writing which includes</a:t>
            </a:r>
          </a:p>
          <a:p>
            <a:pPr lvl="1"/>
            <a:r>
              <a:rPr lang="en-US" dirty="0" smtClean="0"/>
              <a:t>Sophisticated vocabulary</a:t>
            </a:r>
          </a:p>
          <a:p>
            <a:pPr lvl="1"/>
            <a:r>
              <a:rPr lang="en-US" dirty="0" smtClean="0"/>
              <a:t>Long, complex sentences (</a:t>
            </a:r>
            <a:r>
              <a:rPr lang="en-US" i="1" dirty="0" smtClean="0">
                <a:solidFill>
                  <a:schemeClr val="tx2"/>
                </a:solidFill>
              </a:rPr>
              <a:t>e.g. I am not sure exactly where responsibility for such matters lies, whether it is with the building developers, the government or somewhere else, but I feel one of the main problems is that the public are not fully aware of the needs of the disabled.) </a:t>
            </a:r>
            <a:endParaRPr lang="en-US" dirty="0" smtClean="0"/>
          </a:p>
          <a:p>
            <a:pPr lvl="1"/>
            <a:r>
              <a:rPr lang="en-US" dirty="0" smtClean="0"/>
              <a:t>Impersonal constructions</a:t>
            </a:r>
          </a:p>
          <a:p>
            <a:pPr lvl="1"/>
            <a:r>
              <a:rPr lang="en-US" dirty="0" smtClean="0"/>
              <a:t>Linking words / phrases</a:t>
            </a:r>
          </a:p>
          <a:p>
            <a:pPr lvl="1"/>
            <a:r>
              <a:rPr lang="en-US" dirty="0" smtClean="0"/>
              <a:t>Passive voice </a:t>
            </a:r>
            <a:r>
              <a:rPr lang="en-US" i="1" dirty="0" smtClean="0">
                <a:solidFill>
                  <a:schemeClr val="tx2"/>
                </a:solidFill>
              </a:rPr>
              <a:t>(…once access has been gained to a building…)</a:t>
            </a:r>
            <a:endParaRPr lang="en-US" dirty="0" smtClean="0"/>
          </a:p>
          <a:p>
            <a:pPr lvl="1"/>
            <a:r>
              <a:rPr lang="en-US" dirty="0" smtClean="0"/>
              <a:t>Inversion (</a:t>
            </a:r>
            <a:r>
              <a:rPr lang="en-US" i="1" dirty="0" smtClean="0">
                <a:solidFill>
                  <a:schemeClr val="tx2"/>
                </a:solidFill>
              </a:rPr>
              <a:t>e.g. …very rarely are buildings constructed or adapted to assist disabled people…) </a:t>
            </a:r>
            <a:endParaRPr lang="en-US" dirty="0" smtClean="0"/>
          </a:p>
          <a:p>
            <a:pPr lvl="1"/>
            <a:r>
              <a:rPr lang="en-US" dirty="0" smtClean="0"/>
              <a:t>Non – contracted forms</a:t>
            </a:r>
          </a:p>
          <a:p>
            <a:pPr lvl="1"/>
            <a:r>
              <a:rPr lang="en-US" dirty="0" smtClean="0"/>
              <a:t>No colloquial words</a:t>
            </a:r>
            <a:endParaRPr lang="el-GR"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dirty="0" smtClean="0"/>
              <a:t>It’s your turn… (background information)</a:t>
            </a:r>
            <a:endParaRPr lang="el-GR" dirty="0"/>
          </a:p>
        </p:txBody>
      </p:sp>
      <p:sp>
        <p:nvSpPr>
          <p:cNvPr id="3" name="2 - Θέση περιεχομένου"/>
          <p:cNvSpPr>
            <a:spLocks noGrp="1"/>
          </p:cNvSpPr>
          <p:nvPr>
            <p:ph idx="1"/>
          </p:nvPr>
        </p:nvSpPr>
        <p:spPr/>
        <p:txBody>
          <a:bodyPr>
            <a:normAutofit fontScale="92500" lnSpcReduction="10000"/>
          </a:bodyPr>
          <a:lstStyle/>
          <a:p>
            <a:r>
              <a:rPr lang="en-US" dirty="0" smtClean="0"/>
              <a:t>The Advertising Standards Authority (ASA, </a:t>
            </a:r>
            <a:r>
              <a:rPr lang="el-GR" dirty="0" smtClean="0"/>
              <a:t>Υπηρεσία Διαφημιστικών Προτύπων) </a:t>
            </a:r>
            <a:r>
              <a:rPr lang="en-US" dirty="0" smtClean="0"/>
              <a:t>is an </a:t>
            </a:r>
            <a:r>
              <a:rPr lang="en-US" dirty="0" err="1" smtClean="0"/>
              <a:t>organisation</a:t>
            </a:r>
            <a:r>
              <a:rPr lang="en-US" dirty="0" smtClean="0"/>
              <a:t> that makes sure advertisements are legal, decent, honest and truthful before they are broadcast. </a:t>
            </a:r>
          </a:p>
          <a:p>
            <a:pPr lvl="1"/>
            <a:r>
              <a:rPr lang="en-US" dirty="0" smtClean="0"/>
              <a:t>It conducts surveys of advertisements in the press, on posters, sales promotions or direct mailings to check for breaches of the Codes. </a:t>
            </a:r>
          </a:p>
          <a:p>
            <a:pPr lvl="1"/>
            <a:r>
              <a:rPr lang="en-US" dirty="0" smtClean="0"/>
              <a:t>It keeps a watch on advertisements in areas which may cause concern (health products, slimming products, cigarettes).</a:t>
            </a:r>
          </a:p>
          <a:p>
            <a:pPr lvl="1"/>
            <a:r>
              <a:rPr lang="en-US" dirty="0" smtClean="0"/>
              <a:t>It receives consumers’ complaints.</a:t>
            </a:r>
          </a:p>
          <a:p>
            <a:pPr lvl="1"/>
            <a:r>
              <a:rPr lang="en-US" dirty="0" smtClean="0"/>
              <a:t>It  provides advertisers with advice on how to avoid the use of misleading or offensive advertisements. </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It’s your turn…</a:t>
            </a:r>
            <a:endParaRPr lang="el-GR" dirty="0"/>
          </a:p>
        </p:txBody>
      </p:sp>
      <p:sp>
        <p:nvSpPr>
          <p:cNvPr id="3" name="2 - Θέση περιεχομένου"/>
          <p:cNvSpPr>
            <a:spLocks noGrp="1"/>
          </p:cNvSpPr>
          <p:nvPr>
            <p:ph idx="1"/>
          </p:nvPr>
        </p:nvSpPr>
        <p:spPr/>
        <p:txBody>
          <a:bodyPr/>
          <a:lstStyle/>
          <a:p>
            <a:r>
              <a:rPr lang="en-US" dirty="0" smtClean="0"/>
              <a:t>You live in a country without any </a:t>
            </a:r>
            <a:r>
              <a:rPr lang="en-US" dirty="0" err="1" smtClean="0"/>
              <a:t>organisation</a:t>
            </a:r>
            <a:r>
              <a:rPr lang="en-US" dirty="0" smtClean="0"/>
              <a:t> like the ASA. Write a letter to a Member of Parliament, arguing for the setting up of one in your country. Outline what the role of such an </a:t>
            </a:r>
            <a:r>
              <a:rPr lang="en-US" dirty="0" err="1" smtClean="0"/>
              <a:t>organisation</a:t>
            </a:r>
            <a:r>
              <a:rPr lang="en-US" dirty="0" smtClean="0"/>
              <a:t> would be. </a:t>
            </a:r>
          </a:p>
          <a:p>
            <a:r>
              <a:rPr lang="en-US" dirty="0" smtClean="0"/>
              <a:t>Begin the letter </a:t>
            </a:r>
            <a:r>
              <a:rPr lang="en-US" b="1" dirty="0" smtClean="0"/>
              <a:t>Dear Sir / Madam </a:t>
            </a:r>
            <a:r>
              <a:rPr lang="en-US" dirty="0" smtClean="0"/>
              <a:t>and finish </a:t>
            </a:r>
            <a:r>
              <a:rPr lang="en-US" b="1" dirty="0" smtClean="0"/>
              <a:t>Yours faithfully, XYZ</a:t>
            </a:r>
          </a:p>
          <a:p>
            <a:pPr marL="0" indent="0">
              <a:buNone/>
            </a:pPr>
            <a:endParaRPr lang="en-US" dirty="0" smtClean="0"/>
          </a:p>
          <a:p>
            <a:pPr>
              <a:buNone/>
            </a:pPr>
            <a:endParaRPr lang="el-GR"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WRITING </a:t>
            </a:r>
            <a:r>
              <a:rPr lang="en-US" dirty="0"/>
              <a:t>T</a:t>
            </a:r>
            <a:r>
              <a:rPr lang="en-US" dirty="0" smtClean="0"/>
              <a:t>ASK</a:t>
            </a:r>
            <a:endParaRPr lang="el-GR" dirty="0"/>
          </a:p>
        </p:txBody>
      </p:sp>
      <p:sp>
        <p:nvSpPr>
          <p:cNvPr id="3" name="2 - Θέση περιεχομένου"/>
          <p:cNvSpPr>
            <a:spLocks noGrp="1"/>
          </p:cNvSpPr>
          <p:nvPr>
            <p:ph idx="1"/>
          </p:nvPr>
        </p:nvSpPr>
        <p:spPr/>
        <p:txBody>
          <a:bodyPr/>
          <a:lstStyle/>
          <a:p>
            <a:r>
              <a:rPr lang="en-US" dirty="0" smtClean="0"/>
              <a:t>Consider the issue of access to buildings and within buildings for disabled people in your country. You decide to write a letter to an MEP who sits on the committee responsible for promoting the needs of disabled people in Europe, calling on them to co-ordinate a Europe – wide campaign to provide better access for disabled people. </a:t>
            </a:r>
          </a:p>
          <a:p>
            <a:r>
              <a:rPr lang="en-US" dirty="0" smtClean="0"/>
              <a:t>Begin your letter </a:t>
            </a:r>
            <a:r>
              <a:rPr lang="en-US" b="1" dirty="0" smtClean="0"/>
              <a:t>Dear Sir / Madam </a:t>
            </a:r>
            <a:r>
              <a:rPr lang="en-US" dirty="0" smtClean="0"/>
              <a:t>and finish </a:t>
            </a:r>
            <a:r>
              <a:rPr lang="en-US" b="1" dirty="0" smtClean="0"/>
              <a:t>Yours faithfully x</a:t>
            </a:r>
          </a:p>
          <a:p>
            <a:r>
              <a:rPr lang="en-US" i="1" dirty="0" smtClean="0"/>
              <a:t>MEP (Member of the European Parliament)</a:t>
            </a:r>
            <a:endParaRPr lang="el-GR" i="1"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Before writing</a:t>
            </a:r>
            <a:endParaRPr lang="el-GR" dirty="0"/>
          </a:p>
        </p:txBody>
      </p:sp>
      <p:sp>
        <p:nvSpPr>
          <p:cNvPr id="3" name="2 - Θέση περιεχομένου"/>
          <p:cNvSpPr>
            <a:spLocks noGrp="1"/>
          </p:cNvSpPr>
          <p:nvPr>
            <p:ph idx="1"/>
          </p:nvPr>
        </p:nvSpPr>
        <p:spPr/>
        <p:txBody>
          <a:bodyPr/>
          <a:lstStyle/>
          <a:p>
            <a:r>
              <a:rPr lang="en-US" dirty="0" smtClean="0"/>
              <a:t>Decide who the audience is. </a:t>
            </a:r>
            <a:r>
              <a:rPr lang="en-US" i="1" dirty="0" smtClean="0">
                <a:solidFill>
                  <a:schemeClr val="tx2"/>
                </a:solidFill>
              </a:rPr>
              <a:t>(a member of the European Parliament)</a:t>
            </a:r>
            <a:endParaRPr lang="en-US" dirty="0" smtClean="0"/>
          </a:p>
          <a:p>
            <a:r>
              <a:rPr lang="en-US" dirty="0" smtClean="0"/>
              <a:t>Decide what the topic is. </a:t>
            </a:r>
            <a:r>
              <a:rPr lang="en-US" i="1" dirty="0" smtClean="0">
                <a:solidFill>
                  <a:schemeClr val="tx2"/>
                </a:solidFill>
              </a:rPr>
              <a:t>(promoting the needs of disabled people in Europe, accessibility problems)</a:t>
            </a:r>
            <a:endParaRPr lang="en-US" i="1" dirty="0" smtClean="0"/>
          </a:p>
          <a:p>
            <a:r>
              <a:rPr lang="en-US" dirty="0" smtClean="0"/>
              <a:t>Decide what the purpose of the letter is. </a:t>
            </a:r>
            <a:r>
              <a:rPr lang="en-US" i="1" dirty="0" smtClean="0">
                <a:solidFill>
                  <a:schemeClr val="tx2"/>
                </a:solidFill>
              </a:rPr>
              <a:t>(to suggest that the committee should start a campaign to provide better access for disabled people)</a:t>
            </a:r>
            <a:endParaRPr lang="en-US"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dirty="0" smtClean="0"/>
              <a:t>Introduction </a:t>
            </a:r>
            <a:endParaRPr lang="el-GR" dirty="0"/>
          </a:p>
        </p:txBody>
      </p:sp>
      <p:sp>
        <p:nvSpPr>
          <p:cNvPr id="3" name="2 - Θέση περιεχομένου"/>
          <p:cNvSpPr>
            <a:spLocks noGrp="1"/>
          </p:cNvSpPr>
          <p:nvPr>
            <p:ph idx="1"/>
          </p:nvPr>
        </p:nvSpPr>
        <p:spPr/>
        <p:txBody>
          <a:bodyPr/>
          <a:lstStyle/>
          <a:p>
            <a:r>
              <a:rPr lang="en-US" dirty="0" smtClean="0"/>
              <a:t>State the purpose of the letter </a:t>
            </a:r>
          </a:p>
          <a:p>
            <a:r>
              <a:rPr lang="en-US" dirty="0" smtClean="0"/>
              <a:t>Rephrase the topic </a:t>
            </a:r>
          </a:p>
          <a:p>
            <a:endParaRPr lang="en-US" dirty="0" smtClean="0"/>
          </a:p>
          <a:p>
            <a:r>
              <a:rPr lang="en-US" i="1" dirty="0" smtClean="0">
                <a:solidFill>
                  <a:schemeClr val="tx2"/>
                </a:solidFill>
              </a:rPr>
              <a:t>Dear Sir / Madam, </a:t>
            </a:r>
          </a:p>
          <a:p>
            <a:pPr>
              <a:buNone/>
            </a:pPr>
            <a:r>
              <a:rPr lang="en-US" i="1" dirty="0" smtClean="0">
                <a:solidFill>
                  <a:schemeClr val="tx2"/>
                </a:solidFill>
              </a:rPr>
              <a:t>   I am writing to express my concern at the lack of provision for disabled people in terms of access both to and within buildings here in Greece. As a European citizen, I am inclined to believe that the European Parliament ought to cover for people in need. </a:t>
            </a:r>
            <a:endParaRPr lang="el-GR" i="1" dirty="0">
              <a:solidFill>
                <a:schemeClr val="tx2"/>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Main body </a:t>
            </a:r>
            <a:endParaRPr lang="el-GR" dirty="0"/>
          </a:p>
        </p:txBody>
      </p:sp>
      <p:sp>
        <p:nvSpPr>
          <p:cNvPr id="3" name="2 - Θέση περιεχομένου"/>
          <p:cNvSpPr>
            <a:spLocks noGrp="1"/>
          </p:cNvSpPr>
          <p:nvPr>
            <p:ph idx="1"/>
          </p:nvPr>
        </p:nvSpPr>
        <p:spPr/>
        <p:txBody>
          <a:bodyPr/>
          <a:lstStyle/>
          <a:p>
            <a:r>
              <a:rPr lang="en-US" dirty="0" err="1" smtClean="0"/>
              <a:t>Organise</a:t>
            </a:r>
            <a:r>
              <a:rPr lang="en-US" dirty="0" smtClean="0"/>
              <a:t> your ideas in a single extensive paragraph (when there is only one topic question to address) or two shorter ones (when there are two separate questions</a:t>
            </a:r>
            <a:r>
              <a:rPr lang="en-US" sz="2400" dirty="0" smtClean="0"/>
              <a:t>). </a:t>
            </a:r>
          </a:p>
          <a:p>
            <a:pPr>
              <a:buNone/>
            </a:pPr>
            <a:endParaRPr lang="en-US" sz="2400" dirty="0" smtClean="0"/>
          </a:p>
          <a:p>
            <a:r>
              <a:rPr lang="en-US" sz="2400" i="1" dirty="0" smtClean="0">
                <a:solidFill>
                  <a:schemeClr val="tx2"/>
                </a:solidFill>
              </a:rPr>
              <a:t>In our case, the issue of accessibility for disabled people could be addressed in one paragraph and the issue of actions to be taken by the European Parliament in another. </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Main body – paragraph 1</a:t>
            </a:r>
            <a:endParaRPr lang="el-GR" dirty="0"/>
          </a:p>
        </p:txBody>
      </p:sp>
      <p:sp>
        <p:nvSpPr>
          <p:cNvPr id="3" name="2 - Θέση περιεχομένου"/>
          <p:cNvSpPr>
            <a:spLocks noGrp="1"/>
          </p:cNvSpPr>
          <p:nvPr>
            <p:ph idx="1"/>
          </p:nvPr>
        </p:nvSpPr>
        <p:spPr/>
        <p:txBody>
          <a:bodyPr>
            <a:normAutofit fontScale="77500" lnSpcReduction="20000"/>
          </a:bodyPr>
          <a:lstStyle/>
          <a:p>
            <a:r>
              <a:rPr lang="en-US" dirty="0" smtClean="0"/>
              <a:t>Brainstorm relevant ideas / reasons /examples / results regarding the essence of the problem </a:t>
            </a:r>
          </a:p>
          <a:p>
            <a:pPr lvl="1"/>
            <a:r>
              <a:rPr lang="en-US" i="1" dirty="0" smtClean="0">
                <a:solidFill>
                  <a:schemeClr val="tx2"/>
                </a:solidFill>
              </a:rPr>
              <a:t>Access to buildings (difficult because of steps)</a:t>
            </a:r>
          </a:p>
          <a:p>
            <a:pPr lvl="1"/>
            <a:r>
              <a:rPr lang="en-US" i="1" dirty="0" smtClean="0">
                <a:solidFill>
                  <a:schemeClr val="tx2"/>
                </a:solidFill>
              </a:rPr>
              <a:t>Moving around within buildings (also difficult)</a:t>
            </a:r>
            <a:endParaRPr lang="el-GR" i="1" dirty="0" smtClean="0">
              <a:solidFill>
                <a:schemeClr val="tx2"/>
              </a:solidFill>
            </a:endParaRPr>
          </a:p>
          <a:p>
            <a:r>
              <a:rPr lang="en-US" i="1" dirty="0" smtClean="0"/>
              <a:t>Do not forget to start your paragraph with an appropriate topic sentence. </a:t>
            </a:r>
          </a:p>
          <a:p>
            <a:pPr>
              <a:buNone/>
            </a:pPr>
            <a:endParaRPr lang="en-US" i="1" dirty="0" smtClean="0"/>
          </a:p>
          <a:p>
            <a:r>
              <a:rPr lang="en-US" i="1" dirty="0" smtClean="0">
                <a:solidFill>
                  <a:schemeClr val="tx2"/>
                </a:solidFill>
              </a:rPr>
              <a:t>The problem is twofold. In the first instance, many disabled people, particularly wheelchair users, find gaining access to buildings extremely difficult. This is because only very few buildings, such as public buildings, shops, cinemas or supermarkets, have ramps – the majority have steps. Secondly, once access has been gained to a building, very rarely are buildings constructed or adapted to assist disabled people to move round them. It is true that many buildings have elevators but often the buttons are at such a level that wheelchair users are prevented from reaching them. </a:t>
            </a:r>
            <a:endParaRPr lang="el-GR" i="1" dirty="0">
              <a:solidFill>
                <a:schemeClr val="tx2"/>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20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fade">
                                      <p:cBhvr>
                                        <p:cTn id="23"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Paragraph 1 - analysis</a:t>
            </a:r>
            <a:endParaRPr lang="el-GR" dirty="0"/>
          </a:p>
        </p:txBody>
      </p:sp>
      <p:sp>
        <p:nvSpPr>
          <p:cNvPr id="3" name="2 - Θέση περιεχομένου"/>
          <p:cNvSpPr>
            <a:spLocks noGrp="1"/>
          </p:cNvSpPr>
          <p:nvPr>
            <p:ph idx="1"/>
          </p:nvPr>
        </p:nvSpPr>
        <p:spPr/>
        <p:txBody>
          <a:bodyPr>
            <a:normAutofit fontScale="70000" lnSpcReduction="20000"/>
          </a:bodyPr>
          <a:lstStyle/>
          <a:p>
            <a:r>
              <a:rPr lang="en-US" i="1" dirty="0" smtClean="0">
                <a:solidFill>
                  <a:srgbClr val="00B050"/>
                </a:solidFill>
              </a:rPr>
              <a:t>The problem is twofold</a:t>
            </a:r>
            <a:r>
              <a:rPr lang="en-US" i="1" dirty="0" smtClean="0">
                <a:solidFill>
                  <a:schemeClr val="tx2"/>
                </a:solidFill>
              </a:rPr>
              <a:t>. </a:t>
            </a:r>
            <a:r>
              <a:rPr lang="en-US" i="1" u="dashLongHeavy" dirty="0" smtClean="0">
                <a:solidFill>
                  <a:schemeClr val="tx2"/>
                </a:solidFill>
              </a:rPr>
              <a:t>In the first instance</a:t>
            </a:r>
            <a:r>
              <a:rPr lang="en-US" i="1" dirty="0" smtClean="0">
                <a:solidFill>
                  <a:schemeClr val="tx2"/>
                </a:solidFill>
              </a:rPr>
              <a:t>, </a:t>
            </a:r>
            <a:r>
              <a:rPr lang="en-US" i="1" dirty="0" smtClean="0">
                <a:solidFill>
                  <a:srgbClr val="FF0000"/>
                </a:solidFill>
              </a:rPr>
              <a:t>many disabled people, </a:t>
            </a:r>
            <a:r>
              <a:rPr lang="en-US" i="1" u="sng" dirty="0" smtClean="0">
                <a:solidFill>
                  <a:srgbClr val="FF0000"/>
                </a:solidFill>
              </a:rPr>
              <a:t>particularly wheelchair users</a:t>
            </a:r>
            <a:r>
              <a:rPr lang="en-US" i="1" dirty="0" smtClean="0">
                <a:solidFill>
                  <a:srgbClr val="FF0000"/>
                </a:solidFill>
              </a:rPr>
              <a:t>, find gaining access to buildings extremely difficult</a:t>
            </a:r>
            <a:r>
              <a:rPr lang="en-US" i="1" dirty="0" smtClean="0">
                <a:solidFill>
                  <a:schemeClr val="tx2"/>
                </a:solidFill>
              </a:rPr>
              <a:t>. </a:t>
            </a:r>
            <a:r>
              <a:rPr lang="en-US" i="1" dirty="0" smtClean="0">
                <a:solidFill>
                  <a:srgbClr val="0070C0"/>
                </a:solidFill>
              </a:rPr>
              <a:t>This is because only very few buildings, </a:t>
            </a:r>
            <a:r>
              <a:rPr lang="en-US" i="1" u="sng" dirty="0" smtClean="0">
                <a:solidFill>
                  <a:srgbClr val="0070C0"/>
                </a:solidFill>
              </a:rPr>
              <a:t>such as public buildings, shops, cinemas or supermarkets</a:t>
            </a:r>
            <a:r>
              <a:rPr lang="en-US" i="1" dirty="0" smtClean="0">
                <a:solidFill>
                  <a:srgbClr val="0070C0"/>
                </a:solidFill>
              </a:rPr>
              <a:t>, have ramps – the majority have steps</a:t>
            </a:r>
            <a:r>
              <a:rPr lang="en-US" i="1" dirty="0" smtClean="0">
                <a:solidFill>
                  <a:schemeClr val="tx2"/>
                </a:solidFill>
              </a:rPr>
              <a:t>. </a:t>
            </a:r>
            <a:r>
              <a:rPr lang="en-US" i="1" u="dashLongHeavy" dirty="0" smtClean="0">
                <a:solidFill>
                  <a:schemeClr val="tx2"/>
                </a:solidFill>
              </a:rPr>
              <a:t>Secondly</a:t>
            </a:r>
            <a:r>
              <a:rPr lang="en-US" i="1" dirty="0" smtClean="0">
                <a:solidFill>
                  <a:schemeClr val="tx2"/>
                </a:solidFill>
              </a:rPr>
              <a:t>, </a:t>
            </a:r>
            <a:r>
              <a:rPr lang="en-US" i="1" dirty="0" smtClean="0">
                <a:solidFill>
                  <a:srgbClr val="FF0000"/>
                </a:solidFill>
              </a:rPr>
              <a:t>once access has been gained to a building, very rarely are buildings constructed or adapted to assist disabled people to move round them</a:t>
            </a:r>
            <a:r>
              <a:rPr lang="en-US" i="1" dirty="0" smtClean="0">
                <a:solidFill>
                  <a:schemeClr val="tx2"/>
                </a:solidFill>
              </a:rPr>
              <a:t>. </a:t>
            </a:r>
            <a:r>
              <a:rPr lang="en-US" i="1" u="dashLongHeavy" dirty="0" smtClean="0">
                <a:solidFill>
                  <a:schemeClr val="tx2"/>
                </a:solidFill>
              </a:rPr>
              <a:t>It is true that </a:t>
            </a:r>
            <a:r>
              <a:rPr lang="en-US" i="1" dirty="0" smtClean="0">
                <a:solidFill>
                  <a:schemeClr val="tx2"/>
                </a:solidFill>
              </a:rPr>
              <a:t>many buildings have elevators but </a:t>
            </a:r>
            <a:r>
              <a:rPr lang="en-US" i="1" dirty="0" smtClean="0">
                <a:solidFill>
                  <a:schemeClr val="accent4">
                    <a:lumMod val="60000"/>
                    <a:lumOff val="40000"/>
                  </a:schemeClr>
                </a:solidFill>
              </a:rPr>
              <a:t>often the buttons are at such a level that wheelchair users are prevented from reaching them. </a:t>
            </a:r>
          </a:p>
          <a:p>
            <a:endParaRPr lang="en-US" i="1" dirty="0" smtClean="0">
              <a:solidFill>
                <a:schemeClr val="tx2"/>
              </a:solidFill>
            </a:endParaRPr>
          </a:p>
          <a:p>
            <a:r>
              <a:rPr lang="en-US" dirty="0" smtClean="0"/>
              <a:t>Take a closer look at the first main paragraph to find </a:t>
            </a:r>
          </a:p>
          <a:p>
            <a:pPr lvl="1"/>
            <a:r>
              <a:rPr lang="en-US" dirty="0" smtClean="0">
                <a:solidFill>
                  <a:srgbClr val="00B050"/>
                </a:solidFill>
              </a:rPr>
              <a:t>the topic sentence</a:t>
            </a:r>
          </a:p>
          <a:p>
            <a:pPr lvl="1"/>
            <a:r>
              <a:rPr lang="en-US" dirty="0" smtClean="0">
                <a:solidFill>
                  <a:srgbClr val="FF0000"/>
                </a:solidFill>
              </a:rPr>
              <a:t>the two arguments</a:t>
            </a:r>
          </a:p>
          <a:p>
            <a:pPr lvl="1"/>
            <a:r>
              <a:rPr lang="en-US" dirty="0" smtClean="0">
                <a:solidFill>
                  <a:srgbClr val="0070C0"/>
                </a:solidFill>
              </a:rPr>
              <a:t>Reasons</a:t>
            </a:r>
          </a:p>
          <a:p>
            <a:pPr lvl="1"/>
            <a:r>
              <a:rPr lang="en-US" dirty="0" smtClean="0">
                <a:solidFill>
                  <a:schemeClr val="accent4">
                    <a:lumMod val="60000"/>
                    <a:lumOff val="40000"/>
                  </a:schemeClr>
                </a:solidFill>
              </a:rPr>
              <a:t>Results</a:t>
            </a:r>
          </a:p>
          <a:p>
            <a:pPr lvl="1"/>
            <a:r>
              <a:rPr lang="en-US" u="sng" dirty="0" smtClean="0">
                <a:solidFill>
                  <a:schemeClr val="tx1"/>
                </a:solidFill>
              </a:rPr>
              <a:t>Examples</a:t>
            </a:r>
          </a:p>
          <a:p>
            <a:pPr lvl="1"/>
            <a:r>
              <a:rPr lang="en-US" u="dashLongHeavy" dirty="0" smtClean="0">
                <a:solidFill>
                  <a:schemeClr val="tx1"/>
                </a:solidFill>
              </a:rPr>
              <a:t>Linking expressions</a:t>
            </a:r>
          </a:p>
          <a:p>
            <a:pPr lvl="1"/>
            <a:endParaRPr lang="en-US" b="1" u="sng" dirty="0" smtClean="0">
              <a:solidFill>
                <a:schemeClr val="tx1"/>
              </a:solidFill>
            </a:endParaRPr>
          </a:p>
          <a:p>
            <a:pPr lvl="1"/>
            <a:endParaRPr lang="en-US" dirty="0" smtClean="0">
              <a:solidFill>
                <a:schemeClr val="accent4">
                  <a:lumMod val="60000"/>
                  <a:lumOff val="40000"/>
                </a:schemeClr>
              </a:solidFill>
            </a:endParaRPr>
          </a:p>
          <a:p>
            <a:pPr lvl="1"/>
            <a:endParaRPr lang="en-US" u="sng" dirty="0" smtClean="0">
              <a:solidFill>
                <a:srgbClr val="FF0000"/>
              </a:solidFill>
            </a:endParaRPr>
          </a:p>
          <a:p>
            <a:pPr lvl="1"/>
            <a:endParaRPr lang="en-US" dirty="0" smtClean="0">
              <a:solidFill>
                <a:srgbClr val="FF0000"/>
              </a:solidFill>
            </a:endParaRPr>
          </a:p>
          <a:p>
            <a:pPr lvl="1"/>
            <a:endParaRPr lang="el-GR" dirty="0" smtClean="0"/>
          </a:p>
          <a:p>
            <a:endParaRPr lang="el-GR"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2000"/>
                                        <p:tgtEl>
                                          <p:spTgt spid="3">
                                            <p:txEl>
                                              <p:pRg st="3" end="3"/>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2000"/>
                                        <p:tgtEl>
                                          <p:spTgt spid="3">
                                            <p:txEl>
                                              <p:pRg st="4" end="4"/>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2000"/>
                                        <p:tgtEl>
                                          <p:spTgt spid="3">
                                            <p:txEl>
                                              <p:pRg st="5" end="5"/>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fade">
                                      <p:cBhvr>
                                        <p:cTn id="24" dur="2000"/>
                                        <p:tgtEl>
                                          <p:spTgt spid="3">
                                            <p:txEl>
                                              <p:pRg st="6" end="6"/>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2000"/>
                                        <p:tgtEl>
                                          <p:spTgt spid="3">
                                            <p:txEl>
                                              <p:pRg st="7" end="7"/>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3">
                                            <p:txEl>
                                              <p:pRg st="8" end="8"/>
                                            </p:txEl>
                                          </p:spTgt>
                                        </p:tgtEl>
                                        <p:attrNameLst>
                                          <p:attrName>style.visibility</p:attrName>
                                        </p:attrNameLst>
                                      </p:cBhvr>
                                      <p:to>
                                        <p:strVal val="visible"/>
                                      </p:to>
                                    </p:set>
                                    <p:animEffect transition="in" filter="fade">
                                      <p:cBhvr>
                                        <p:cTn id="30"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Main body – paragraph 2</a:t>
            </a:r>
            <a:endParaRPr lang="el-GR" dirty="0"/>
          </a:p>
        </p:txBody>
      </p:sp>
      <p:sp>
        <p:nvSpPr>
          <p:cNvPr id="3" name="2 - Θέση περιεχομένου"/>
          <p:cNvSpPr>
            <a:spLocks noGrp="1"/>
          </p:cNvSpPr>
          <p:nvPr>
            <p:ph idx="1"/>
          </p:nvPr>
        </p:nvSpPr>
        <p:spPr/>
        <p:txBody>
          <a:bodyPr>
            <a:normAutofit fontScale="77500" lnSpcReduction="20000"/>
          </a:bodyPr>
          <a:lstStyle/>
          <a:p>
            <a:r>
              <a:rPr lang="en-US" dirty="0" smtClean="0"/>
              <a:t>State clearly what action you would like to be taken – make such a request reasonable. </a:t>
            </a:r>
          </a:p>
          <a:p>
            <a:pPr lvl="1"/>
            <a:r>
              <a:rPr lang="en-US" i="1" dirty="0" smtClean="0">
                <a:solidFill>
                  <a:schemeClr val="tx2"/>
                </a:solidFill>
              </a:rPr>
              <a:t>Who is responsible for the problem?</a:t>
            </a:r>
          </a:p>
          <a:p>
            <a:pPr lvl="1"/>
            <a:r>
              <a:rPr lang="en-US" i="1" dirty="0" smtClean="0">
                <a:solidFill>
                  <a:schemeClr val="tx2"/>
                </a:solidFill>
              </a:rPr>
              <a:t>What can the European Parliament do? A campaign to inform the public</a:t>
            </a:r>
          </a:p>
          <a:p>
            <a:r>
              <a:rPr lang="en-US" dirty="0" smtClean="0"/>
              <a:t>Do not forget to start your paragraph with an appropriate topic sentence.  </a:t>
            </a:r>
          </a:p>
          <a:p>
            <a:endParaRPr lang="en-US" dirty="0" smtClean="0"/>
          </a:p>
          <a:p>
            <a:r>
              <a:rPr lang="en-US" i="1" dirty="0" smtClean="0">
                <a:solidFill>
                  <a:schemeClr val="tx2"/>
                </a:solidFill>
              </a:rPr>
              <a:t>I am not sure exactly where responsibility for such matters lies, whether it is with the building developers, the government or somewhere else, but I feel one of the main problems is that the public are not fully aware of the needs of the disabled. It is for this reason I am writing to you, in the hope that the European Parliament could play a vital role in coordinating a Europe – wide campaign to provide access for disabled people. This could begin with informing members  of the public about what is required and why. </a:t>
            </a:r>
            <a:endParaRPr lang="el-GR" i="1" dirty="0">
              <a:solidFill>
                <a:schemeClr val="tx2"/>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20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fade">
                                      <p:cBhvr>
                                        <p:cTn id="23"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PARAGRAPH 2 - ANALYSIS</a:t>
            </a:r>
            <a:endParaRPr lang="el-GR" dirty="0"/>
          </a:p>
        </p:txBody>
      </p:sp>
      <p:sp>
        <p:nvSpPr>
          <p:cNvPr id="3" name="2 - Θέση περιεχομένου"/>
          <p:cNvSpPr>
            <a:spLocks noGrp="1"/>
          </p:cNvSpPr>
          <p:nvPr>
            <p:ph idx="1"/>
          </p:nvPr>
        </p:nvSpPr>
        <p:spPr/>
        <p:txBody>
          <a:bodyPr>
            <a:normAutofit fontScale="85000" lnSpcReduction="20000"/>
          </a:bodyPr>
          <a:lstStyle/>
          <a:p>
            <a:r>
              <a:rPr lang="en-US" i="1" dirty="0" smtClean="0">
                <a:solidFill>
                  <a:srgbClr val="00B050"/>
                </a:solidFill>
              </a:rPr>
              <a:t>I am not sure exactly where responsibility for such matters lies, whether it is with the building developers, the government or somewhere else, but I feel one of the main problems is that the public are not fully aware of the needs of the disabled</a:t>
            </a:r>
            <a:r>
              <a:rPr lang="en-US" i="1" dirty="0" smtClean="0">
                <a:solidFill>
                  <a:schemeClr val="tx2"/>
                </a:solidFill>
              </a:rPr>
              <a:t>. </a:t>
            </a:r>
            <a:r>
              <a:rPr lang="en-US" i="1" dirty="0" smtClean="0">
                <a:solidFill>
                  <a:srgbClr val="FF0000"/>
                </a:solidFill>
              </a:rPr>
              <a:t>It is for this reason I am writing to you, in the hope that the European Parliament could play a vital role in coordinating a Europe – wide campaign to provide access for disabled people. </a:t>
            </a:r>
            <a:r>
              <a:rPr lang="en-US" i="1" dirty="0" smtClean="0">
                <a:solidFill>
                  <a:srgbClr val="00B0F0"/>
                </a:solidFill>
              </a:rPr>
              <a:t>This could begin with informing members  of the public about what is required and why. </a:t>
            </a:r>
          </a:p>
          <a:p>
            <a:endParaRPr lang="en-US" i="1" dirty="0" smtClean="0">
              <a:solidFill>
                <a:schemeClr val="tx2"/>
              </a:solidFill>
            </a:endParaRPr>
          </a:p>
          <a:p>
            <a:r>
              <a:rPr lang="en-US" dirty="0" smtClean="0"/>
              <a:t>Take a closer look at the second main paragraph to find</a:t>
            </a:r>
          </a:p>
          <a:p>
            <a:pPr lvl="1"/>
            <a:r>
              <a:rPr lang="en-US" dirty="0" smtClean="0">
                <a:solidFill>
                  <a:srgbClr val="00B050"/>
                </a:solidFill>
              </a:rPr>
              <a:t>The topic sentence (including a clear opinion about the root of the problem)</a:t>
            </a:r>
          </a:p>
          <a:p>
            <a:pPr lvl="1"/>
            <a:r>
              <a:rPr lang="en-US" dirty="0" smtClean="0">
                <a:solidFill>
                  <a:srgbClr val="FF0000"/>
                </a:solidFill>
              </a:rPr>
              <a:t>A clear suggestion concerning the role of the European Parliament</a:t>
            </a:r>
          </a:p>
          <a:p>
            <a:pPr lvl="1"/>
            <a:r>
              <a:rPr lang="en-US" dirty="0" smtClean="0">
                <a:solidFill>
                  <a:srgbClr val="00B0F0"/>
                </a:solidFill>
              </a:rPr>
              <a:t>The specific means of action, i.e. an informative campaign</a:t>
            </a:r>
          </a:p>
          <a:p>
            <a:pPr lvl="1"/>
            <a:endParaRPr lang="en-US" dirty="0" smtClean="0">
              <a:solidFill>
                <a:srgbClr val="00B050"/>
              </a:solidFill>
            </a:endParaRPr>
          </a:p>
          <a:p>
            <a:pPr lvl="1"/>
            <a:endParaRPr lang="el-GR" dirty="0" smtClean="0"/>
          </a:p>
          <a:p>
            <a:endParaRPr lang="el-GR"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2000"/>
                                        <p:tgtEl>
                                          <p:spTgt spid="3">
                                            <p:txEl>
                                              <p:pRg st="3" end="3"/>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2000"/>
                                        <p:tgtEl>
                                          <p:spTgt spid="3">
                                            <p:txEl>
                                              <p:pRg st="4" end="4"/>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177</TotalTime>
  <Words>1224</Words>
  <Application>Microsoft Office PowerPoint</Application>
  <PresentationFormat>On-screen Show (4:3)</PresentationFormat>
  <Paragraphs>81</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Flow</vt:lpstr>
      <vt:lpstr>PowerPoint Presentation</vt:lpstr>
      <vt:lpstr>WRITING TASK</vt:lpstr>
      <vt:lpstr>Before writing</vt:lpstr>
      <vt:lpstr>Introduction </vt:lpstr>
      <vt:lpstr>Main body </vt:lpstr>
      <vt:lpstr>Main body – paragraph 1</vt:lpstr>
      <vt:lpstr>Paragraph 1 - analysis</vt:lpstr>
      <vt:lpstr>Main body – paragraph 2</vt:lpstr>
      <vt:lpstr>PARAGRAPH 2 - ANALYSIS</vt:lpstr>
      <vt:lpstr>conclusion</vt:lpstr>
      <vt:lpstr>After writing </vt:lpstr>
      <vt:lpstr>It’s your turn… (background information)</vt:lpstr>
      <vt:lpstr>It’s your turn…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Passing the university entrance exams</dc:title>
  <dc:creator>julia</dc:creator>
  <cp:lastModifiedBy>Kose laptop</cp:lastModifiedBy>
  <cp:revision>31</cp:revision>
  <dcterms:created xsi:type="dcterms:W3CDTF">2020-03-24T18:30:12Z</dcterms:created>
  <dcterms:modified xsi:type="dcterms:W3CDTF">2020-11-18T22:22:52Z</dcterms:modified>
</cp:coreProperties>
</file>