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2" r:id="rId6"/>
    <p:sldId id="260" r:id="rId7"/>
    <p:sldId id="261" r:id="rId8"/>
    <p:sldId id="263" r:id="rId9"/>
    <p:sldId id="264" r:id="rId10"/>
    <p:sldId id="265" r:id="rId11"/>
    <p:sldId id="266" r:id="rId12"/>
    <p:sldId id="267"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9" d="100"/>
          <a:sy n="119" d="100"/>
        </p:scale>
        <p:origin x="-1404" y="52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19" name="Footer Placeholder 18"/>
          <p:cNvSpPr>
            <a:spLocks noGrp="1"/>
          </p:cNvSpPr>
          <p:nvPr>
            <p:ph type="ftr" sz="quarter" idx="11"/>
          </p:nvPr>
        </p:nvSpPr>
        <p:spPr/>
        <p:txBody>
          <a:bodyPr/>
          <a:lstStyle/>
          <a:p>
            <a:endParaRPr lang="el-GR"/>
          </a:p>
        </p:txBody>
      </p:sp>
      <p:sp>
        <p:nvSpPr>
          <p:cNvPr id="27" name="Slide Number Placeholder 26"/>
          <p:cNvSpPr>
            <a:spLocks noGrp="1"/>
          </p:cNvSpPr>
          <p:nvPr>
            <p:ph type="sldNum" sz="quarter" idx="12"/>
          </p:nvPr>
        </p:nvSpPr>
        <p:spPr/>
        <p:txBody>
          <a:bodyPr/>
          <a:lstStyle/>
          <a:p>
            <a:fld id="{1EECA6B2-FAB9-41AF-AAED-8C9CFDDD48E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1EECA6B2-FAB9-41AF-AAED-8C9CFDDD48E5}"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1EECA6B2-FAB9-41AF-AAED-8C9CFDDD48E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7B325C3-2966-423F-AB30-7A18246E693A}" type="datetimeFigureOut">
              <a:rPr lang="el-GR" smtClean="0"/>
              <a:pPr/>
              <a:t>19/11/2020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a:xfrm>
            <a:off x="8077200" y="6356350"/>
            <a:ext cx="609600" cy="365125"/>
          </a:xfrm>
        </p:spPr>
        <p:txBody>
          <a:bodyPr/>
          <a:lstStyle/>
          <a:p>
            <a:fld id="{1EECA6B2-FAB9-41AF-AAED-8C9CFDDD48E5}" type="slidenum">
              <a:rPr lang="el-GR" smtClean="0"/>
              <a:pPr/>
              <a:t>‹#›</a:t>
            </a:fld>
            <a:endParaRPr lang="el-G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7B325C3-2966-423F-AB30-7A18246E693A}" type="datetimeFigureOut">
              <a:rPr lang="el-GR" smtClean="0"/>
              <a:pPr/>
              <a:t>19/11/2020</a:t>
            </a:fld>
            <a:endParaRPr lang="el-G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l-G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EECA6B2-FAB9-41AF-AAED-8C9CFDDD48E5}" type="slidenum">
              <a:rPr lang="el-GR" smtClean="0"/>
              <a:pPr/>
              <a:t>‹#›</a:t>
            </a:fld>
            <a:endParaRPr lang="el-G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Υπότιτλος"/>
          <p:cNvSpPr>
            <a:spLocks noGrp="1"/>
          </p:cNvSpPr>
          <p:nvPr>
            <p:ph type="subTitle" idx="1"/>
          </p:nvPr>
        </p:nvSpPr>
        <p:spPr>
          <a:xfrm>
            <a:off x="3419872" y="3501008"/>
            <a:ext cx="5114778" cy="1101248"/>
          </a:xfrm>
        </p:spPr>
        <p:txBody>
          <a:bodyPr>
            <a:normAutofit/>
          </a:bodyPr>
          <a:lstStyle/>
          <a:p>
            <a:r>
              <a:rPr lang="en-US" dirty="0" smtClean="0"/>
              <a:t>Writing </a:t>
            </a:r>
            <a:r>
              <a:rPr lang="en-US" dirty="0" smtClean="0"/>
              <a:t>a balanced article</a:t>
            </a:r>
          </a:p>
          <a:p>
            <a:endParaRPr lang="en-US"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conclusion</a:t>
            </a:r>
            <a:endParaRPr lang="el-GR" dirty="0"/>
          </a:p>
        </p:txBody>
      </p:sp>
      <p:sp>
        <p:nvSpPr>
          <p:cNvPr id="3" name="2 - Θέση περιεχομένου"/>
          <p:cNvSpPr>
            <a:spLocks noGrp="1"/>
          </p:cNvSpPr>
          <p:nvPr>
            <p:ph idx="1"/>
          </p:nvPr>
        </p:nvSpPr>
        <p:spPr/>
        <p:txBody>
          <a:bodyPr>
            <a:normAutofit lnSpcReduction="10000"/>
          </a:bodyPr>
          <a:lstStyle/>
          <a:p>
            <a:r>
              <a:rPr lang="en-US" dirty="0" err="1" smtClean="0"/>
              <a:t>Summarise</a:t>
            </a:r>
            <a:r>
              <a:rPr lang="en-US" dirty="0" smtClean="0"/>
              <a:t> your arguments and give </a:t>
            </a:r>
            <a:r>
              <a:rPr lang="en-US" u="heavy" dirty="0" smtClean="0">
                <a:uFill>
                  <a:solidFill>
                    <a:srgbClr val="FF0000"/>
                  </a:solidFill>
                </a:uFill>
              </a:rPr>
              <a:t>a balanced judgment</a:t>
            </a:r>
            <a:r>
              <a:rPr lang="en-US" dirty="0" smtClean="0"/>
              <a:t>. </a:t>
            </a:r>
          </a:p>
          <a:p>
            <a:r>
              <a:rPr lang="en-US" dirty="0" smtClean="0"/>
              <a:t>End with a comment / warning / condition / </a:t>
            </a:r>
            <a:r>
              <a:rPr lang="en-US" u="heavy" dirty="0" smtClean="0">
                <a:uFill>
                  <a:solidFill>
                    <a:srgbClr val="00B050"/>
                  </a:solidFill>
                </a:uFill>
              </a:rPr>
              <a:t>hope</a:t>
            </a:r>
            <a:r>
              <a:rPr lang="en-US" dirty="0" smtClean="0"/>
              <a:t> / rhetorical question. </a:t>
            </a:r>
          </a:p>
          <a:p>
            <a:endParaRPr lang="en-US" dirty="0" smtClean="0"/>
          </a:p>
          <a:p>
            <a:r>
              <a:rPr lang="en-US" i="1" dirty="0" smtClean="0">
                <a:solidFill>
                  <a:schemeClr val="tx2"/>
                </a:solidFill>
              </a:rPr>
              <a:t>In conclusion, it can be said that </a:t>
            </a:r>
            <a:r>
              <a:rPr lang="en-US" i="1" u="heavy" dirty="0" smtClean="0">
                <a:solidFill>
                  <a:schemeClr val="tx2"/>
                </a:solidFill>
                <a:uFill>
                  <a:solidFill>
                    <a:srgbClr val="FF0000"/>
                  </a:solidFill>
                </a:uFill>
              </a:rPr>
              <a:t>whilst some zoos are not overly concerned about the total well – being of their animals, others are playing a vital role in conservation</a:t>
            </a:r>
            <a:r>
              <a:rPr lang="en-US" i="1" dirty="0" smtClean="0">
                <a:solidFill>
                  <a:schemeClr val="tx2"/>
                </a:solidFill>
              </a:rPr>
              <a:t>. </a:t>
            </a:r>
            <a:r>
              <a:rPr lang="en-US" i="1" u="heavy" dirty="0" smtClean="0">
                <a:solidFill>
                  <a:schemeClr val="tx2"/>
                </a:solidFill>
                <a:uFill>
                  <a:solidFill>
                    <a:srgbClr val="00B050"/>
                  </a:solidFill>
                </a:uFill>
              </a:rPr>
              <a:t>Let us hope that more and more zoos will allocate more funds to proper programs that will help promote the welfare of endangered species</a:t>
            </a:r>
            <a:r>
              <a:rPr lang="en-US" i="1" dirty="0" smtClean="0">
                <a:solidFill>
                  <a:schemeClr val="tx2"/>
                </a:solidFill>
              </a:rPr>
              <a:t>. </a:t>
            </a:r>
            <a:endParaRPr lang="el-GR" i="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After writing</a:t>
            </a:r>
            <a:endParaRPr lang="el-GR" dirty="0"/>
          </a:p>
        </p:txBody>
      </p:sp>
      <p:sp>
        <p:nvSpPr>
          <p:cNvPr id="3" name="2 - Θέση περιεχομένου"/>
          <p:cNvSpPr>
            <a:spLocks noGrp="1"/>
          </p:cNvSpPr>
          <p:nvPr>
            <p:ph idx="1"/>
          </p:nvPr>
        </p:nvSpPr>
        <p:spPr/>
        <p:txBody>
          <a:bodyPr>
            <a:normAutofit fontScale="85000" lnSpcReduction="20000"/>
          </a:bodyPr>
          <a:lstStyle/>
          <a:p>
            <a:r>
              <a:rPr lang="en-US" dirty="0" smtClean="0"/>
              <a:t>Check the letter generally for grammar, spelling, punctuation mistakes. </a:t>
            </a:r>
          </a:p>
          <a:p>
            <a:r>
              <a:rPr lang="en-US" dirty="0" smtClean="0"/>
              <a:t>Make sure you have adopted a formal style of writing which includes</a:t>
            </a:r>
          </a:p>
          <a:p>
            <a:pPr lvl="1"/>
            <a:r>
              <a:rPr lang="en-US" dirty="0" smtClean="0"/>
              <a:t>Sophisticated vocabulary </a:t>
            </a:r>
          </a:p>
          <a:p>
            <a:pPr lvl="1"/>
            <a:r>
              <a:rPr lang="en-US" dirty="0" smtClean="0"/>
              <a:t>Long, complex sentences</a:t>
            </a:r>
          </a:p>
          <a:p>
            <a:pPr lvl="1"/>
            <a:r>
              <a:rPr lang="en-US" dirty="0" smtClean="0"/>
              <a:t>Impersonal constructions </a:t>
            </a:r>
            <a:r>
              <a:rPr lang="en-US" i="1" dirty="0" smtClean="0">
                <a:solidFill>
                  <a:schemeClr val="tx2"/>
                </a:solidFill>
              </a:rPr>
              <a:t>(it can be said that…)</a:t>
            </a:r>
            <a:endParaRPr lang="en-US" dirty="0" smtClean="0"/>
          </a:p>
          <a:p>
            <a:pPr lvl="1"/>
            <a:r>
              <a:rPr lang="en-US" dirty="0" smtClean="0"/>
              <a:t>Linking words / phrases </a:t>
            </a:r>
            <a:r>
              <a:rPr lang="en-US" i="1" dirty="0" smtClean="0">
                <a:solidFill>
                  <a:schemeClr val="tx2"/>
                </a:solidFill>
              </a:rPr>
              <a:t>(On the other hand, Furthermore, In conclusion)</a:t>
            </a:r>
            <a:endParaRPr lang="en-US" dirty="0" smtClean="0"/>
          </a:p>
          <a:p>
            <a:pPr lvl="1"/>
            <a:r>
              <a:rPr lang="en-US" dirty="0" smtClean="0"/>
              <a:t>Passive voice </a:t>
            </a:r>
            <a:r>
              <a:rPr lang="en-US" i="1" dirty="0" smtClean="0">
                <a:solidFill>
                  <a:schemeClr val="tx2"/>
                </a:solidFill>
              </a:rPr>
              <a:t>(many animals are kept… they are not cared for adequately…)</a:t>
            </a:r>
            <a:endParaRPr lang="en-US" dirty="0" smtClean="0"/>
          </a:p>
          <a:p>
            <a:pPr lvl="1"/>
            <a:r>
              <a:rPr lang="en-US" dirty="0" smtClean="0"/>
              <a:t>Inversion</a:t>
            </a:r>
          </a:p>
          <a:p>
            <a:pPr lvl="1"/>
            <a:r>
              <a:rPr lang="en-US" dirty="0" smtClean="0"/>
              <a:t>Non – contracted forms</a:t>
            </a:r>
          </a:p>
          <a:p>
            <a:pPr lvl="1"/>
            <a:r>
              <a:rPr lang="en-US" dirty="0" smtClean="0"/>
              <a:t>No colloquial words</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2000"/>
                                        <p:tgtEl>
                                          <p:spTgt spid="3">
                                            <p:txEl>
                                              <p:pRg st="5" end="5"/>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2000"/>
                                        <p:tgtEl>
                                          <p:spTgt spid="3">
                                            <p:txEl>
                                              <p:pRg st="6" end="6"/>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fade">
                                      <p:cBhvr>
                                        <p:cTn id="30" dur="2000"/>
                                        <p:tgtEl>
                                          <p:spTgt spid="3">
                                            <p:txEl>
                                              <p:pRg st="7" end="7"/>
                                            </p:txEl>
                                          </p:spTgt>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animEffect transition="in" filter="fade">
                                      <p:cBhvr>
                                        <p:cTn id="33" dur="2000"/>
                                        <p:tgtEl>
                                          <p:spTgt spid="3">
                                            <p:txEl>
                                              <p:pRg st="8" end="8"/>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9" end="9"/>
                                            </p:txEl>
                                          </p:spTgt>
                                        </p:tgtEl>
                                        <p:attrNameLst>
                                          <p:attrName>style.visibility</p:attrName>
                                        </p:attrNameLst>
                                      </p:cBhvr>
                                      <p:to>
                                        <p:strVal val="visible"/>
                                      </p:to>
                                    </p:set>
                                    <p:animEffect transition="in" filter="fade">
                                      <p:cBhvr>
                                        <p:cTn id="36"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It’s your turn</a:t>
            </a:r>
            <a:endParaRPr lang="el-GR" dirty="0"/>
          </a:p>
        </p:txBody>
      </p:sp>
      <p:sp>
        <p:nvSpPr>
          <p:cNvPr id="3" name="2 - Θέση περιεχομένου"/>
          <p:cNvSpPr>
            <a:spLocks noGrp="1"/>
          </p:cNvSpPr>
          <p:nvPr>
            <p:ph idx="1"/>
          </p:nvPr>
        </p:nvSpPr>
        <p:spPr/>
        <p:txBody>
          <a:bodyPr/>
          <a:lstStyle/>
          <a:p>
            <a:r>
              <a:rPr lang="en-US" dirty="0" smtClean="0"/>
              <a:t>Some people feel admissions should be free to national museums, galleries and major historical sites, while others disagree, arguing that admission fees are necessary. </a:t>
            </a:r>
          </a:p>
          <a:p>
            <a:r>
              <a:rPr lang="en-US" dirty="0" smtClean="0"/>
              <a:t>You have been asked to write an article to be published in the school magazine, which discusses the arguments for and against establishing free admission to national treasures. </a:t>
            </a:r>
          </a:p>
          <a:p>
            <a:pPr marL="0" indent="0">
              <a:buNone/>
            </a:pPr>
            <a:endParaRPr lang="en-US" dirty="0" smtClean="0"/>
          </a:p>
          <a:p>
            <a:pPr>
              <a:buNone/>
            </a:pPr>
            <a:endParaRPr lang="en-US" dirty="0" smtClean="0"/>
          </a:p>
          <a:p>
            <a:endParaRPr lang="el-GR" dirty="0" smtClean="0"/>
          </a:p>
          <a:p>
            <a:endParaRPr lang="el-G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Writing task</a:t>
            </a:r>
            <a:endParaRPr lang="el-GR" dirty="0"/>
          </a:p>
        </p:txBody>
      </p:sp>
      <p:sp>
        <p:nvSpPr>
          <p:cNvPr id="3" name="2 - Θέση περιεχομένου"/>
          <p:cNvSpPr>
            <a:spLocks noGrp="1"/>
          </p:cNvSpPr>
          <p:nvPr>
            <p:ph idx="1"/>
          </p:nvPr>
        </p:nvSpPr>
        <p:spPr/>
        <p:txBody>
          <a:bodyPr/>
          <a:lstStyle/>
          <a:p>
            <a:r>
              <a:rPr lang="en-US" dirty="0" smtClean="0"/>
              <a:t>Your school is producing a magazine for teenagers, which is going to be distributed in your </a:t>
            </a:r>
            <a:r>
              <a:rPr lang="en-US" dirty="0" err="1" smtClean="0"/>
              <a:t>neighbourhood</a:t>
            </a:r>
            <a:r>
              <a:rPr lang="en-US" dirty="0" smtClean="0"/>
              <a:t>. The aim of the magazine is to increase young people’s awareness of protecting the environment. </a:t>
            </a:r>
          </a:p>
          <a:p>
            <a:r>
              <a:rPr lang="en-US" dirty="0" smtClean="0"/>
              <a:t>You have been asked to write an article to be published in the magazine, which deals specifically with zoos, the problems commonly associated with them and their potential conservation role.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Before writing</a:t>
            </a:r>
            <a:endParaRPr lang="el-GR" dirty="0"/>
          </a:p>
        </p:txBody>
      </p:sp>
      <p:sp>
        <p:nvSpPr>
          <p:cNvPr id="3" name="2 - Θέση περιεχομένου"/>
          <p:cNvSpPr>
            <a:spLocks noGrp="1"/>
          </p:cNvSpPr>
          <p:nvPr>
            <p:ph idx="1"/>
          </p:nvPr>
        </p:nvSpPr>
        <p:spPr/>
        <p:txBody>
          <a:bodyPr>
            <a:normAutofit/>
          </a:bodyPr>
          <a:lstStyle/>
          <a:p>
            <a:r>
              <a:rPr lang="en-US" dirty="0" smtClean="0"/>
              <a:t>Decide who the audience is </a:t>
            </a:r>
            <a:r>
              <a:rPr lang="en-US" i="1" dirty="0" smtClean="0">
                <a:solidFill>
                  <a:schemeClr val="tx2"/>
                </a:solidFill>
              </a:rPr>
              <a:t>(teenagers in your school and </a:t>
            </a:r>
            <a:r>
              <a:rPr lang="en-US" i="1" dirty="0" err="1" smtClean="0">
                <a:solidFill>
                  <a:schemeClr val="tx2"/>
                </a:solidFill>
              </a:rPr>
              <a:t>neighbourhood</a:t>
            </a:r>
            <a:r>
              <a:rPr lang="en-US" i="1" dirty="0" smtClean="0">
                <a:solidFill>
                  <a:schemeClr val="tx2"/>
                </a:solidFill>
              </a:rPr>
              <a:t> who may read this article)</a:t>
            </a:r>
          </a:p>
          <a:p>
            <a:r>
              <a:rPr lang="en-US" dirty="0" smtClean="0"/>
              <a:t>Decide what the topic is </a:t>
            </a:r>
            <a:r>
              <a:rPr lang="en-US" i="1" dirty="0" smtClean="0">
                <a:solidFill>
                  <a:schemeClr val="tx2"/>
                </a:solidFill>
              </a:rPr>
              <a:t>(the problems associated with zoos, i.e. disadvantages, and their potential conservation role, i.e. potential advantages)</a:t>
            </a:r>
          </a:p>
          <a:p>
            <a:r>
              <a:rPr lang="en-US" i="1" dirty="0" smtClean="0"/>
              <a:t>Decide what the purpose of the text is </a:t>
            </a:r>
            <a:r>
              <a:rPr lang="en-US" dirty="0" smtClean="0">
                <a:solidFill>
                  <a:schemeClr val="tx2"/>
                </a:solidFill>
              </a:rPr>
              <a:t>(to raise readers’ awareness concerning both the benefits and drawbacks associated with zoos)</a:t>
            </a:r>
          </a:p>
          <a:p>
            <a:r>
              <a:rPr lang="en-US" dirty="0" smtClean="0"/>
              <a:t>Remember to produce a balanced text and avoid using “I” or stating your personal opinion.</a:t>
            </a:r>
            <a:r>
              <a:rPr lang="en-US" i="1" dirty="0" smtClean="0">
                <a:solidFill>
                  <a:schemeClr val="tx2"/>
                </a:solidFill>
              </a:rPr>
              <a:t> </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introduction</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n-US" dirty="0" smtClean="0"/>
              <a:t>Introduce the twofold issue of zoos, by </a:t>
            </a:r>
            <a:r>
              <a:rPr lang="en-US" u="dashLongHeavy" dirty="0" smtClean="0">
                <a:uFill>
                  <a:solidFill>
                    <a:srgbClr val="FF0000"/>
                  </a:solidFill>
                </a:uFill>
              </a:rPr>
              <a:t>rephrasing</a:t>
            </a:r>
            <a:r>
              <a:rPr lang="en-US" dirty="0" smtClean="0"/>
              <a:t> the topic given</a:t>
            </a:r>
          </a:p>
          <a:p>
            <a:r>
              <a:rPr lang="en-US" dirty="0" smtClean="0"/>
              <a:t>Include </a:t>
            </a:r>
            <a:r>
              <a:rPr lang="en-US" u="dbl" dirty="0" smtClean="0">
                <a:uFill>
                  <a:solidFill>
                    <a:srgbClr val="00B050"/>
                  </a:solidFill>
                </a:uFill>
              </a:rPr>
              <a:t>a balanced intention statement </a:t>
            </a:r>
            <a:r>
              <a:rPr lang="en-US" dirty="0" smtClean="0"/>
              <a:t>(informing the reader you will be covering for both the pros and cons objectively)</a:t>
            </a:r>
          </a:p>
          <a:p>
            <a:endParaRPr lang="en-US" dirty="0" smtClean="0"/>
          </a:p>
          <a:p>
            <a:r>
              <a:rPr lang="en-US" i="1" u="dashLongHeavy" dirty="0" smtClean="0">
                <a:solidFill>
                  <a:schemeClr val="tx2"/>
                </a:solidFill>
                <a:uFill>
                  <a:solidFill>
                    <a:srgbClr val="FF0000"/>
                  </a:solidFill>
                </a:uFill>
              </a:rPr>
              <a:t>Recently there has been a great deal of controversy about the role that zoos play in protecting the environment</a:t>
            </a:r>
            <a:r>
              <a:rPr lang="en-US" i="1" dirty="0" smtClean="0">
                <a:solidFill>
                  <a:schemeClr val="tx2"/>
                </a:solidFill>
              </a:rPr>
              <a:t>. In some ways it is difficult to generalize on the topic of zoos, since </a:t>
            </a:r>
            <a:r>
              <a:rPr lang="en-US" i="1" u="dbl" dirty="0" smtClean="0">
                <a:solidFill>
                  <a:schemeClr val="tx2"/>
                </a:solidFill>
                <a:uFill>
                  <a:solidFill>
                    <a:srgbClr val="00B050"/>
                  </a:solidFill>
                </a:uFill>
              </a:rPr>
              <a:t>there are many of them in the world which care for the animals </a:t>
            </a:r>
            <a:r>
              <a:rPr lang="en-US" i="1" dirty="0" smtClean="0">
                <a:solidFill>
                  <a:schemeClr val="tx2"/>
                </a:solidFill>
              </a:rPr>
              <a:t>in them and in no way seek to exploit them. Regrettably, though, </a:t>
            </a:r>
            <a:r>
              <a:rPr lang="en-US" i="1" u="dbl" dirty="0" smtClean="0">
                <a:solidFill>
                  <a:schemeClr val="tx2"/>
                </a:solidFill>
                <a:uFill>
                  <a:solidFill>
                    <a:srgbClr val="00B050"/>
                  </a:solidFill>
                </a:uFill>
              </a:rPr>
              <a:t>there are many that do not. </a:t>
            </a:r>
            <a:endParaRPr lang="el-GR" i="1" u="dbl" dirty="0">
              <a:solidFill>
                <a:schemeClr val="tx2"/>
              </a:solidFill>
              <a:uFill>
                <a:solidFill>
                  <a:srgbClr val="00B050"/>
                </a:solidFill>
              </a:u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a:t>
            </a:r>
            <a:endParaRPr lang="el-GR" dirty="0"/>
          </a:p>
        </p:txBody>
      </p:sp>
      <p:sp>
        <p:nvSpPr>
          <p:cNvPr id="3" name="2 - Θέση περιεχομένου"/>
          <p:cNvSpPr>
            <a:spLocks noGrp="1"/>
          </p:cNvSpPr>
          <p:nvPr>
            <p:ph idx="1"/>
          </p:nvPr>
        </p:nvSpPr>
        <p:spPr/>
        <p:txBody>
          <a:bodyPr/>
          <a:lstStyle/>
          <a:p>
            <a:r>
              <a:rPr lang="en-US" dirty="0" err="1" smtClean="0"/>
              <a:t>Organise</a:t>
            </a:r>
            <a:r>
              <a:rPr lang="en-US" dirty="0" smtClean="0"/>
              <a:t> your ideas in a single extensive paragraph (when there is only one topic question to address) or two shorter ones (when there are two separate questions</a:t>
            </a:r>
            <a:r>
              <a:rPr lang="en-US" sz="2400" dirty="0" smtClean="0"/>
              <a:t>). </a:t>
            </a:r>
          </a:p>
          <a:p>
            <a:pPr>
              <a:buNone/>
            </a:pPr>
            <a:endParaRPr lang="en-US" sz="2400" dirty="0" smtClean="0"/>
          </a:p>
          <a:p>
            <a:r>
              <a:rPr lang="en-US" sz="2400" i="1" dirty="0" smtClean="0">
                <a:solidFill>
                  <a:schemeClr val="tx2"/>
                </a:solidFill>
              </a:rPr>
              <a:t>In our case, the drawbacks associated with zoos could be addressed in one paragraph and their potential role in preserving endangered species in another.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1</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dirty="0" smtClean="0"/>
              <a:t>Make your main point in relation to </a:t>
            </a:r>
            <a:r>
              <a:rPr lang="en-US" b="1" dirty="0" smtClean="0"/>
              <a:t>disadvantages </a:t>
            </a:r>
            <a:r>
              <a:rPr lang="en-US" dirty="0" smtClean="0"/>
              <a:t>and give a couple of examples. </a:t>
            </a:r>
          </a:p>
          <a:p>
            <a:r>
              <a:rPr lang="en-US" dirty="0" smtClean="0"/>
              <a:t>Brainstorm at least 2 disadvantages. </a:t>
            </a:r>
          </a:p>
          <a:p>
            <a:pPr lvl="1"/>
            <a:r>
              <a:rPr lang="en-US" dirty="0" smtClean="0"/>
              <a:t>Small cages</a:t>
            </a:r>
          </a:p>
          <a:p>
            <a:pPr lvl="1"/>
            <a:r>
              <a:rPr lang="en-US" dirty="0" smtClean="0"/>
              <a:t>Different from their natural habitat</a:t>
            </a:r>
          </a:p>
          <a:p>
            <a:pPr lvl="1"/>
            <a:r>
              <a:rPr lang="en-US" dirty="0" smtClean="0"/>
              <a:t>Inadequate care</a:t>
            </a:r>
          </a:p>
          <a:p>
            <a:r>
              <a:rPr lang="en-US" dirty="0" smtClean="0"/>
              <a:t>Do not forget to start your paragraph with an appropriate topic sentence. </a:t>
            </a:r>
          </a:p>
          <a:p>
            <a:pPr>
              <a:buNone/>
            </a:pPr>
            <a:endParaRPr lang="en-US" dirty="0" smtClean="0"/>
          </a:p>
          <a:p>
            <a:r>
              <a:rPr lang="en-US" i="1" dirty="0" smtClean="0">
                <a:solidFill>
                  <a:schemeClr val="tx2"/>
                </a:solidFill>
              </a:rPr>
              <a:t>It is possible to identify certain problems that are often associated with zoos. Firstly, many animals are kept in small cages where they have no opportunity to move about. There is no attempt to provide them with an environment comparable to their natural one. Furthermore, there are many instances where the animals are not cared for adequately in relation to warmth, shelter, food and hygiene.  </a:t>
            </a:r>
            <a:endParaRPr lang="el-GR" i="1" dirty="0">
              <a:solidFill>
                <a:schemeClr val="tx2"/>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1 – analysis </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i="1" dirty="0" smtClean="0">
                <a:solidFill>
                  <a:srgbClr val="FFC000"/>
                </a:solidFill>
              </a:rPr>
              <a:t>It is possible </a:t>
            </a:r>
            <a:r>
              <a:rPr lang="en-US" i="1" dirty="0" smtClean="0">
                <a:solidFill>
                  <a:srgbClr val="00B050"/>
                </a:solidFill>
              </a:rPr>
              <a:t>to identify certain problems that are often associated with zoos. </a:t>
            </a:r>
            <a:r>
              <a:rPr lang="en-US" i="1" u="dashLongHeavy" dirty="0" smtClean="0">
                <a:solidFill>
                  <a:schemeClr val="tx2"/>
                </a:solidFill>
              </a:rPr>
              <a:t>Firstly</a:t>
            </a:r>
            <a:r>
              <a:rPr lang="en-US" i="1" dirty="0" smtClean="0">
                <a:solidFill>
                  <a:schemeClr val="tx2"/>
                </a:solidFill>
              </a:rPr>
              <a:t>, many animals are kept in </a:t>
            </a:r>
            <a:r>
              <a:rPr lang="en-US" i="1" dirty="0" smtClean="0">
                <a:solidFill>
                  <a:srgbClr val="FF0000"/>
                </a:solidFill>
              </a:rPr>
              <a:t>small cages </a:t>
            </a:r>
            <a:r>
              <a:rPr lang="en-US" i="1" dirty="0" smtClean="0">
                <a:solidFill>
                  <a:schemeClr val="tx2"/>
                </a:solidFill>
              </a:rPr>
              <a:t>where </a:t>
            </a:r>
            <a:r>
              <a:rPr lang="en-US" i="1" dirty="0" smtClean="0">
                <a:solidFill>
                  <a:srgbClr val="00B0F0"/>
                </a:solidFill>
              </a:rPr>
              <a:t>they have no opportunity to move about</a:t>
            </a:r>
            <a:r>
              <a:rPr lang="en-US" i="1" dirty="0" smtClean="0">
                <a:solidFill>
                  <a:schemeClr val="tx2"/>
                </a:solidFill>
              </a:rPr>
              <a:t>. There is </a:t>
            </a:r>
            <a:r>
              <a:rPr lang="en-US" i="1" dirty="0" smtClean="0">
                <a:solidFill>
                  <a:srgbClr val="FF0000"/>
                </a:solidFill>
              </a:rPr>
              <a:t>no attempt to provide them with an environment comparable to their natural one</a:t>
            </a:r>
            <a:r>
              <a:rPr lang="en-US" i="1" dirty="0" smtClean="0">
                <a:solidFill>
                  <a:schemeClr val="tx2"/>
                </a:solidFill>
              </a:rPr>
              <a:t>. </a:t>
            </a:r>
            <a:r>
              <a:rPr lang="en-US" i="1" u="dashLongHeavy" dirty="0" smtClean="0">
                <a:solidFill>
                  <a:schemeClr val="tx2"/>
                </a:solidFill>
              </a:rPr>
              <a:t>Furthermore</a:t>
            </a:r>
            <a:r>
              <a:rPr lang="en-US" i="1" dirty="0" smtClean="0">
                <a:solidFill>
                  <a:schemeClr val="tx2"/>
                </a:solidFill>
              </a:rPr>
              <a:t>, there are many instances where the animals are </a:t>
            </a:r>
            <a:r>
              <a:rPr lang="en-US" i="1" dirty="0" smtClean="0">
                <a:solidFill>
                  <a:srgbClr val="FF0000"/>
                </a:solidFill>
              </a:rPr>
              <a:t>not cared for adequately </a:t>
            </a:r>
            <a:r>
              <a:rPr lang="en-US" i="1" dirty="0" smtClean="0">
                <a:solidFill>
                  <a:schemeClr val="tx2"/>
                </a:solidFill>
              </a:rPr>
              <a:t>in relation to </a:t>
            </a:r>
            <a:r>
              <a:rPr lang="en-US" i="1" u="sng" dirty="0" smtClean="0">
                <a:solidFill>
                  <a:schemeClr val="tx2"/>
                </a:solidFill>
              </a:rPr>
              <a:t>warmth, shelter, food and hygiene</a:t>
            </a:r>
            <a:r>
              <a:rPr lang="en-US" i="1" dirty="0" smtClean="0">
                <a:solidFill>
                  <a:schemeClr val="tx2"/>
                </a:solidFill>
              </a:rPr>
              <a:t>.  </a:t>
            </a:r>
            <a:endParaRPr lang="el-GR" i="1" dirty="0" smtClean="0">
              <a:solidFill>
                <a:schemeClr val="tx2"/>
              </a:solidFill>
            </a:endParaRPr>
          </a:p>
          <a:p>
            <a:endParaRPr lang="en-US" dirty="0" smtClean="0"/>
          </a:p>
          <a:p>
            <a:r>
              <a:rPr lang="en-US" dirty="0" smtClean="0"/>
              <a:t>Take a closer look at the first main paragraph to find </a:t>
            </a:r>
          </a:p>
          <a:p>
            <a:pPr lvl="1"/>
            <a:r>
              <a:rPr lang="en-US" dirty="0" smtClean="0">
                <a:solidFill>
                  <a:srgbClr val="00B050"/>
                </a:solidFill>
              </a:rPr>
              <a:t>the topic sentence</a:t>
            </a:r>
          </a:p>
          <a:p>
            <a:pPr lvl="1"/>
            <a:r>
              <a:rPr lang="en-US" dirty="0" smtClean="0">
                <a:solidFill>
                  <a:srgbClr val="FF0000"/>
                </a:solidFill>
              </a:rPr>
              <a:t>three disadvantages</a:t>
            </a:r>
          </a:p>
          <a:p>
            <a:pPr lvl="1"/>
            <a:r>
              <a:rPr lang="en-US" dirty="0" smtClean="0">
                <a:solidFill>
                  <a:srgbClr val="0070C0"/>
                </a:solidFill>
              </a:rPr>
              <a:t>Explanations</a:t>
            </a:r>
            <a:endParaRPr lang="en-US" dirty="0" smtClean="0">
              <a:solidFill>
                <a:schemeClr val="accent4">
                  <a:lumMod val="60000"/>
                  <a:lumOff val="40000"/>
                </a:schemeClr>
              </a:solidFill>
            </a:endParaRPr>
          </a:p>
          <a:p>
            <a:pPr lvl="1"/>
            <a:r>
              <a:rPr lang="en-US" u="sng" dirty="0" smtClean="0">
                <a:solidFill>
                  <a:schemeClr val="tx1"/>
                </a:solidFill>
              </a:rPr>
              <a:t>Examples</a:t>
            </a:r>
          </a:p>
          <a:p>
            <a:pPr lvl="1"/>
            <a:r>
              <a:rPr lang="en-US" u="dashLongHeavy" dirty="0" smtClean="0">
                <a:solidFill>
                  <a:schemeClr val="tx1"/>
                </a:solidFill>
              </a:rPr>
              <a:t>Linking expressions</a:t>
            </a:r>
          </a:p>
          <a:p>
            <a:pPr lvl="1"/>
            <a:r>
              <a:rPr lang="en-US" dirty="0" smtClean="0">
                <a:solidFill>
                  <a:srgbClr val="FFC000"/>
                </a:solidFill>
              </a:rPr>
              <a:t>Impersonal structures, instead of a direct opinion</a:t>
            </a:r>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fade">
                                      <p:cBhvr>
                                        <p:cTn id="30"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Main body – paragraph 2</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n-US" dirty="0" smtClean="0"/>
              <a:t>Make your main point in relation to </a:t>
            </a:r>
            <a:r>
              <a:rPr lang="en-US" b="1" dirty="0" smtClean="0"/>
              <a:t>advantages</a:t>
            </a:r>
            <a:r>
              <a:rPr lang="en-US" dirty="0" smtClean="0"/>
              <a:t> and give a couple of examples. </a:t>
            </a:r>
          </a:p>
          <a:p>
            <a:r>
              <a:rPr lang="en-US" dirty="0" smtClean="0"/>
              <a:t>Brainstorm at least 2 advantages.</a:t>
            </a:r>
          </a:p>
          <a:p>
            <a:pPr lvl="1"/>
            <a:r>
              <a:rPr lang="en-US" dirty="0" smtClean="0"/>
              <a:t>Large enclosures instead of cages</a:t>
            </a:r>
          </a:p>
          <a:p>
            <a:pPr lvl="1"/>
            <a:r>
              <a:rPr lang="en-US" dirty="0" smtClean="0"/>
              <a:t>Recreation of the natural habitat</a:t>
            </a:r>
          </a:p>
          <a:p>
            <a:pPr lvl="1"/>
            <a:r>
              <a:rPr lang="en-US" dirty="0" smtClean="0"/>
              <a:t>Protection of certain species from extinction</a:t>
            </a:r>
          </a:p>
          <a:p>
            <a:r>
              <a:rPr lang="en-US" dirty="0" smtClean="0"/>
              <a:t>Do not forget to start your paragraph with an appropriate topic sentence. </a:t>
            </a:r>
          </a:p>
          <a:p>
            <a:endParaRPr lang="en-US" dirty="0" smtClean="0"/>
          </a:p>
          <a:p>
            <a:r>
              <a:rPr lang="en-US" i="1" dirty="0" smtClean="0">
                <a:solidFill>
                  <a:schemeClr val="tx2"/>
                </a:solidFill>
              </a:rPr>
              <a:t>On the other hand, there are some zoos that are completely different. Animals are not kept in cages but enclosures which are much larger and allow the occupants to room about more freely. Attempts are made to recreate the natural habitat of the animals with regard to vegetation, temperature and the like. In instances such as this, zoos are actually playing a role in conservation. They offer refugee to certain animals that face extinction in their natural habitat, as a result of being hunted by man or because of the cutting down of rainforests.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20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smtClean="0"/>
              <a:t>Paragraph 2 - analysis</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n-US" i="1" dirty="0" smtClean="0">
                <a:solidFill>
                  <a:schemeClr val="tx2"/>
                </a:solidFill>
              </a:rPr>
              <a:t>On the other hand, </a:t>
            </a:r>
            <a:r>
              <a:rPr lang="en-US" i="1" dirty="0" smtClean="0">
                <a:solidFill>
                  <a:srgbClr val="00B050"/>
                </a:solidFill>
              </a:rPr>
              <a:t>there are some zoos that are completely different</a:t>
            </a:r>
            <a:r>
              <a:rPr lang="en-US" i="1" dirty="0" smtClean="0">
                <a:solidFill>
                  <a:schemeClr val="tx2"/>
                </a:solidFill>
              </a:rPr>
              <a:t>. Animals are not kept in cages but </a:t>
            </a:r>
            <a:r>
              <a:rPr lang="en-US" i="1" dirty="0" smtClean="0">
                <a:solidFill>
                  <a:srgbClr val="FF0000"/>
                </a:solidFill>
              </a:rPr>
              <a:t>enclosures</a:t>
            </a:r>
            <a:r>
              <a:rPr lang="en-US" i="1" dirty="0" smtClean="0">
                <a:solidFill>
                  <a:schemeClr val="tx2"/>
                </a:solidFill>
              </a:rPr>
              <a:t> which are </a:t>
            </a:r>
            <a:r>
              <a:rPr lang="en-US" i="1" dirty="0" smtClean="0">
                <a:solidFill>
                  <a:srgbClr val="0070C0"/>
                </a:solidFill>
              </a:rPr>
              <a:t>much larger and allow the occupants to room about more freely</a:t>
            </a:r>
            <a:r>
              <a:rPr lang="en-US" i="1" dirty="0" smtClean="0">
                <a:solidFill>
                  <a:schemeClr val="tx2"/>
                </a:solidFill>
              </a:rPr>
              <a:t>. Attempts are made to </a:t>
            </a:r>
            <a:r>
              <a:rPr lang="en-US" i="1" dirty="0" smtClean="0">
                <a:solidFill>
                  <a:srgbClr val="FF0000"/>
                </a:solidFill>
              </a:rPr>
              <a:t>recreate the natural habitat </a:t>
            </a:r>
            <a:r>
              <a:rPr lang="en-US" i="1" dirty="0" smtClean="0">
                <a:solidFill>
                  <a:schemeClr val="tx2"/>
                </a:solidFill>
              </a:rPr>
              <a:t>of the animals </a:t>
            </a:r>
            <a:r>
              <a:rPr lang="en-US" i="1" u="sng" dirty="0" smtClean="0">
                <a:solidFill>
                  <a:schemeClr val="tx2"/>
                </a:solidFill>
              </a:rPr>
              <a:t>with regard to vegetation, temperature and the like</a:t>
            </a:r>
            <a:r>
              <a:rPr lang="en-US" i="1" dirty="0" smtClean="0">
                <a:solidFill>
                  <a:schemeClr val="tx2"/>
                </a:solidFill>
              </a:rPr>
              <a:t>. </a:t>
            </a:r>
            <a:r>
              <a:rPr lang="en-US" i="1" u="dashLongHeavy" dirty="0" smtClean="0">
                <a:solidFill>
                  <a:schemeClr val="tx2"/>
                </a:solidFill>
              </a:rPr>
              <a:t>In instances such as this</a:t>
            </a:r>
            <a:r>
              <a:rPr lang="en-US" i="1" dirty="0" smtClean="0">
                <a:solidFill>
                  <a:schemeClr val="tx2"/>
                </a:solidFill>
              </a:rPr>
              <a:t>, zoos are actually playing a role in conservation. They </a:t>
            </a:r>
            <a:r>
              <a:rPr lang="en-US" i="1" dirty="0" smtClean="0">
                <a:solidFill>
                  <a:srgbClr val="FF0000"/>
                </a:solidFill>
              </a:rPr>
              <a:t>offer refugee to certain animals that face extinction </a:t>
            </a:r>
            <a:r>
              <a:rPr lang="en-US" i="1" dirty="0" smtClean="0">
                <a:solidFill>
                  <a:schemeClr val="tx2"/>
                </a:solidFill>
              </a:rPr>
              <a:t>in their natural habitat, </a:t>
            </a:r>
            <a:r>
              <a:rPr lang="en-US" i="1" u="dashLongHeavy" dirty="0" smtClean="0">
                <a:solidFill>
                  <a:srgbClr val="0070C0"/>
                </a:solidFill>
              </a:rPr>
              <a:t>as a result of </a:t>
            </a:r>
            <a:r>
              <a:rPr lang="en-US" i="1" dirty="0" smtClean="0">
                <a:solidFill>
                  <a:srgbClr val="0070C0"/>
                </a:solidFill>
              </a:rPr>
              <a:t>being hunted by man or because of the cutting down of rainforests.</a:t>
            </a:r>
            <a:r>
              <a:rPr lang="en-US" i="1" dirty="0" smtClean="0">
                <a:solidFill>
                  <a:schemeClr val="tx2"/>
                </a:solidFill>
              </a:rPr>
              <a:t>  </a:t>
            </a:r>
          </a:p>
          <a:p>
            <a:endParaRPr lang="en-US" i="1" dirty="0" smtClean="0">
              <a:solidFill>
                <a:schemeClr val="tx2"/>
              </a:solidFill>
            </a:endParaRPr>
          </a:p>
          <a:p>
            <a:r>
              <a:rPr lang="en-US" dirty="0" smtClean="0"/>
              <a:t>Take a closer look at the first main paragraph to find </a:t>
            </a:r>
          </a:p>
          <a:p>
            <a:pPr lvl="1"/>
            <a:r>
              <a:rPr lang="en-US" dirty="0" smtClean="0">
                <a:solidFill>
                  <a:srgbClr val="00B050"/>
                </a:solidFill>
              </a:rPr>
              <a:t>the topic sentence</a:t>
            </a:r>
          </a:p>
          <a:p>
            <a:pPr lvl="1"/>
            <a:r>
              <a:rPr lang="en-US" dirty="0" smtClean="0">
                <a:solidFill>
                  <a:srgbClr val="FF0000"/>
                </a:solidFill>
              </a:rPr>
              <a:t>three advantages</a:t>
            </a:r>
          </a:p>
          <a:p>
            <a:pPr lvl="1"/>
            <a:r>
              <a:rPr lang="en-US" dirty="0" smtClean="0">
                <a:solidFill>
                  <a:srgbClr val="0070C0"/>
                </a:solidFill>
              </a:rPr>
              <a:t>Explanations</a:t>
            </a:r>
            <a:endParaRPr lang="en-US" dirty="0" smtClean="0">
              <a:solidFill>
                <a:schemeClr val="accent4">
                  <a:lumMod val="60000"/>
                  <a:lumOff val="40000"/>
                </a:schemeClr>
              </a:solidFill>
            </a:endParaRPr>
          </a:p>
          <a:p>
            <a:pPr lvl="1"/>
            <a:r>
              <a:rPr lang="en-US" u="sng" dirty="0" smtClean="0">
                <a:solidFill>
                  <a:schemeClr val="tx1"/>
                </a:solidFill>
              </a:rPr>
              <a:t>Examples</a:t>
            </a:r>
          </a:p>
          <a:p>
            <a:pPr lvl="1"/>
            <a:r>
              <a:rPr lang="en-US" u="dashLongHeavy" dirty="0" smtClean="0">
                <a:solidFill>
                  <a:schemeClr val="tx1"/>
                </a:solidFill>
              </a:rPr>
              <a:t>Linking expressions</a:t>
            </a:r>
          </a:p>
          <a:p>
            <a:pPr lvl="1">
              <a:buNone/>
            </a:pPr>
            <a:endParaRPr lang="en-US" i="1" dirty="0" smtClean="0">
              <a:solidFill>
                <a:schemeClr val="tx2"/>
              </a:solidFill>
            </a:endParaRPr>
          </a:p>
          <a:p>
            <a:endParaRPr lang="en-US" dirty="0" smtClean="0"/>
          </a:p>
          <a:p>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20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20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2000"/>
                                        <p:tgtEl>
                                          <p:spTgt spid="3">
                                            <p:txEl>
                                              <p:pRg st="6" end="6"/>
                                            </p:txEl>
                                          </p:spTgt>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108</TotalTime>
  <Words>1060</Words>
  <Application>Microsoft Office PowerPoint</Application>
  <PresentationFormat>On-screen Show (4:3)</PresentationFormat>
  <Paragraphs>77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PowerPoint Presentation</vt:lpstr>
      <vt:lpstr>Writing task</vt:lpstr>
      <vt:lpstr>Before writing</vt:lpstr>
      <vt:lpstr>introduction</vt:lpstr>
      <vt:lpstr>Main body </vt:lpstr>
      <vt:lpstr>Main body – paragraph 1</vt:lpstr>
      <vt:lpstr>Paragraph 1 – analysis </vt:lpstr>
      <vt:lpstr>Main body – paragraph 2</vt:lpstr>
      <vt:lpstr>Paragraph 2 - analysis</vt:lpstr>
      <vt:lpstr>conclusion</vt:lpstr>
      <vt:lpstr>After writing</vt:lpstr>
      <vt:lpstr>It’s your turn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Passing the university entrance exams</dc:title>
  <dc:creator>julia</dc:creator>
  <cp:lastModifiedBy>Kose laptop</cp:lastModifiedBy>
  <cp:revision>25</cp:revision>
  <dcterms:created xsi:type="dcterms:W3CDTF">2020-03-25T10:34:21Z</dcterms:created>
  <dcterms:modified xsi:type="dcterms:W3CDTF">2020-11-18T22:27:13Z</dcterms:modified>
</cp:coreProperties>
</file>