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63B081D-1C16-486A-8331-8DCF713DAEF2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0FC156F-1BA8-4839-9EEC-9226CCDEEC44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Passing the university entrance exams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2018 (2 gaps – 2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/>
              <a:t>The phone rang just as I entered the room. </a:t>
            </a:r>
            <a:endParaRPr lang="en-US" dirty="0" smtClean="0"/>
          </a:p>
          <a:p>
            <a:pPr lvl="1"/>
            <a:r>
              <a:rPr lang="en-US" dirty="0" smtClean="0"/>
              <a:t>_________ __________ I entered the room when the phone rang.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Hardly had / Scarcely had </a:t>
            </a:r>
            <a:r>
              <a:rPr lang="en-US" dirty="0" smtClean="0"/>
              <a:t>I entered the room when the phone rang.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No sooner had</a:t>
            </a:r>
            <a:r>
              <a:rPr lang="en-US" dirty="0" smtClean="0"/>
              <a:t> I entered the room </a:t>
            </a:r>
            <a:r>
              <a:rPr lang="en-US" dirty="0" smtClean="0">
                <a:solidFill>
                  <a:srgbClr val="FF0000"/>
                </a:solidFill>
              </a:rPr>
              <a:t>than</a:t>
            </a:r>
            <a:r>
              <a:rPr lang="en-US" dirty="0" smtClean="0"/>
              <a:t> the phone rang. </a:t>
            </a:r>
          </a:p>
          <a:p>
            <a:r>
              <a:rPr lang="en-US" i="1" u="sng" dirty="0" smtClean="0"/>
              <a:t>They will need two days to fix the car.  </a:t>
            </a:r>
          </a:p>
          <a:p>
            <a:pPr lvl="1"/>
            <a:r>
              <a:rPr lang="en-US" dirty="0" smtClean="0"/>
              <a:t>It ________ _________ them two days to fix the car. </a:t>
            </a:r>
          </a:p>
          <a:p>
            <a:pPr lvl="2"/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will take </a:t>
            </a:r>
            <a:r>
              <a:rPr lang="en-US" dirty="0" smtClean="0"/>
              <a:t>them two days to fix the car. </a:t>
            </a:r>
          </a:p>
          <a:p>
            <a:pPr lvl="2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2018 (2 gaps – 2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/>
              <a:t>The accident was caused by drinking – and – driving. </a:t>
            </a:r>
          </a:p>
          <a:p>
            <a:pPr lvl="1"/>
            <a:r>
              <a:rPr lang="en-US" dirty="0" smtClean="0"/>
              <a:t>Drinking – and – driving _______ _________ the accident. </a:t>
            </a:r>
          </a:p>
          <a:p>
            <a:pPr lvl="2"/>
            <a:r>
              <a:rPr lang="en-US" dirty="0" smtClean="0"/>
              <a:t>Drinking – and – driving </a:t>
            </a:r>
            <a:r>
              <a:rPr lang="en-US" dirty="0" smtClean="0">
                <a:solidFill>
                  <a:srgbClr val="FF0000"/>
                </a:solidFill>
              </a:rPr>
              <a:t>led to </a:t>
            </a:r>
            <a:r>
              <a:rPr lang="en-US" dirty="0" smtClean="0"/>
              <a:t>the accident. </a:t>
            </a:r>
          </a:p>
          <a:p>
            <a:r>
              <a:rPr lang="en-US" i="1" u="sng" dirty="0" smtClean="0"/>
              <a:t>The manager should think about experience when hiring new staff.  </a:t>
            </a:r>
          </a:p>
          <a:p>
            <a:pPr lvl="1"/>
            <a:r>
              <a:rPr lang="en-US" dirty="0" smtClean="0"/>
              <a:t>The manager should take experience ________ _________ when hiring new staff. </a:t>
            </a:r>
          </a:p>
          <a:p>
            <a:pPr lvl="2"/>
            <a:r>
              <a:rPr lang="en-US" dirty="0" smtClean="0"/>
              <a:t>The manager should take experience </a:t>
            </a:r>
            <a:r>
              <a:rPr lang="en-US" dirty="0" smtClean="0">
                <a:solidFill>
                  <a:srgbClr val="FF0000"/>
                </a:solidFill>
              </a:rPr>
              <a:t>into account / into consideration</a:t>
            </a:r>
            <a:r>
              <a:rPr lang="en-US" dirty="0" smtClean="0"/>
              <a:t> when hiring new staff. 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2019 (2 gaps – 2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I don’t want to take part in the project. </a:t>
            </a:r>
          </a:p>
          <a:p>
            <a:pPr lvl="1"/>
            <a:r>
              <a:rPr lang="en-US" dirty="0" smtClean="0"/>
              <a:t>I ________ _________ not take part in the project. </a:t>
            </a:r>
          </a:p>
          <a:p>
            <a:pPr lvl="2"/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would rather </a:t>
            </a:r>
            <a:r>
              <a:rPr lang="en-US" dirty="0" smtClean="0"/>
              <a:t>not take part in the project.  </a:t>
            </a:r>
          </a:p>
          <a:p>
            <a:r>
              <a:rPr lang="en-US" i="1" u="sng" dirty="0" smtClean="0"/>
              <a:t>But for her support, I would never have managed. </a:t>
            </a:r>
            <a:endParaRPr lang="en-US" dirty="0" smtClean="0"/>
          </a:p>
          <a:p>
            <a:pPr lvl="1"/>
            <a:r>
              <a:rPr lang="en-US" dirty="0" smtClean="0"/>
              <a:t>If it ________ _______ been for her support, I would never have managed. </a:t>
            </a:r>
          </a:p>
          <a:p>
            <a:pPr lvl="2"/>
            <a:r>
              <a:rPr lang="en-US" dirty="0" smtClean="0"/>
              <a:t>If it </a:t>
            </a:r>
            <a:r>
              <a:rPr lang="en-US" dirty="0" smtClean="0">
                <a:solidFill>
                  <a:srgbClr val="FF0000"/>
                </a:solidFill>
              </a:rPr>
              <a:t>had not </a:t>
            </a:r>
            <a:r>
              <a:rPr lang="en-US" dirty="0" smtClean="0"/>
              <a:t>been for her support, I would never have managed.</a:t>
            </a:r>
          </a:p>
          <a:p>
            <a:pPr lvl="2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2019 (2 gaps – 2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 smtClean="0"/>
              <a:t>Although I had worked on the project, my boss found me inadequate.  </a:t>
            </a:r>
          </a:p>
          <a:p>
            <a:pPr lvl="1"/>
            <a:r>
              <a:rPr lang="en-US" dirty="0" smtClean="0"/>
              <a:t>Despite _______  _________ worked on the project, my boss found me inadequate. </a:t>
            </a:r>
          </a:p>
          <a:p>
            <a:pPr lvl="2"/>
            <a:r>
              <a:rPr lang="en-US" dirty="0" smtClean="0"/>
              <a:t>Despite </a:t>
            </a:r>
            <a:r>
              <a:rPr lang="en-US" dirty="0" smtClean="0">
                <a:solidFill>
                  <a:srgbClr val="FF0000"/>
                </a:solidFill>
              </a:rPr>
              <a:t>me having / my having </a:t>
            </a:r>
            <a:r>
              <a:rPr lang="en-US" dirty="0" smtClean="0"/>
              <a:t>worked on the project, my boss found me inadequate. </a:t>
            </a:r>
          </a:p>
          <a:p>
            <a:r>
              <a:rPr lang="en-US" i="1" u="sng" dirty="0" smtClean="0"/>
              <a:t>You should definitely not give up trying.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By ______ ________ should you give up trying. </a:t>
            </a:r>
          </a:p>
          <a:p>
            <a:pPr lvl="2"/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</a:rPr>
              <a:t>no means </a:t>
            </a:r>
            <a:r>
              <a:rPr lang="en-US" dirty="0" smtClean="0"/>
              <a:t>should you give up trying. </a:t>
            </a:r>
          </a:p>
          <a:p>
            <a:pPr lvl="2"/>
            <a:r>
              <a:rPr lang="en-US" dirty="0" smtClean="0"/>
              <a:t>On </a:t>
            </a:r>
            <a:r>
              <a:rPr lang="en-US" dirty="0" smtClean="0">
                <a:solidFill>
                  <a:srgbClr val="FF0000"/>
                </a:solidFill>
              </a:rPr>
              <a:t>no account </a:t>
            </a:r>
            <a:r>
              <a:rPr lang="en-US" dirty="0" smtClean="0"/>
              <a:t>should you give up trying. </a:t>
            </a:r>
          </a:p>
          <a:p>
            <a:pPr lvl="2"/>
            <a:r>
              <a:rPr lang="en-US" dirty="0" smtClean="0"/>
              <a:t>Under </a:t>
            </a:r>
            <a:r>
              <a:rPr lang="en-US" dirty="0" smtClean="0">
                <a:solidFill>
                  <a:srgbClr val="FF0000"/>
                </a:solidFill>
              </a:rPr>
              <a:t>no circumstances </a:t>
            </a:r>
            <a:r>
              <a:rPr lang="en-US" dirty="0" smtClean="0"/>
              <a:t>should you give up trying. </a:t>
            </a:r>
          </a:p>
          <a:p>
            <a:pPr lvl="2"/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no way </a:t>
            </a:r>
            <a:r>
              <a:rPr lang="en-US" dirty="0" smtClean="0"/>
              <a:t>should you give up trying.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2019 (2 gaps – 2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I am sorry for not calling you back. </a:t>
            </a:r>
            <a:endParaRPr lang="en-US" dirty="0" smtClean="0"/>
          </a:p>
          <a:p>
            <a:pPr lvl="1"/>
            <a:r>
              <a:rPr lang="en-US" dirty="0" smtClean="0"/>
              <a:t>I ________ ________ calling you back. </a:t>
            </a:r>
          </a:p>
          <a:p>
            <a:pPr lvl="2"/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regret not </a:t>
            </a:r>
            <a:r>
              <a:rPr lang="en-US" dirty="0" smtClean="0"/>
              <a:t>calling you back. 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i="1" u="sng" dirty="0" smtClean="0"/>
              <a:t>I’m sure he’ll get a promotion very soon. </a:t>
            </a:r>
          </a:p>
          <a:p>
            <a:pPr lvl="1"/>
            <a:r>
              <a:rPr lang="en-US" dirty="0" smtClean="0"/>
              <a:t>I’m sure it won’t be ________ _________ he gets a promotion. </a:t>
            </a:r>
          </a:p>
          <a:p>
            <a:pPr lvl="2"/>
            <a:r>
              <a:rPr lang="en-US" dirty="0" smtClean="0"/>
              <a:t>I’m sure it won’t be </a:t>
            </a:r>
            <a:r>
              <a:rPr lang="en-US" dirty="0" smtClean="0">
                <a:solidFill>
                  <a:srgbClr val="FF0000"/>
                </a:solidFill>
              </a:rPr>
              <a:t>long before </a:t>
            </a:r>
            <a:r>
              <a:rPr lang="en-US" dirty="0" smtClean="0"/>
              <a:t>he gets a promotion. 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B2 (gap filling)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what the exercise asks you to do very carefully, because it differs from year to year. </a:t>
            </a:r>
          </a:p>
          <a:p>
            <a:r>
              <a:rPr lang="en-US" dirty="0" smtClean="0"/>
              <a:t>Here are the answers to all B2 exercises from past exams 2015 – 2019. </a:t>
            </a:r>
          </a:p>
          <a:p>
            <a:r>
              <a:rPr lang="en-US" dirty="0" smtClean="0"/>
              <a:t>Take some time to think of the answer to each question before it is revealed.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June 2015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I will give you the day off provided you work on Saturday morning. </a:t>
            </a:r>
          </a:p>
          <a:p>
            <a:pPr lvl="1"/>
            <a:r>
              <a:rPr lang="en-US" dirty="0" smtClean="0"/>
              <a:t>You can have the day off _________ __________ that you work on Saturday morning.</a:t>
            </a:r>
          </a:p>
          <a:p>
            <a:pPr lvl="2"/>
            <a:r>
              <a:rPr lang="en-US" dirty="0" smtClean="0"/>
              <a:t>You can have the day off </a:t>
            </a:r>
            <a:r>
              <a:rPr lang="en-US" dirty="0" smtClean="0">
                <a:solidFill>
                  <a:srgbClr val="FF0000"/>
                </a:solidFill>
              </a:rPr>
              <a:t>on condition </a:t>
            </a:r>
            <a:r>
              <a:rPr lang="en-US" dirty="0" smtClean="0"/>
              <a:t>that you work on Saturday morning.</a:t>
            </a:r>
          </a:p>
          <a:p>
            <a:r>
              <a:rPr lang="en-US" i="1" u="sng" dirty="0" smtClean="0"/>
              <a:t>Only Stuart didn’t understand. </a:t>
            </a:r>
            <a:endParaRPr lang="en-US" i="1" dirty="0" smtClean="0"/>
          </a:p>
          <a:p>
            <a:pPr lvl="1"/>
            <a:r>
              <a:rPr lang="en-US" dirty="0" smtClean="0"/>
              <a:t>Apart from Stuart, __________ ___________. 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Apart from Stuart, </a:t>
            </a:r>
            <a:r>
              <a:rPr lang="en-US" dirty="0" smtClean="0">
                <a:solidFill>
                  <a:srgbClr val="FF0000"/>
                </a:solidFill>
              </a:rPr>
              <a:t>everyone understood.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2015 (two gaps – two words)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 smtClean="0"/>
              <a:t>Our trip has been cancelled because of a last minute scheduling conflict. </a:t>
            </a:r>
          </a:p>
          <a:p>
            <a:pPr lvl="1"/>
            <a:r>
              <a:rPr lang="en-US" dirty="0" smtClean="0"/>
              <a:t>_________ _________ a last minute scheduling conflict, our trip has been cancelled.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Due to </a:t>
            </a:r>
            <a:r>
              <a:rPr lang="en-US" dirty="0" smtClean="0"/>
              <a:t>a last minute scheduling conflict, our trip has been cancelled. </a:t>
            </a:r>
          </a:p>
          <a:p>
            <a:r>
              <a:rPr lang="en-US" i="1" u="sng" dirty="0" smtClean="0"/>
              <a:t>I tried my hardest but I still couldn’t understand.  </a:t>
            </a:r>
          </a:p>
          <a:p>
            <a:pPr lvl="1"/>
            <a:r>
              <a:rPr lang="en-US" dirty="0" smtClean="0"/>
              <a:t>However __________ I ___________, I couldn’t understand. </a:t>
            </a:r>
          </a:p>
          <a:p>
            <a:pPr lvl="2"/>
            <a:r>
              <a:rPr lang="en-US" dirty="0" smtClean="0"/>
              <a:t>However </a:t>
            </a:r>
            <a:r>
              <a:rPr lang="en-US" dirty="0" smtClean="0">
                <a:solidFill>
                  <a:srgbClr val="FF0000"/>
                </a:solidFill>
              </a:rPr>
              <a:t>hard </a:t>
            </a:r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tried, </a:t>
            </a:r>
            <a:r>
              <a:rPr lang="en-US" dirty="0" smtClean="0"/>
              <a:t>I couldn’t understand. </a:t>
            </a:r>
          </a:p>
          <a:p>
            <a:pPr lvl="2"/>
            <a:r>
              <a:rPr lang="en-US" dirty="0" smtClean="0"/>
              <a:t>No matter how </a:t>
            </a:r>
            <a:r>
              <a:rPr lang="en-US" dirty="0" smtClean="0">
                <a:solidFill>
                  <a:srgbClr val="FF0000"/>
                </a:solidFill>
              </a:rPr>
              <a:t>hard</a:t>
            </a:r>
            <a:r>
              <a:rPr lang="en-US" dirty="0" smtClean="0"/>
              <a:t> I </a:t>
            </a:r>
            <a:r>
              <a:rPr lang="en-US" dirty="0" smtClean="0">
                <a:solidFill>
                  <a:srgbClr val="FF0000"/>
                </a:solidFill>
              </a:rPr>
              <a:t>tried</a:t>
            </a:r>
            <a:r>
              <a:rPr lang="en-US" dirty="0" smtClean="0"/>
              <a:t>, I couldn’t understand. </a:t>
            </a:r>
          </a:p>
          <a:p>
            <a:pPr lvl="2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2015 (two gaps – two words)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It was the most remarkable creature I had ever seen. </a:t>
            </a:r>
            <a:endParaRPr lang="en-US" dirty="0" smtClean="0"/>
          </a:p>
          <a:p>
            <a:pPr lvl="1"/>
            <a:r>
              <a:rPr lang="en-US" dirty="0" smtClean="0"/>
              <a:t>__________ _________ I seen such a remarkable creature. 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Never had </a:t>
            </a:r>
            <a:r>
              <a:rPr lang="en-US" dirty="0" smtClean="0"/>
              <a:t>I seen such a remarkable creature.  </a:t>
            </a:r>
          </a:p>
          <a:p>
            <a:r>
              <a:rPr lang="en-US" i="1" u="sng" dirty="0" smtClean="0"/>
              <a:t>I graduated from college a year ago today.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 graduated from college ________ ________ last year. </a:t>
            </a:r>
          </a:p>
          <a:p>
            <a:pPr lvl="2"/>
            <a:r>
              <a:rPr lang="en-US" dirty="0" smtClean="0"/>
              <a:t>I graduated from college </a:t>
            </a:r>
            <a:r>
              <a:rPr lang="en-US" dirty="0" smtClean="0">
                <a:solidFill>
                  <a:srgbClr val="FF0000"/>
                </a:solidFill>
              </a:rPr>
              <a:t>this day</a:t>
            </a:r>
            <a:r>
              <a:rPr lang="en-US" dirty="0" smtClean="0"/>
              <a:t> last year. </a:t>
            </a:r>
          </a:p>
          <a:p>
            <a:pPr lvl="2"/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2017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She almost won the race. </a:t>
            </a:r>
            <a:endParaRPr lang="en-US" b="1" i="1" dirty="0" smtClean="0"/>
          </a:p>
          <a:p>
            <a:pPr lvl="1"/>
            <a:r>
              <a:rPr lang="en-US" dirty="0" smtClean="0"/>
              <a:t>She _______ ________ to winning the race.  </a:t>
            </a:r>
          </a:p>
          <a:p>
            <a:pPr lvl="2"/>
            <a:r>
              <a:rPr lang="en-US" dirty="0" smtClean="0"/>
              <a:t>She </a:t>
            </a:r>
            <a:r>
              <a:rPr lang="en-US" dirty="0" smtClean="0">
                <a:solidFill>
                  <a:srgbClr val="FF0000"/>
                </a:solidFill>
              </a:rPr>
              <a:t>came close </a:t>
            </a:r>
            <a:r>
              <a:rPr lang="en-US" dirty="0" smtClean="0"/>
              <a:t>to winning the race.  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i="1" u="sng" dirty="0" smtClean="0"/>
              <a:t>The children were warned not to cross the park at night.  </a:t>
            </a:r>
          </a:p>
          <a:p>
            <a:pPr lvl="1"/>
            <a:r>
              <a:rPr lang="en-US" dirty="0" smtClean="0"/>
              <a:t>The children were warned __________ _________ the park at night. </a:t>
            </a:r>
          </a:p>
          <a:p>
            <a:pPr lvl="2"/>
            <a:r>
              <a:rPr lang="en-US" dirty="0" smtClean="0"/>
              <a:t>The children were warned </a:t>
            </a:r>
            <a:r>
              <a:rPr lang="en-US" dirty="0" smtClean="0">
                <a:solidFill>
                  <a:srgbClr val="FF0000"/>
                </a:solidFill>
              </a:rPr>
              <a:t>against crossing / to avoid  </a:t>
            </a:r>
            <a:r>
              <a:rPr lang="en-US" dirty="0" smtClean="0"/>
              <a:t>the park at night. </a:t>
            </a:r>
          </a:p>
          <a:p>
            <a:pPr lvl="2"/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2017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It never occurs to my sister to call me. </a:t>
            </a:r>
          </a:p>
          <a:p>
            <a:pPr lvl="1"/>
            <a:r>
              <a:rPr lang="en-US" dirty="0" smtClean="0"/>
              <a:t>My sister never ________ __________ calling me. </a:t>
            </a:r>
          </a:p>
          <a:p>
            <a:pPr lvl="2"/>
            <a:r>
              <a:rPr lang="en-US" dirty="0" smtClean="0"/>
              <a:t>My sister never </a:t>
            </a:r>
            <a:r>
              <a:rPr lang="en-US" dirty="0" smtClean="0">
                <a:solidFill>
                  <a:srgbClr val="FF0000"/>
                </a:solidFill>
              </a:rPr>
              <a:t>thinks of </a:t>
            </a:r>
            <a:r>
              <a:rPr lang="en-US" dirty="0" smtClean="0"/>
              <a:t>calling me. </a:t>
            </a:r>
          </a:p>
          <a:p>
            <a:pPr lvl="2"/>
            <a:endParaRPr lang="en-US" dirty="0" smtClean="0"/>
          </a:p>
          <a:p>
            <a:r>
              <a:rPr lang="en-US" i="1" u="sng" dirty="0" smtClean="0"/>
              <a:t>A large number of the songs, which Phil recorded, became hits. </a:t>
            </a:r>
          </a:p>
          <a:p>
            <a:pPr lvl="1"/>
            <a:r>
              <a:rPr lang="en-US" dirty="0" smtClean="0"/>
              <a:t>Phil recorded a number of songs, _______ ________ which became hits. </a:t>
            </a:r>
          </a:p>
          <a:p>
            <a:pPr lvl="2"/>
            <a:r>
              <a:rPr lang="en-US" dirty="0" smtClean="0"/>
              <a:t>Phil recorded a number of songs, </a:t>
            </a:r>
            <a:r>
              <a:rPr lang="en-US" dirty="0" smtClean="0">
                <a:solidFill>
                  <a:srgbClr val="FF0000"/>
                </a:solidFill>
              </a:rPr>
              <a:t>many of / most of </a:t>
            </a:r>
            <a:r>
              <a:rPr lang="en-US" dirty="0" smtClean="0"/>
              <a:t>which became hits. </a:t>
            </a:r>
          </a:p>
          <a:p>
            <a:pPr lvl="2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2017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/>
              <a:t>They cancelled the football match because of the heavy rainfall. </a:t>
            </a:r>
          </a:p>
          <a:p>
            <a:pPr lvl="1"/>
            <a:r>
              <a:rPr lang="en-US" dirty="0" smtClean="0"/>
              <a:t>The football match was cancelled ________ _________ the heavy rainfall.  </a:t>
            </a:r>
          </a:p>
          <a:p>
            <a:pPr lvl="2"/>
            <a:r>
              <a:rPr lang="en-US" dirty="0" smtClean="0"/>
              <a:t>The football match was cancelled </a:t>
            </a:r>
            <a:r>
              <a:rPr lang="en-US" dirty="0" smtClean="0">
                <a:solidFill>
                  <a:srgbClr val="FF0000"/>
                </a:solidFill>
              </a:rPr>
              <a:t>due to / because of </a:t>
            </a:r>
            <a:r>
              <a:rPr lang="en-US" dirty="0" smtClean="0"/>
              <a:t>the heavy rainfall.  </a:t>
            </a:r>
          </a:p>
          <a:p>
            <a:r>
              <a:rPr lang="en-US" i="1" u="sng" dirty="0" smtClean="0"/>
              <a:t>You’d have passed your test if you hadn’t been so nervous. </a:t>
            </a:r>
            <a:endParaRPr lang="en-US" b="1" i="1" u="sng" dirty="0" smtClean="0"/>
          </a:p>
          <a:p>
            <a:pPr lvl="1"/>
            <a:r>
              <a:rPr lang="en-US" i="1" dirty="0" smtClean="0"/>
              <a:t>___________ _________ your nervousness, you’d have passed your test. 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But for </a:t>
            </a:r>
            <a:r>
              <a:rPr lang="en-US" i="1" dirty="0" smtClean="0"/>
              <a:t>your nervousness, you’d have passed your test.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2018 (2 gaps – 2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/>
              <a:t>He must take his medicine now. </a:t>
            </a:r>
          </a:p>
          <a:p>
            <a:pPr lvl="1"/>
            <a:r>
              <a:rPr lang="en-US" dirty="0" smtClean="0"/>
              <a:t>It ________ _________ that he should take his medicine now.  </a:t>
            </a:r>
          </a:p>
          <a:p>
            <a:pPr lvl="2"/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is essential</a:t>
            </a:r>
            <a:r>
              <a:rPr lang="en-US" dirty="0" smtClean="0"/>
              <a:t> that he should take his medicine now. </a:t>
            </a:r>
          </a:p>
          <a:p>
            <a:r>
              <a:rPr lang="en-US" i="1" u="sng" dirty="0" smtClean="0"/>
              <a:t>It is believed that the latest educational reform has resulted in more creative classes. </a:t>
            </a:r>
          </a:p>
          <a:p>
            <a:pPr lvl="1"/>
            <a:r>
              <a:rPr lang="en-US" dirty="0" smtClean="0"/>
              <a:t>The latest educational reform is believed ______ _________ resulted in more creative classes.  </a:t>
            </a:r>
          </a:p>
          <a:p>
            <a:pPr lvl="2"/>
            <a:r>
              <a:rPr lang="en-US" dirty="0" smtClean="0"/>
              <a:t> The latest educational reform is believed </a:t>
            </a:r>
            <a:r>
              <a:rPr lang="en-US" dirty="0" smtClean="0">
                <a:solidFill>
                  <a:srgbClr val="FF0000"/>
                </a:solidFill>
              </a:rPr>
              <a:t>to have</a:t>
            </a:r>
            <a:r>
              <a:rPr lang="en-US" dirty="0" smtClean="0"/>
              <a:t> resulted in more creative classes.  </a:t>
            </a:r>
          </a:p>
          <a:p>
            <a:pPr lvl="2"/>
            <a:endParaRPr lang="en-US" dirty="0" smtClean="0"/>
          </a:p>
          <a:p>
            <a:pPr lvl="2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89</TotalTime>
  <Words>1001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Passing the university entrance exams</vt:lpstr>
      <vt:lpstr>Exercise B2 (gap filling)</vt:lpstr>
      <vt:lpstr> June 2015 (two gaps – two words)</vt:lpstr>
      <vt:lpstr>June 2015 (two gaps – two words) </vt:lpstr>
      <vt:lpstr>June 2015 (two gaps – two words) </vt:lpstr>
      <vt:lpstr>JUNE 2017 (TWO GAPS – TWO WORDS)</vt:lpstr>
      <vt:lpstr>JUNE 2017 (TWO GAPS – TWO WORDS)</vt:lpstr>
      <vt:lpstr>JUNE 2017 (TWO GAPS – TWO WORDS)</vt:lpstr>
      <vt:lpstr>June 2018 (2 gaps – 2 words)</vt:lpstr>
      <vt:lpstr>June 2018 (2 gaps – 2 words)</vt:lpstr>
      <vt:lpstr>June 2018 (2 gaps – 2 words)</vt:lpstr>
      <vt:lpstr>June 2019 (2 gaps – 2 words)</vt:lpstr>
      <vt:lpstr>June 2019 (2 gaps – 2 words)</vt:lpstr>
      <vt:lpstr>June 2019 (2 gaps – 2 words)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Passing the university entrance exams</dc:title>
  <dc:creator>julia</dc:creator>
  <cp:lastModifiedBy>Kose laptop</cp:lastModifiedBy>
  <cp:revision>14</cp:revision>
  <dcterms:created xsi:type="dcterms:W3CDTF">2020-04-03T17:18:34Z</dcterms:created>
  <dcterms:modified xsi:type="dcterms:W3CDTF">2020-11-16T14:46:28Z</dcterms:modified>
</cp:coreProperties>
</file>