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950E-E335-4564-9260-BA562C978441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360-3809-4F3E-B8B0-DB9016D398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950E-E335-4564-9260-BA562C978441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360-3809-4F3E-B8B0-DB9016D398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950E-E335-4564-9260-BA562C978441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360-3809-4F3E-B8B0-DB9016D398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950E-E335-4564-9260-BA562C978441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360-3809-4F3E-B8B0-DB9016D398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950E-E335-4564-9260-BA562C978441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360-3809-4F3E-B8B0-DB9016D398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950E-E335-4564-9260-BA562C978441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360-3809-4F3E-B8B0-DB9016D398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950E-E335-4564-9260-BA562C978441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360-3809-4F3E-B8B0-DB9016D398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950E-E335-4564-9260-BA562C978441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360-3809-4F3E-B8B0-DB9016D398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950E-E335-4564-9260-BA562C978441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360-3809-4F3E-B8B0-DB9016D398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950E-E335-4564-9260-BA562C978441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9360-3809-4F3E-B8B0-DB9016D398C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950E-E335-4564-9260-BA562C978441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3E9360-3809-4F3E-B8B0-DB9016D398C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EF950E-E335-4564-9260-BA562C978441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3E9360-3809-4F3E-B8B0-DB9016D398C0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Passing the university entrance exams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2012 (one gap - not more than two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If the attention of the self – indulgent audience is not aroused, they must send the work back into imprisonment. </a:t>
            </a:r>
          </a:p>
          <a:p>
            <a:pPr lvl="1"/>
            <a:r>
              <a:rPr lang="en-US" dirty="0" smtClean="0"/>
              <a:t>_____________ the self – indulgent audience has its attention aroused, the work must be sent back to imprisonment.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Unless</a:t>
            </a:r>
            <a:r>
              <a:rPr lang="en-US" dirty="0" smtClean="0"/>
              <a:t> the self – indulgent audience has its attention aroused, the work must be sent back to imprisonment. </a:t>
            </a:r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2012 (one gap - not more than two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We wonder whether the human drama a theatre piece represents, can make more sense provided that it is set in another period. </a:t>
            </a:r>
            <a:endParaRPr lang="en-US" dirty="0" smtClean="0"/>
          </a:p>
          <a:p>
            <a:pPr lvl="1"/>
            <a:r>
              <a:rPr lang="en-US" dirty="0" smtClean="0"/>
              <a:t>We wonder whether a theatre piece representing the human drama can make more sense _____________ in another period. </a:t>
            </a:r>
          </a:p>
          <a:p>
            <a:pPr lvl="2"/>
            <a:r>
              <a:rPr lang="en-US" dirty="0" smtClean="0"/>
              <a:t>We wonder whether a theatre piece representing the human drama can make more sense </a:t>
            </a:r>
            <a:r>
              <a:rPr lang="en-US" dirty="0" smtClean="0">
                <a:solidFill>
                  <a:srgbClr val="FF0000"/>
                </a:solidFill>
              </a:rPr>
              <a:t>if set</a:t>
            </a:r>
            <a:r>
              <a:rPr lang="en-US" dirty="0" smtClean="0"/>
              <a:t> in another period. </a:t>
            </a:r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2012 (one gap - not more than two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Pieces of art that have entered their after – life may exist in a period their creator could not have possibly envisioned. </a:t>
            </a:r>
          </a:p>
          <a:p>
            <a:pPr lvl="1"/>
            <a:r>
              <a:rPr lang="en-US" dirty="0" smtClean="0"/>
              <a:t>Pieces of art that have entered their after-life may exist in a period _____________ their creator could have possibly envisioned. </a:t>
            </a:r>
          </a:p>
          <a:p>
            <a:pPr lvl="2"/>
            <a:r>
              <a:rPr lang="en-US" dirty="0" smtClean="0"/>
              <a:t>Pieces of art that have entered their after-life may exist in a period </a:t>
            </a:r>
            <a:r>
              <a:rPr lang="en-US" dirty="0" smtClean="0">
                <a:solidFill>
                  <a:srgbClr val="FF0000"/>
                </a:solidFill>
              </a:rPr>
              <a:t>not even </a:t>
            </a:r>
            <a:r>
              <a:rPr lang="en-US" dirty="0" smtClean="0"/>
              <a:t>their creator could have possibly envisioned. </a:t>
            </a:r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2012 (one gap - not more than two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Astronomers are still wary of wandering bodies from space. Nevertheless, life will more likely be destroyed by our own environmentally negligent ways.  </a:t>
            </a:r>
          </a:p>
          <a:p>
            <a:pPr lvl="1"/>
            <a:r>
              <a:rPr lang="en-US" dirty="0" smtClean="0"/>
              <a:t>________________ astronomers are still wary of wandering bodies from space, life will more likely be destroyed by our own environmentally negligent ways.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Although / Even though / Though </a:t>
            </a:r>
            <a:r>
              <a:rPr lang="en-US" dirty="0" smtClean="0"/>
              <a:t>astronomers are still wary of wandering bodies from space, life will more likely be destroyed by our own environmentally negligent ways. </a:t>
            </a:r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2012 (one gap - not more than two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In our consumer – oriented society, the concept of learning from nature is alien indeed. </a:t>
            </a:r>
          </a:p>
          <a:p>
            <a:pPr lvl="1"/>
            <a:r>
              <a:rPr lang="en-US" dirty="0" smtClean="0"/>
              <a:t>In our consumer – oriented society, people are utterly _________________ getting to learn from nature. </a:t>
            </a:r>
          </a:p>
          <a:p>
            <a:pPr lvl="2"/>
            <a:r>
              <a:rPr lang="en-US" dirty="0" smtClean="0"/>
              <a:t>In our consumer – oriented society, people are utterly </a:t>
            </a:r>
            <a:r>
              <a:rPr lang="en-US" dirty="0" smtClean="0">
                <a:solidFill>
                  <a:srgbClr val="FF0000"/>
                </a:solidFill>
              </a:rPr>
              <a:t>alienated from / unfamiliar with </a:t>
            </a:r>
            <a:r>
              <a:rPr lang="en-US" dirty="0" smtClean="0"/>
              <a:t>getting to learn from nature. </a:t>
            </a:r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2013 (two gaps – two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I won’t put up with this </a:t>
            </a:r>
            <a:r>
              <a:rPr lang="en-US" i="1" u="sng" dirty="0" err="1" smtClean="0"/>
              <a:t>behaviour</a:t>
            </a:r>
            <a:r>
              <a:rPr lang="en-US" i="1" u="sng" dirty="0" smtClean="0"/>
              <a:t> any longer. </a:t>
            </a:r>
          </a:p>
          <a:p>
            <a:pPr lvl="1"/>
            <a:r>
              <a:rPr lang="en-US" dirty="0" smtClean="0"/>
              <a:t>I will _______ _______ this </a:t>
            </a:r>
            <a:r>
              <a:rPr lang="en-US" dirty="0" err="1" smtClean="0"/>
              <a:t>behaviour</a:t>
            </a:r>
            <a:r>
              <a:rPr lang="en-US" dirty="0" smtClean="0"/>
              <a:t> any longer.  </a:t>
            </a:r>
          </a:p>
          <a:p>
            <a:pPr lvl="2"/>
            <a:r>
              <a:rPr lang="en-US" dirty="0" smtClean="0"/>
              <a:t>I will </a:t>
            </a:r>
            <a:r>
              <a:rPr lang="en-US" dirty="0" smtClean="0">
                <a:solidFill>
                  <a:srgbClr val="FF0000"/>
                </a:solidFill>
              </a:rPr>
              <a:t>not tolerate </a:t>
            </a:r>
            <a:r>
              <a:rPr lang="en-US" dirty="0" smtClean="0"/>
              <a:t>this </a:t>
            </a:r>
            <a:r>
              <a:rPr lang="en-US" dirty="0" err="1" smtClean="0"/>
              <a:t>behaviour</a:t>
            </a:r>
            <a:r>
              <a:rPr lang="en-US" dirty="0" smtClean="0"/>
              <a:t> any longer.</a:t>
            </a:r>
          </a:p>
          <a:p>
            <a:r>
              <a:rPr lang="en-US" i="1" u="sng" dirty="0" smtClean="0"/>
              <a:t>Close friends can always think of each other’s help as given. </a:t>
            </a:r>
          </a:p>
          <a:p>
            <a:pPr lvl="1"/>
            <a:r>
              <a:rPr lang="en-US" dirty="0" smtClean="0"/>
              <a:t>Mutual help between close friends can safely be taken _________ ___________.  </a:t>
            </a:r>
          </a:p>
          <a:p>
            <a:pPr lvl="2"/>
            <a:r>
              <a:rPr lang="en-US" dirty="0" smtClean="0"/>
              <a:t>Mutual help between close friends can safely be taken </a:t>
            </a:r>
            <a:r>
              <a:rPr lang="en-US" dirty="0" smtClean="0">
                <a:solidFill>
                  <a:srgbClr val="FF0000"/>
                </a:solidFill>
              </a:rPr>
              <a:t>for granted.</a:t>
            </a:r>
          </a:p>
          <a:p>
            <a:pPr lvl="2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2013 (two gaps – two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u="sng" dirty="0" smtClean="0"/>
              <a:t>The minute he walked in, the storm broke out. </a:t>
            </a:r>
          </a:p>
          <a:p>
            <a:pPr lvl="1"/>
            <a:r>
              <a:rPr lang="en-US" dirty="0" smtClean="0"/>
              <a:t>_________ __________ had he entered the house, </a:t>
            </a:r>
            <a:r>
              <a:rPr lang="en-US" b="1" dirty="0" smtClean="0"/>
              <a:t>than </a:t>
            </a:r>
            <a:r>
              <a:rPr lang="en-US" dirty="0" smtClean="0"/>
              <a:t>the storm began.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No sooner </a:t>
            </a:r>
            <a:r>
              <a:rPr lang="en-US" dirty="0" smtClean="0"/>
              <a:t>had he entered the house, </a:t>
            </a:r>
            <a:r>
              <a:rPr lang="en-US" b="1" dirty="0" smtClean="0"/>
              <a:t>than </a:t>
            </a:r>
            <a:r>
              <a:rPr lang="en-US" dirty="0" smtClean="0"/>
              <a:t>the storm began.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Hardly / Scarcely </a:t>
            </a:r>
            <a:r>
              <a:rPr lang="en-US" dirty="0" smtClean="0"/>
              <a:t>had he entered the house, </a:t>
            </a:r>
            <a:r>
              <a:rPr lang="en-US" b="1" dirty="0" smtClean="0"/>
              <a:t>when </a:t>
            </a:r>
            <a:r>
              <a:rPr lang="en-US" dirty="0" smtClean="0"/>
              <a:t> the storm began. </a:t>
            </a:r>
          </a:p>
          <a:p>
            <a:r>
              <a:rPr lang="en-US" i="1" u="sng" dirty="0" smtClean="0"/>
              <a:t>You must hand in your essay before you leave the room. </a:t>
            </a:r>
          </a:p>
          <a:p>
            <a:pPr lvl="1"/>
            <a:r>
              <a:rPr lang="en-US" dirty="0" smtClean="0"/>
              <a:t>Students are expected to submit their essay prior ________ _________ the room. </a:t>
            </a:r>
          </a:p>
          <a:p>
            <a:pPr lvl="2"/>
            <a:r>
              <a:rPr lang="en-US" dirty="0" smtClean="0"/>
              <a:t>Students are expected to submit their essay prior </a:t>
            </a:r>
            <a:r>
              <a:rPr lang="en-US" dirty="0" smtClean="0">
                <a:solidFill>
                  <a:srgbClr val="FF0000"/>
                </a:solidFill>
              </a:rPr>
              <a:t>to leaving </a:t>
            </a:r>
            <a:r>
              <a:rPr lang="en-US" dirty="0" smtClean="0"/>
              <a:t>the room. </a:t>
            </a:r>
          </a:p>
          <a:p>
            <a:pPr lvl="2"/>
            <a:endParaRPr lang="en-US" dirty="0" smtClean="0"/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2013 (two gaps – two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u="sng" dirty="0" smtClean="0"/>
              <a:t>The manager will consider your application, but make sure you fill it in at least two days before the meeting. </a:t>
            </a:r>
            <a:endParaRPr lang="en-US" dirty="0" smtClean="0"/>
          </a:p>
          <a:p>
            <a:pPr lvl="1"/>
            <a:r>
              <a:rPr lang="en-US" dirty="0" smtClean="0"/>
              <a:t>Your application will be considered, _______ _______ it is completed well in advance. </a:t>
            </a:r>
          </a:p>
          <a:p>
            <a:pPr lvl="2"/>
            <a:r>
              <a:rPr lang="en-US" dirty="0" smtClean="0"/>
              <a:t>Your application will be considered, </a:t>
            </a:r>
            <a:r>
              <a:rPr lang="en-US" dirty="0" smtClean="0">
                <a:solidFill>
                  <a:srgbClr val="FF0000"/>
                </a:solidFill>
              </a:rPr>
              <a:t>provided that / providing that </a:t>
            </a:r>
            <a:r>
              <a:rPr lang="en-US" dirty="0" smtClean="0"/>
              <a:t>it is completed well in advance.  </a:t>
            </a:r>
          </a:p>
          <a:p>
            <a:r>
              <a:rPr lang="en-US" i="1" u="sng" dirty="0" smtClean="0"/>
              <a:t>If Sue studies harder, she’ll have more chances of passing the exam. </a:t>
            </a:r>
          </a:p>
          <a:p>
            <a:pPr lvl="1"/>
            <a:r>
              <a:rPr lang="en-US" dirty="0" smtClean="0"/>
              <a:t>The harder Sue studies, the ________ ________ she is to pass the exam. </a:t>
            </a:r>
          </a:p>
          <a:p>
            <a:pPr lvl="2"/>
            <a:r>
              <a:rPr lang="en-US" dirty="0" smtClean="0"/>
              <a:t>The harder Sue studies, the </a:t>
            </a:r>
            <a:r>
              <a:rPr lang="en-US" dirty="0" smtClean="0">
                <a:solidFill>
                  <a:srgbClr val="FF0000"/>
                </a:solidFill>
              </a:rPr>
              <a:t>more likely </a:t>
            </a:r>
            <a:r>
              <a:rPr lang="en-US" dirty="0" smtClean="0"/>
              <a:t>she is to pass the exam. </a:t>
            </a:r>
          </a:p>
          <a:p>
            <a:pPr lvl="2"/>
            <a:endParaRPr lang="el-GR" dirty="0" smtClean="0"/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2014 (two gaps – two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Students who withdraw from school will be ineligible for financial aid for the next semester. </a:t>
            </a:r>
          </a:p>
          <a:p>
            <a:pPr lvl="1"/>
            <a:r>
              <a:rPr lang="en-US" dirty="0" smtClean="0"/>
              <a:t>Students who ________ _______ of school are not entitled to financial aid.   </a:t>
            </a:r>
          </a:p>
          <a:p>
            <a:pPr lvl="2"/>
            <a:r>
              <a:rPr lang="en-US" dirty="0" smtClean="0"/>
              <a:t>Students who </a:t>
            </a:r>
            <a:r>
              <a:rPr lang="en-US" dirty="0" smtClean="0">
                <a:solidFill>
                  <a:srgbClr val="FF0000"/>
                </a:solidFill>
              </a:rPr>
              <a:t>drop out </a:t>
            </a:r>
            <a:r>
              <a:rPr lang="en-US" dirty="0" smtClean="0"/>
              <a:t>of school are not entitled to financial aid. </a:t>
            </a:r>
          </a:p>
          <a:p>
            <a:r>
              <a:rPr lang="en-US" i="1" u="sng" dirty="0" smtClean="0"/>
              <a:t>As yet, no one has thought of a solution.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No one has _______ ______ with a solution so far.   </a:t>
            </a:r>
          </a:p>
          <a:p>
            <a:pPr lvl="2"/>
            <a:r>
              <a:rPr lang="en-US" dirty="0" smtClean="0"/>
              <a:t>No one has </a:t>
            </a:r>
            <a:r>
              <a:rPr lang="en-US" dirty="0" smtClean="0">
                <a:solidFill>
                  <a:srgbClr val="FF0000"/>
                </a:solidFill>
              </a:rPr>
              <a:t>come up</a:t>
            </a:r>
            <a:r>
              <a:rPr lang="en-US" dirty="0" smtClean="0"/>
              <a:t> with a solution so far.   </a:t>
            </a:r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2014 (two gaps – two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u="sng" dirty="0" smtClean="0"/>
              <a:t>There are very few documents telling us about how ice – hockey began. </a:t>
            </a:r>
          </a:p>
          <a:p>
            <a:pPr lvl="1"/>
            <a:r>
              <a:rPr lang="en-US" dirty="0" smtClean="0"/>
              <a:t>There is very little documentation _______ ________ the origins of ice – hockey. </a:t>
            </a:r>
          </a:p>
          <a:p>
            <a:pPr lvl="2"/>
            <a:r>
              <a:rPr lang="en-US" dirty="0" smtClean="0"/>
              <a:t>There is very little documentation </a:t>
            </a:r>
            <a:r>
              <a:rPr lang="en-US" dirty="0" smtClean="0">
                <a:solidFill>
                  <a:srgbClr val="FF0000"/>
                </a:solidFill>
              </a:rPr>
              <a:t>as regards / that concerns / referring to </a:t>
            </a:r>
            <a:r>
              <a:rPr lang="en-US" dirty="0" smtClean="0"/>
              <a:t>the origins of ice – hockey. </a:t>
            </a:r>
          </a:p>
          <a:p>
            <a:r>
              <a:rPr lang="en-US" i="1" u="sng" dirty="0" smtClean="0"/>
              <a:t>Sorry, but we can’t complete your order.  </a:t>
            </a:r>
          </a:p>
          <a:p>
            <a:pPr lvl="1"/>
            <a:r>
              <a:rPr lang="en-US" dirty="0" smtClean="0"/>
              <a:t>We regret ________ ________ you that your order cannot be processed. </a:t>
            </a:r>
          </a:p>
          <a:p>
            <a:pPr lvl="1"/>
            <a:r>
              <a:rPr lang="en-US" dirty="0" smtClean="0"/>
              <a:t>We regret </a:t>
            </a:r>
            <a:r>
              <a:rPr lang="en-US" dirty="0" smtClean="0">
                <a:solidFill>
                  <a:srgbClr val="FF0000"/>
                </a:solidFill>
              </a:rPr>
              <a:t>to inform </a:t>
            </a:r>
            <a:r>
              <a:rPr lang="en-US" dirty="0" smtClean="0"/>
              <a:t>you that your order cannot be processed. 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B2 (gap filling)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what the exercise asks you to do very carefully, because it differs from year to year. </a:t>
            </a:r>
          </a:p>
          <a:p>
            <a:r>
              <a:rPr lang="en-US" dirty="0" smtClean="0"/>
              <a:t>Here are the answers to all B2 exercises from past exams 2010 – 2014. </a:t>
            </a:r>
          </a:p>
          <a:p>
            <a:r>
              <a:rPr lang="en-US" dirty="0" smtClean="0"/>
              <a:t>Take some time to think of the answer to each question before it is revealed.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2014 (two gaps – two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We want a slogan everyone in the community will like. </a:t>
            </a:r>
          </a:p>
          <a:p>
            <a:pPr lvl="1"/>
            <a:r>
              <a:rPr lang="en-US" dirty="0" smtClean="0"/>
              <a:t>We want a slogan that will ________ ________ every section of the community. </a:t>
            </a:r>
          </a:p>
          <a:p>
            <a:pPr lvl="2"/>
            <a:r>
              <a:rPr lang="en-US" dirty="0" smtClean="0"/>
              <a:t>We want a slogan that will </a:t>
            </a:r>
            <a:r>
              <a:rPr lang="en-US" dirty="0" smtClean="0">
                <a:solidFill>
                  <a:srgbClr val="FF0000"/>
                </a:solidFill>
              </a:rPr>
              <a:t>appeal to </a:t>
            </a:r>
            <a:r>
              <a:rPr lang="en-US" dirty="0" smtClean="0"/>
              <a:t>every section of the community. </a:t>
            </a:r>
          </a:p>
          <a:p>
            <a:r>
              <a:rPr lang="en-US" i="1" u="sng" dirty="0" smtClean="0"/>
              <a:t>We had to hurry up because we had very little time left.  </a:t>
            </a:r>
          </a:p>
          <a:p>
            <a:pPr lvl="1"/>
            <a:r>
              <a:rPr lang="en-US" dirty="0" smtClean="0"/>
              <a:t>We had to hurry up because time was _______ ________.  </a:t>
            </a:r>
          </a:p>
          <a:p>
            <a:pPr lvl="2"/>
            <a:r>
              <a:rPr lang="en-US" dirty="0" smtClean="0"/>
              <a:t>We had to hurry up because time was </a:t>
            </a:r>
            <a:r>
              <a:rPr lang="en-US" dirty="0" smtClean="0">
                <a:solidFill>
                  <a:srgbClr val="FF0000"/>
                </a:solidFill>
              </a:rPr>
              <a:t>running out. </a:t>
            </a:r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June 2010 (two gaps)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u="sng" dirty="0" smtClean="0"/>
              <a:t>It’s not just that the law says I should wear my seat belt; I feel safer with it. </a:t>
            </a:r>
          </a:p>
          <a:p>
            <a:pPr lvl="1"/>
            <a:r>
              <a:rPr lang="en-US" dirty="0" smtClean="0"/>
              <a:t>A basic safety feature of an automobile is the seat belt, and it is  __________ ___________ law. </a:t>
            </a:r>
          </a:p>
          <a:p>
            <a:pPr lvl="2"/>
            <a:r>
              <a:rPr lang="en-US" dirty="0" smtClean="0"/>
              <a:t>A basic safety feature of an automobile is the seat belt, and it is  </a:t>
            </a:r>
            <a:r>
              <a:rPr lang="en-US" dirty="0" smtClean="0">
                <a:solidFill>
                  <a:srgbClr val="FF0000"/>
                </a:solidFill>
              </a:rPr>
              <a:t>required by </a:t>
            </a:r>
            <a:r>
              <a:rPr lang="en-US" dirty="0" smtClean="0"/>
              <a:t>law. </a:t>
            </a:r>
          </a:p>
          <a:p>
            <a:r>
              <a:rPr lang="en-US" i="1" u="sng" dirty="0" smtClean="0"/>
              <a:t>I’m really sorry about causing trouble to all of you</a:t>
            </a:r>
            <a:r>
              <a:rPr lang="en-US" i="1" dirty="0" smtClean="0"/>
              <a:t>. </a:t>
            </a:r>
          </a:p>
          <a:p>
            <a:pPr lvl="1"/>
            <a:r>
              <a:rPr lang="en-US" dirty="0" smtClean="0"/>
              <a:t>Deborah </a:t>
            </a:r>
            <a:r>
              <a:rPr lang="en-US" dirty="0" err="1" smtClean="0"/>
              <a:t>apologised</a:t>
            </a:r>
            <a:r>
              <a:rPr lang="en-US" dirty="0" smtClean="0"/>
              <a:t> for ______________ _____________ trouble to others.   </a:t>
            </a:r>
          </a:p>
          <a:p>
            <a:pPr lvl="2"/>
            <a:r>
              <a:rPr lang="en-US" dirty="0" smtClean="0"/>
              <a:t>Deborah </a:t>
            </a:r>
            <a:r>
              <a:rPr lang="en-US" dirty="0" err="1" smtClean="0"/>
              <a:t>apologised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FF0000"/>
                </a:solidFill>
              </a:rPr>
              <a:t>causing any</a:t>
            </a:r>
            <a:r>
              <a:rPr lang="en-US" dirty="0" smtClean="0"/>
              <a:t> trouble to others.   </a:t>
            </a:r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2010 (two gaps)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Bob told us that, if he can get time off work now, he’d like to speed up his wedding. </a:t>
            </a:r>
            <a:endParaRPr lang="en-US" dirty="0" smtClean="0"/>
          </a:p>
          <a:p>
            <a:pPr lvl="1"/>
            <a:r>
              <a:rPr lang="en-US" dirty="0" smtClean="0"/>
              <a:t>Robert’s wedding might be earlier, ____________ ______________ he can get a leave of absence. </a:t>
            </a:r>
          </a:p>
          <a:p>
            <a:pPr lvl="2"/>
            <a:r>
              <a:rPr lang="en-US" dirty="0" smtClean="0"/>
              <a:t>Robert’s wedding might be earlier, </a:t>
            </a:r>
            <a:r>
              <a:rPr lang="en-US" dirty="0" smtClean="0">
                <a:solidFill>
                  <a:srgbClr val="FF0000"/>
                </a:solidFill>
              </a:rPr>
              <a:t>provided that </a:t>
            </a:r>
            <a:r>
              <a:rPr lang="en-US" dirty="0" smtClean="0"/>
              <a:t>he can get a leave of absence. </a:t>
            </a:r>
          </a:p>
          <a:p>
            <a:r>
              <a:rPr lang="en-US" i="1" u="sng" dirty="0" smtClean="0"/>
              <a:t>We all accept your apologies. Just don’t do it again! </a:t>
            </a:r>
          </a:p>
          <a:p>
            <a:pPr lvl="1"/>
            <a:r>
              <a:rPr lang="en-US" dirty="0" smtClean="0"/>
              <a:t>His apologies will be accepted on _____________ ______________ he doesn’t do it again. </a:t>
            </a:r>
          </a:p>
          <a:p>
            <a:pPr lvl="2"/>
            <a:r>
              <a:rPr lang="en-US" dirty="0" smtClean="0"/>
              <a:t>His apologies will be accepted on </a:t>
            </a:r>
            <a:r>
              <a:rPr lang="en-US" dirty="0" smtClean="0">
                <a:solidFill>
                  <a:srgbClr val="FF0000"/>
                </a:solidFill>
              </a:rPr>
              <a:t>condition that</a:t>
            </a:r>
            <a:r>
              <a:rPr lang="en-US" dirty="0" smtClean="0"/>
              <a:t> he doesn’t do it again. </a:t>
            </a:r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2010 (two gaps)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u="sng" dirty="0" smtClean="0"/>
              <a:t>I feel disappointed with my parents when they don’t appreciate my efforts. </a:t>
            </a:r>
          </a:p>
          <a:p>
            <a:pPr lvl="1"/>
            <a:r>
              <a:rPr lang="en-US" dirty="0" smtClean="0"/>
              <a:t>Children are often disappointed by adults when _____________ ______________ to value their endeavors. </a:t>
            </a:r>
          </a:p>
          <a:p>
            <a:pPr lvl="2"/>
            <a:r>
              <a:rPr lang="en-US" dirty="0" smtClean="0"/>
              <a:t>Children are often disappointed by adults when </a:t>
            </a:r>
            <a:r>
              <a:rPr lang="en-US" dirty="0" smtClean="0">
                <a:solidFill>
                  <a:srgbClr val="FF0000"/>
                </a:solidFill>
              </a:rPr>
              <a:t>they fail </a:t>
            </a:r>
            <a:r>
              <a:rPr lang="en-US" dirty="0" smtClean="0"/>
              <a:t>to value their endeavors. </a:t>
            </a:r>
          </a:p>
          <a:p>
            <a:r>
              <a:rPr lang="en-US" i="1" u="sng" dirty="0" smtClean="0"/>
              <a:t>There are few documents telling us about how water polo began. </a:t>
            </a:r>
          </a:p>
          <a:p>
            <a:pPr lvl="1"/>
            <a:r>
              <a:rPr lang="en-US" dirty="0" smtClean="0"/>
              <a:t>There is very little documentation ____________ _____________ the origins of water polo. </a:t>
            </a:r>
          </a:p>
          <a:p>
            <a:pPr lvl="2"/>
            <a:r>
              <a:rPr lang="en-US" dirty="0" smtClean="0"/>
              <a:t>There is very little documentation </a:t>
            </a:r>
            <a:r>
              <a:rPr lang="en-US" dirty="0" smtClean="0">
                <a:solidFill>
                  <a:srgbClr val="FF0000"/>
                </a:solidFill>
              </a:rPr>
              <a:t>as regards  / referring to / that concerns </a:t>
            </a:r>
            <a:r>
              <a:rPr lang="en-US" dirty="0" smtClean="0"/>
              <a:t>the origins of water polo. </a:t>
            </a:r>
          </a:p>
          <a:p>
            <a:pPr lvl="2"/>
            <a:endParaRPr lang="en-US" dirty="0" smtClean="0"/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2011 (two gaps)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u="sng" dirty="0" smtClean="0"/>
              <a:t>I don’t know why the invitation got to me after everyone else had got theirs.  </a:t>
            </a:r>
          </a:p>
          <a:p>
            <a:pPr lvl="1"/>
            <a:r>
              <a:rPr lang="en-US" dirty="0" smtClean="0"/>
              <a:t>Inexplicably, it seems I was the ______________ _____________ learn about the wedding. </a:t>
            </a:r>
          </a:p>
          <a:p>
            <a:pPr lvl="2"/>
            <a:r>
              <a:rPr lang="en-US" dirty="0" smtClean="0"/>
              <a:t>Inexplicably, it seems I was the </a:t>
            </a:r>
            <a:r>
              <a:rPr lang="en-US" dirty="0" smtClean="0">
                <a:solidFill>
                  <a:srgbClr val="FF0000"/>
                </a:solidFill>
              </a:rPr>
              <a:t>last to</a:t>
            </a:r>
            <a:r>
              <a:rPr lang="en-US" dirty="0" smtClean="0"/>
              <a:t> learn about the wedding. </a:t>
            </a:r>
          </a:p>
          <a:p>
            <a:r>
              <a:rPr lang="en-US" i="1" u="sng" dirty="0" smtClean="0"/>
              <a:t>They tell us to let the secretary know by 8 when we are going out late. </a:t>
            </a:r>
          </a:p>
          <a:p>
            <a:pPr lvl="1"/>
            <a:r>
              <a:rPr lang="en-US" dirty="0" smtClean="0"/>
              <a:t>Students are not allowed to leave the building at night _____________ ____________ inform the secretary by 8pm. </a:t>
            </a:r>
          </a:p>
          <a:p>
            <a:pPr lvl="2"/>
            <a:r>
              <a:rPr lang="en-US" dirty="0" smtClean="0"/>
              <a:t>Students are not allowed to leave the building at night </a:t>
            </a:r>
            <a:r>
              <a:rPr lang="en-US" dirty="0" smtClean="0">
                <a:solidFill>
                  <a:srgbClr val="FF0000"/>
                </a:solidFill>
              </a:rPr>
              <a:t>unless they </a:t>
            </a:r>
            <a:r>
              <a:rPr lang="en-US" dirty="0" smtClean="0"/>
              <a:t>inform the secretary by 8pm. </a:t>
            </a:r>
          </a:p>
          <a:p>
            <a:pPr lvl="2"/>
            <a:endParaRPr lang="en-US" dirty="0" smtClean="0"/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2011 (two gaps)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u="sng" dirty="0" smtClean="0"/>
              <a:t>He didn’t train enough; he was a bit unlucky, too. That’s why he didn’t break the record. </a:t>
            </a:r>
          </a:p>
          <a:p>
            <a:pPr lvl="1"/>
            <a:r>
              <a:rPr lang="en-US" dirty="0" smtClean="0"/>
              <a:t>His failure to break the record was ___________ ____________ poor training and bad luck. </a:t>
            </a:r>
          </a:p>
          <a:p>
            <a:pPr lvl="2"/>
            <a:r>
              <a:rPr lang="en-US" dirty="0" smtClean="0"/>
              <a:t>His failure to break the record was </a:t>
            </a:r>
            <a:r>
              <a:rPr lang="en-US" dirty="0" smtClean="0">
                <a:solidFill>
                  <a:srgbClr val="FF0000"/>
                </a:solidFill>
              </a:rPr>
              <a:t>due to / attributed to / because of</a:t>
            </a:r>
            <a:r>
              <a:rPr lang="en-US" dirty="0" smtClean="0"/>
              <a:t> poor training and bad luck. </a:t>
            </a:r>
          </a:p>
          <a:p>
            <a:r>
              <a:rPr lang="en-US" i="1" u="sng" dirty="0" smtClean="0"/>
              <a:t>The TV says it’s going to snow tomorrow. Perhaps we shouldn’t drive to work.  </a:t>
            </a:r>
          </a:p>
          <a:p>
            <a:pPr lvl="1"/>
            <a:r>
              <a:rPr lang="en-US" dirty="0" smtClean="0"/>
              <a:t>___________ ___________ the forecast for tomorrow’s weather is bad, drivers are advised to consider other means to get to work.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Given that </a:t>
            </a:r>
            <a:r>
              <a:rPr lang="en-US" dirty="0" smtClean="0"/>
              <a:t>the forecast for tomorrow’s weather is bad, drivers are advised to consider other means to get to work. </a:t>
            </a:r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2011 (two gaps)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What John did to his friend was so bad they probably won’t speak to each other for a lifetime. </a:t>
            </a:r>
          </a:p>
          <a:p>
            <a:pPr lvl="1"/>
            <a:r>
              <a:rPr lang="en-US" dirty="0" smtClean="0"/>
              <a:t>The outcome of John’s actions is that ____________ ___________ are they likely to speak to each other. </a:t>
            </a:r>
          </a:p>
          <a:p>
            <a:pPr lvl="2"/>
            <a:r>
              <a:rPr lang="en-US" dirty="0" smtClean="0"/>
              <a:t>The outcome of John’s actions is that </a:t>
            </a:r>
            <a:r>
              <a:rPr lang="en-US" dirty="0" smtClean="0">
                <a:solidFill>
                  <a:srgbClr val="FF0000"/>
                </a:solidFill>
              </a:rPr>
              <a:t>never again</a:t>
            </a:r>
            <a:r>
              <a:rPr lang="en-US" dirty="0" smtClean="0"/>
              <a:t> are they likely to speak to each other. </a:t>
            </a:r>
          </a:p>
          <a:p>
            <a:pPr lvl="2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June 2012 (one gap - not more than two words)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Our </a:t>
            </a:r>
            <a:r>
              <a:rPr lang="en-US" i="1" u="sng" dirty="0" err="1" smtClean="0"/>
              <a:t>civilisation</a:t>
            </a:r>
            <a:r>
              <a:rPr lang="en-US" i="1" u="sng" dirty="0" smtClean="0"/>
              <a:t> is going through a crisis which undermines the very foundations of mankind’s existence. </a:t>
            </a:r>
          </a:p>
          <a:p>
            <a:pPr lvl="1"/>
            <a:r>
              <a:rPr lang="en-US" dirty="0" smtClean="0"/>
              <a:t>Our </a:t>
            </a:r>
            <a:r>
              <a:rPr lang="en-US" dirty="0" err="1" smtClean="0"/>
              <a:t>civilisation</a:t>
            </a:r>
            <a:r>
              <a:rPr lang="en-US" dirty="0" smtClean="0"/>
              <a:t> is going through a crisis by which the very foundations of mankind’s existence _____________________. </a:t>
            </a:r>
          </a:p>
          <a:p>
            <a:pPr lvl="2"/>
            <a:r>
              <a:rPr lang="en-US" dirty="0" smtClean="0"/>
              <a:t>Our </a:t>
            </a:r>
            <a:r>
              <a:rPr lang="en-US" dirty="0" err="1" smtClean="0"/>
              <a:t>civilisation</a:t>
            </a:r>
            <a:r>
              <a:rPr lang="en-US" dirty="0" smtClean="0"/>
              <a:t> is going through a crisis by which the very foundations of mankind’s existence </a:t>
            </a:r>
            <a:r>
              <a:rPr lang="en-US" dirty="0" smtClean="0">
                <a:solidFill>
                  <a:srgbClr val="FF0000"/>
                </a:solidFill>
              </a:rPr>
              <a:t>are undermined. 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 lvl="2"/>
            <a:endParaRPr lang="en-US" dirty="0" smtClean="0"/>
          </a:p>
          <a:p>
            <a:pPr lvl="1"/>
            <a:endParaRPr lang="el-GR" i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</TotalTime>
  <Words>1607</Words>
  <Application>Microsoft Office PowerPoint</Application>
  <PresentationFormat>On-screen Show (4:3)</PresentationFormat>
  <Paragraphs>113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Passing the university entrance exams</vt:lpstr>
      <vt:lpstr>Exercise B2 (gap filling)</vt:lpstr>
      <vt:lpstr> June 2010 (two gaps)</vt:lpstr>
      <vt:lpstr>June 2010 (two gaps)</vt:lpstr>
      <vt:lpstr>June 2010 (two gaps)</vt:lpstr>
      <vt:lpstr>June 2011 (two gaps)</vt:lpstr>
      <vt:lpstr>June 2011 (two gaps)</vt:lpstr>
      <vt:lpstr>June 2011 (two gaps)</vt:lpstr>
      <vt:lpstr>June 2012 (one gap - not more than two words)</vt:lpstr>
      <vt:lpstr>June 2012 (one gap - not more than two words)</vt:lpstr>
      <vt:lpstr>June 2012 (one gap - not more than two words)</vt:lpstr>
      <vt:lpstr>June 2012 (one gap - not more than two words)</vt:lpstr>
      <vt:lpstr>June 2012 (one gap - not more than two words)</vt:lpstr>
      <vt:lpstr>June 2012 (one gap - not more than two words)</vt:lpstr>
      <vt:lpstr>June 2013 (two gaps – two words)</vt:lpstr>
      <vt:lpstr>June 2013 (two gaps – two words)</vt:lpstr>
      <vt:lpstr>June 2013 (two gaps – two words)</vt:lpstr>
      <vt:lpstr>June 2014 (two gaps – two words)</vt:lpstr>
      <vt:lpstr>June 2014 (two gaps – two words)</vt:lpstr>
      <vt:lpstr>June 2014 (two gaps – two words)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Passing the university entrance exams</dc:title>
  <dc:creator>julia</dc:creator>
  <cp:lastModifiedBy>Kose laptop</cp:lastModifiedBy>
  <cp:revision>26</cp:revision>
  <dcterms:created xsi:type="dcterms:W3CDTF">2020-04-01T16:06:14Z</dcterms:created>
  <dcterms:modified xsi:type="dcterms:W3CDTF">2020-11-16T14:50:54Z</dcterms:modified>
</cp:coreProperties>
</file>