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3" r:id="rId1"/>
  </p:sldMasterIdLst>
  <p:sldIdLst>
    <p:sldId id="256" r:id="rId2"/>
    <p:sldId id="262" r:id="rId3"/>
    <p:sldId id="257" r:id="rId4"/>
    <p:sldId id="263" r:id="rId5"/>
    <p:sldId id="264" r:id="rId6"/>
    <p:sldId id="258" r:id="rId7"/>
    <p:sldId id="265" r:id="rId8"/>
    <p:sldId id="266" r:id="rId9"/>
    <p:sldId id="259" r:id="rId10"/>
    <p:sldId id="274" r:id="rId11"/>
    <p:sldId id="268" r:id="rId12"/>
    <p:sldId id="260" r:id="rId13"/>
    <p:sldId id="275" r:id="rId14"/>
    <p:sldId id="269" r:id="rId15"/>
    <p:sldId id="261" r:id="rId16"/>
    <p:sldId id="26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23" d="100"/>
          <a:sy n="123" d="100"/>
        </p:scale>
        <p:origin x="-114" y="-15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61BEF0D-F0BB-DE4B-95CE-6DB70DBA9567}" type="datetimeFigureOut">
              <a:rPr lang="en-US" smtClean="0"/>
              <a:pPr/>
              <a:t>12/5/2020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12/5/2020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12/5/2020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12/5/2020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12/5/2020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61BEF0D-F0BB-DE4B-95CE-6DB70DBA9567}" type="datetimeFigureOut">
              <a:rPr lang="en-US" smtClean="0"/>
              <a:pPr/>
              <a:t>12/5/2020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61BEF0D-F0BB-DE4B-95CE-6DB70DBA9567}" type="datetimeFigureOut">
              <a:rPr lang="en-US" smtClean="0"/>
              <a:pPr/>
              <a:t>12/5/2020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12/5/2020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69600" y="6356351"/>
            <a:ext cx="812800" cy="365125"/>
          </a:xfrm>
        </p:spPr>
        <p:txBody>
          <a:bodyPr/>
          <a:lstStyle/>
          <a:p>
            <a:fld id="{D57F1E4F-1CFF-5643-939E-217C01CDF565}" type="slidenum">
              <a:rPr lang="en-US" smtClean="0"/>
              <a:pPr/>
              <a:t>‹#›</a:t>
            </a:fld>
            <a:endParaRPr lang="en-US"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1BEF0D-F0BB-DE4B-95CE-6DB70DBA9567}" type="datetimeFigureOut">
              <a:rPr lang="en-US" smtClean="0"/>
              <a:pPr/>
              <a:t>12/5/2020</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57F1E4F-1CFF-5643-939E-217C01CDF565}"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FAST FASHION</a:t>
            </a:r>
            <a:endParaRPr lang="el-GR"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408" y="3969309"/>
            <a:ext cx="4098711" cy="2113686"/>
          </a:xfrm>
          <a:prstGeom prst="rect">
            <a:avLst/>
          </a:prstGeom>
        </p:spPr>
      </p:pic>
      <p:pic>
        <p:nvPicPr>
          <p:cNvPr id="1026" name="Picture 2" descr="Are rental services the solution to fast fash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768" y="1033175"/>
            <a:ext cx="3811992" cy="2154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4297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1634" y="3981987"/>
            <a:ext cx="8666844" cy="1941736"/>
          </a:xfrm>
        </p:spPr>
        <p:txBody>
          <a:bodyPr>
            <a:noAutofit/>
          </a:bodyPr>
          <a:lstStyle/>
          <a:p>
            <a:r>
              <a:rPr lang="en-US" sz="1400" dirty="0" smtClean="0"/>
              <a:t>Impetus=</a:t>
            </a:r>
            <a:r>
              <a:rPr lang="el-GR" sz="1400" dirty="0" smtClean="0"/>
              <a:t>ώθηση </a:t>
            </a:r>
            <a:r>
              <a:rPr lang="en-US" sz="1400" dirty="0" smtClean="0"/>
              <a:t/>
            </a:r>
            <a:br>
              <a:rPr lang="en-US" sz="1400" dirty="0" smtClean="0"/>
            </a:br>
            <a:r>
              <a:rPr lang="en-US" sz="1400" dirty="0" smtClean="0"/>
              <a:t>sewing=</a:t>
            </a:r>
            <a:r>
              <a:rPr lang="el-GR" sz="1400" dirty="0" smtClean="0"/>
              <a:t>ράψιμο</a:t>
            </a:r>
            <a:r>
              <a:rPr lang="en-US" sz="1400" dirty="0" smtClean="0"/>
              <a:t/>
            </a:r>
            <a:br>
              <a:rPr lang="en-US" sz="1400" dirty="0" smtClean="0"/>
            </a:br>
            <a:r>
              <a:rPr lang="en-US" sz="1400" dirty="0"/>
              <a:t/>
            </a:r>
            <a:br>
              <a:rPr lang="en-US" sz="1400" dirty="0"/>
            </a:br>
            <a:r>
              <a:rPr lang="en-US" sz="1400" dirty="0" smtClean="0"/>
              <a:t>question</a:t>
            </a:r>
            <a:br>
              <a:rPr lang="en-US" sz="1400" dirty="0" smtClean="0"/>
            </a:br>
            <a:r>
              <a:rPr lang="en-US" sz="1400" dirty="0" smtClean="0"/>
              <a:t>1.In Britain, most of the people recycle clothes     t/f</a:t>
            </a:r>
            <a:br>
              <a:rPr lang="en-US" sz="1400" dirty="0" smtClean="0"/>
            </a:br>
            <a:r>
              <a:rPr lang="en-US" sz="1400" dirty="0" smtClean="0"/>
              <a:t>2.Busy lifestyles make us more time-poor than previous generations</a:t>
            </a:r>
            <a:br>
              <a:rPr lang="en-US" sz="1400" dirty="0" smtClean="0"/>
            </a:br>
            <a:r>
              <a:rPr lang="en-US" sz="1400" dirty="0" smtClean="0"/>
              <a:t>but with many sewing and mending skills        t/f</a:t>
            </a:r>
            <a:r>
              <a:rPr lang="el-GR" sz="1400" dirty="0" smtClean="0"/>
              <a:t/>
            </a:r>
            <a:br>
              <a:rPr lang="el-GR" sz="1400" dirty="0" smtClean="0"/>
            </a:br>
            <a:r>
              <a:rPr lang="en-US" sz="1400" dirty="0" smtClean="0"/>
              <a:t/>
            </a:r>
            <a:br>
              <a:rPr lang="en-US" sz="1400" dirty="0" smtClean="0"/>
            </a:br>
            <a:endParaRPr lang="el-GR" sz="1400" dirty="0"/>
          </a:p>
        </p:txBody>
      </p:sp>
      <p:sp>
        <p:nvSpPr>
          <p:cNvPr id="3" name="Content Placeholder 2"/>
          <p:cNvSpPr>
            <a:spLocks noGrp="1"/>
          </p:cNvSpPr>
          <p:nvPr>
            <p:ph idx="1"/>
          </p:nvPr>
        </p:nvSpPr>
        <p:spPr>
          <a:xfrm>
            <a:off x="666427" y="1177871"/>
            <a:ext cx="8442119" cy="2598262"/>
          </a:xfrm>
        </p:spPr>
        <p:txBody>
          <a:bodyPr>
            <a:normAutofit/>
          </a:bodyPr>
          <a:lstStyle/>
          <a:p>
            <a:r>
              <a:rPr lang="en-US" sz="1600" dirty="0"/>
              <a:t>Busy lifestyles make many people more time-poor than previous generations, and with the loss of sewing and mending skills over time, there is less impetus to repair our garments. The rise of supermarket fashion that can be </a:t>
            </a:r>
            <a:r>
              <a:rPr lang="en-US" sz="1600" dirty="0" smtClean="0"/>
              <a:t>purchased </a:t>
            </a:r>
            <a:r>
              <a:rPr lang="en-US" sz="1600" dirty="0"/>
              <a:t>alongside the weekly shop and the regular occurrence of seasonal sales make </a:t>
            </a:r>
            <a:r>
              <a:rPr lang="en-US" sz="1600" dirty="0" smtClean="0"/>
              <a:t>clothing </a:t>
            </a:r>
            <a:r>
              <a:rPr lang="en-US" sz="1600" dirty="0"/>
              <a:t>seem “disposable” in a way it didn’t </a:t>
            </a:r>
            <a:r>
              <a:rPr lang="en-US" sz="1600" dirty="0" smtClean="0"/>
              <a:t>use </a:t>
            </a:r>
            <a:r>
              <a:rPr lang="en-US" sz="1600" dirty="0"/>
              <a:t>to be. There is interest in moving towards a more circular model of textile production which reuses materials wherever possible, yet current </a:t>
            </a:r>
            <a:r>
              <a:rPr lang="en-US" sz="1600" dirty="0" smtClean="0"/>
              <a:t>recycling </a:t>
            </a:r>
            <a:r>
              <a:rPr lang="en-US" sz="1600" dirty="0"/>
              <a:t>rates for textiles are very low. Despite a long-established national network of charity shops and increasing numbers of in-store recycling points in UK high-street stores, three-quarters of Britons throw away unwanted clothing, </a:t>
            </a:r>
            <a:r>
              <a:rPr lang="en-US" sz="1600" dirty="0" smtClean="0"/>
              <a:t>rather </a:t>
            </a:r>
            <a:r>
              <a:rPr lang="en-US" sz="1600" dirty="0"/>
              <a:t>than donating or recycling it. </a:t>
            </a:r>
            <a:endParaRPr lang="el-GR" sz="1600" dirty="0"/>
          </a:p>
          <a:p>
            <a:pPr marL="0" indent="0">
              <a:buNone/>
            </a:pPr>
            <a:endParaRPr lang="en-US" dirty="0" smtClean="0"/>
          </a:p>
          <a:p>
            <a:pPr marL="0" indent="0">
              <a:buNone/>
            </a:pPr>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65088" y="3931115"/>
            <a:ext cx="4165057" cy="2043481"/>
          </a:xfrm>
          <a:prstGeom prst="rect">
            <a:avLst/>
          </a:prstGeom>
        </p:spPr>
      </p:pic>
    </p:spTree>
    <p:extLst>
      <p:ext uri="{BB962C8B-B14F-4D97-AF65-F5344CB8AC3E}">
        <p14:creationId xmlns:p14="http://schemas.microsoft.com/office/powerpoint/2010/main" val="963477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1342" y="2154265"/>
            <a:ext cx="5160936" cy="185980"/>
          </a:xfrm>
        </p:spPr>
        <p:txBody>
          <a:bodyPr>
            <a:noAutofit/>
          </a:bodyPr>
          <a:lstStyle/>
          <a:p>
            <a:r>
              <a:rPr lang="en-US" sz="2400" dirty="0"/>
              <a:t>CHOOSE THE CORRECT HEADING</a:t>
            </a:r>
            <a:endParaRPr lang="el-GR" sz="2400" dirty="0"/>
          </a:p>
        </p:txBody>
      </p:sp>
      <p:sp>
        <p:nvSpPr>
          <p:cNvPr id="3" name="Content Placeholder 2"/>
          <p:cNvSpPr>
            <a:spLocks noGrp="1"/>
          </p:cNvSpPr>
          <p:nvPr>
            <p:ph idx="1"/>
          </p:nvPr>
        </p:nvSpPr>
        <p:spPr>
          <a:xfrm>
            <a:off x="4068305" y="3130659"/>
            <a:ext cx="5215180" cy="1735810"/>
          </a:xfrm>
        </p:spPr>
        <p:txBody>
          <a:bodyPr>
            <a:normAutofit fontScale="92500"/>
          </a:bodyPr>
          <a:lstStyle/>
          <a:p>
            <a:r>
              <a:rPr lang="en-US" sz="2400" dirty="0"/>
              <a:t>1.Hunger for newness</a:t>
            </a:r>
          </a:p>
          <a:p>
            <a:r>
              <a:rPr lang="en-US" sz="2400" dirty="0"/>
              <a:t>2.Fast fashion: a killer</a:t>
            </a:r>
          </a:p>
          <a:p>
            <a:r>
              <a:rPr lang="en-US" sz="2400" dirty="0"/>
              <a:t>3.What shoppers can do</a:t>
            </a:r>
          </a:p>
          <a:p>
            <a:r>
              <a:rPr lang="en-US" sz="2400" dirty="0"/>
              <a:t>4.Synthetic polymer and natural </a:t>
            </a:r>
            <a:r>
              <a:rPr lang="en-US" sz="2400" dirty="0" err="1"/>
              <a:t>fibres</a:t>
            </a:r>
            <a:endParaRPr lang="en-US" sz="2400" dirty="0"/>
          </a:p>
          <a:p>
            <a:endParaRPr lang="el-GR" sz="2400" dirty="0"/>
          </a:p>
          <a:p>
            <a:endParaRPr lang="el-GR" dirty="0"/>
          </a:p>
        </p:txBody>
      </p:sp>
      <p:pic>
        <p:nvPicPr>
          <p:cNvPr id="1026" name="Picture 2" descr="Fast Fashion: Tα ρούχα της ντροπής | Περιβάλλο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538" y="3127885"/>
            <a:ext cx="2847975" cy="1609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0078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163" y="991893"/>
            <a:ext cx="10892725" cy="1304646"/>
          </a:xfrm>
        </p:spPr>
        <p:txBody>
          <a:bodyPr>
            <a:normAutofit fontScale="90000"/>
          </a:bodyPr>
          <a:lstStyle/>
          <a:p>
            <a:r>
              <a:rPr lang="en-US" sz="1200" dirty="0" smtClean="0"/>
              <a:t/>
            </a:r>
            <a:br>
              <a:rPr lang="en-US" sz="1200" dirty="0" smtClean="0"/>
            </a:br>
            <a:r>
              <a:rPr lang="en-US" sz="1200" dirty="0" smtClean="0"/>
              <a:t/>
            </a:r>
            <a:br>
              <a:rPr lang="en-US" sz="1200" dirty="0" smtClean="0"/>
            </a:br>
            <a:r>
              <a:rPr lang="en-US" sz="1200" dirty="0"/>
              <a:t/>
            </a:r>
            <a:br>
              <a:rPr lang="en-US" sz="1200" dirty="0"/>
            </a:br>
            <a:r>
              <a:rPr lang="en-US" sz="1200" dirty="0" smtClean="0"/>
              <a:t/>
            </a:r>
            <a:br>
              <a:rPr lang="en-US" sz="1200" dirty="0" smtClean="0"/>
            </a:br>
            <a:r>
              <a:rPr lang="en-US" sz="1600" dirty="0" smtClean="0"/>
              <a:t>spun=</a:t>
            </a:r>
            <a:r>
              <a:rPr lang="el-GR" sz="1600" dirty="0" smtClean="0"/>
              <a:t>γνέθω-στριφογυρίζω</a:t>
            </a:r>
            <a:r>
              <a:rPr lang="en-US" sz="1600" dirty="0" smtClean="0"/>
              <a:t/>
            </a:r>
            <a:br>
              <a:rPr lang="en-US" sz="1600" dirty="0" smtClean="0"/>
            </a:br>
            <a:r>
              <a:rPr lang="en-US" sz="1600" dirty="0" smtClean="0"/>
              <a:t>woven=</a:t>
            </a:r>
            <a:r>
              <a:rPr lang="el-GR" sz="1600" dirty="0" smtClean="0"/>
              <a:t>υφαντός</a:t>
            </a:r>
            <a:r>
              <a:rPr lang="en-US" sz="1600" dirty="0" smtClean="0"/>
              <a:t/>
            </a:r>
            <a:br>
              <a:rPr lang="en-US" sz="1600" dirty="0" smtClean="0"/>
            </a:br>
            <a:r>
              <a:rPr lang="en-US" sz="1600" dirty="0"/>
              <a:t/>
            </a:r>
            <a:br>
              <a:rPr lang="en-US" sz="1600" dirty="0"/>
            </a:br>
            <a:r>
              <a:rPr lang="en-US" sz="1600" dirty="0" smtClean="0"/>
              <a:t>question</a:t>
            </a:r>
            <a:br>
              <a:rPr lang="en-US" sz="1600" dirty="0" smtClean="0"/>
            </a:br>
            <a:r>
              <a:rPr lang="en-US" sz="1600" dirty="0" smtClean="0"/>
              <a:t>1. </a:t>
            </a:r>
            <a:r>
              <a:rPr lang="el-GR" sz="1600" dirty="0" smtClean="0"/>
              <a:t>Ι</a:t>
            </a:r>
            <a:r>
              <a:rPr lang="en-US" sz="1600" dirty="0" smtClean="0"/>
              <a:t>t is easy to choose an eco-friendly fabric</a:t>
            </a:r>
            <a:r>
              <a:rPr lang="el-GR" sz="1600" dirty="0" smtClean="0"/>
              <a:t> </a:t>
            </a:r>
            <a:r>
              <a:rPr lang="en-US" sz="1600" dirty="0" smtClean="0"/>
              <a:t>,</a:t>
            </a:r>
            <a:r>
              <a:rPr lang="el-GR" sz="1600" dirty="0" smtClean="0"/>
              <a:t> </a:t>
            </a:r>
            <a:r>
              <a:rPr lang="en-US" sz="1600" dirty="0" smtClean="0"/>
              <a:t>since nowadays everything is labelled               t/f</a:t>
            </a:r>
            <a:br>
              <a:rPr lang="en-US" sz="1600" dirty="0" smtClean="0"/>
            </a:br>
            <a:r>
              <a:rPr lang="en-US" sz="1600" dirty="0" smtClean="0"/>
              <a:t>2.</a:t>
            </a:r>
            <a:r>
              <a:rPr lang="el-GR" sz="1600" dirty="0" smtClean="0"/>
              <a:t>Τ</a:t>
            </a:r>
            <a:r>
              <a:rPr lang="en-US" sz="1600" dirty="0" err="1" smtClean="0"/>
              <a:t>ransport</a:t>
            </a:r>
            <a:r>
              <a:rPr lang="en-US" sz="1600" dirty="0" smtClean="0"/>
              <a:t> does not affect the environment at all                  t/f</a:t>
            </a:r>
            <a:endParaRPr lang="el-GR" sz="1600" dirty="0"/>
          </a:p>
        </p:txBody>
      </p:sp>
      <p:sp>
        <p:nvSpPr>
          <p:cNvPr id="3" name="Content Placeholder 2"/>
          <p:cNvSpPr>
            <a:spLocks noGrp="1"/>
          </p:cNvSpPr>
          <p:nvPr>
            <p:ph idx="1"/>
          </p:nvPr>
        </p:nvSpPr>
        <p:spPr>
          <a:xfrm>
            <a:off x="1146875" y="3146156"/>
            <a:ext cx="10585342" cy="3293390"/>
          </a:xfrm>
        </p:spPr>
        <p:txBody>
          <a:bodyPr>
            <a:normAutofit/>
          </a:bodyPr>
          <a:lstStyle/>
          <a:p>
            <a:r>
              <a:rPr lang="en-US" sz="1600" dirty="0" smtClean="0"/>
              <a:t> </a:t>
            </a:r>
            <a:r>
              <a:rPr lang="en-US" sz="1600" dirty="0"/>
              <a:t>So, can consumers reduce the environmental cost of fast fashion when out </a:t>
            </a:r>
            <a:r>
              <a:rPr lang="en-US" sz="1600" dirty="0" smtClean="0"/>
              <a:t>shopping</a:t>
            </a:r>
            <a:r>
              <a:rPr lang="en-US" sz="1600" dirty="0"/>
              <a:t>? Choosing an eco-friendly fabric is complex as there are pros and cons to all </a:t>
            </a:r>
            <a:r>
              <a:rPr lang="en-US" sz="1600" dirty="0" err="1"/>
              <a:t>fibre</a:t>
            </a:r>
            <a:r>
              <a:rPr lang="en-US" sz="1600" dirty="0"/>
              <a:t> types. </a:t>
            </a:r>
            <a:r>
              <a:rPr lang="en-US" sz="1600" dirty="0" smtClean="0"/>
              <a:t>Garments </a:t>
            </a:r>
            <a:r>
              <a:rPr lang="en-US" sz="1600" dirty="0"/>
              <a:t>which are labelled as being made from natural </a:t>
            </a:r>
            <a:r>
              <a:rPr lang="en-US" sz="1600" dirty="0" err="1"/>
              <a:t>fibres</a:t>
            </a:r>
            <a:r>
              <a:rPr lang="en-US" sz="1600" dirty="0"/>
              <a:t> are not necessarily better than </a:t>
            </a:r>
            <a:r>
              <a:rPr lang="en-US" sz="1600" dirty="0" smtClean="0"/>
              <a:t>synthetic</a:t>
            </a:r>
            <a:r>
              <a:rPr lang="en-US" sz="1600" dirty="0"/>
              <a:t>, as </a:t>
            </a:r>
            <a:r>
              <a:rPr lang="en-US" sz="1600" dirty="0" err="1"/>
              <a:t>fibre</a:t>
            </a:r>
            <a:r>
              <a:rPr lang="en-US" sz="1600" dirty="0"/>
              <a:t> choice is only one part of a complex picture. </a:t>
            </a:r>
            <a:r>
              <a:rPr lang="en-US" sz="1600" dirty="0" err="1"/>
              <a:t>Fibres</a:t>
            </a:r>
            <a:r>
              <a:rPr lang="en-US" sz="1600" dirty="0"/>
              <a:t> still have to be spun, knitted or woven, dyed, finished, sewn and transported – all of which have different environmental impacts. For example, choosing organic fabrics is better than choosing non-organic fabrics in terms of the chemicals used to grow the </a:t>
            </a:r>
            <a:r>
              <a:rPr lang="en-US" sz="1600" dirty="0" err="1"/>
              <a:t>fibres</a:t>
            </a:r>
            <a:r>
              <a:rPr lang="en-US" sz="1600" dirty="0"/>
              <a:t>, but organic cotton still requires high amounts of water and the impact of dyeing is higher than the impact of dyeing polyester. Recycled content is often best of all, as it reduces the pressure on virgin resources and </a:t>
            </a:r>
            <a:r>
              <a:rPr lang="en-US" sz="1600" dirty="0" smtClean="0"/>
              <a:t>tackles </a:t>
            </a:r>
            <a:r>
              <a:rPr lang="en-US" sz="1600" dirty="0"/>
              <a:t>the growing problem of waste </a:t>
            </a:r>
            <a:r>
              <a:rPr lang="en-US" sz="1600" dirty="0" smtClean="0"/>
              <a:t>management</a:t>
            </a:r>
            <a:r>
              <a:rPr lang="el-GR" sz="1600" dirty="0" smtClean="0"/>
              <a:t>.</a:t>
            </a:r>
            <a:endParaRPr lang="el-GR" sz="1600" dirty="0"/>
          </a:p>
        </p:txBody>
      </p:sp>
    </p:spTree>
    <p:extLst>
      <p:ext uri="{BB962C8B-B14F-4D97-AF65-F5344CB8AC3E}">
        <p14:creationId xmlns:p14="http://schemas.microsoft.com/office/powerpoint/2010/main" val="3500006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400" dirty="0" err="1" smtClean="0"/>
              <a:t>Rationalise</a:t>
            </a:r>
            <a:r>
              <a:rPr lang="en-US" sz="1400" dirty="0" smtClean="0"/>
              <a:t>=</a:t>
            </a:r>
            <a:r>
              <a:rPr lang="el-GR" sz="1400" dirty="0" smtClean="0"/>
              <a:t>δικαιολογώ</a:t>
            </a:r>
            <a:r>
              <a:rPr lang="en-US" sz="1400" dirty="0" smtClean="0"/>
              <a:t/>
            </a:r>
            <a:br>
              <a:rPr lang="en-US" sz="1400" dirty="0" smtClean="0"/>
            </a:br>
            <a:r>
              <a:rPr lang="en-US" sz="1400" dirty="0" smtClean="0"/>
              <a:t>customization=</a:t>
            </a:r>
            <a:r>
              <a:rPr lang="el-GR" sz="1400" dirty="0" smtClean="0"/>
              <a:t>εξατομικεύω</a:t>
            </a:r>
            <a:r>
              <a:rPr lang="en-US" sz="1400" dirty="0" smtClean="0"/>
              <a:t/>
            </a:r>
            <a:br>
              <a:rPr lang="en-US" sz="1400" dirty="0" smtClean="0"/>
            </a:br>
            <a:r>
              <a:rPr lang="en-US" sz="1400" dirty="0" smtClean="0"/>
              <a:t>disposal=</a:t>
            </a:r>
            <a:r>
              <a:rPr lang="el-GR" sz="1400" dirty="0" smtClean="0"/>
              <a:t>διάθεση</a:t>
            </a:r>
            <a:r>
              <a:rPr lang="en-US" sz="1400" dirty="0" smtClean="0"/>
              <a:t/>
            </a:r>
            <a:br>
              <a:rPr lang="en-US" sz="1400" dirty="0" smtClean="0"/>
            </a:br>
            <a:r>
              <a:rPr lang="en-US" sz="1400" dirty="0" smtClean="0"/>
              <a:t>ultimately=</a:t>
            </a:r>
            <a:r>
              <a:rPr lang="el-GR" sz="1400" dirty="0" smtClean="0"/>
              <a:t>τελικά</a:t>
            </a:r>
            <a:r>
              <a:rPr lang="en-US" sz="1400" dirty="0" smtClean="0"/>
              <a:t/>
            </a:r>
            <a:br>
              <a:rPr lang="en-US" sz="1400" dirty="0" smtClean="0"/>
            </a:br>
            <a:r>
              <a:rPr lang="en-US" sz="1400" dirty="0" smtClean="0"/>
              <a:t/>
            </a:r>
            <a:br>
              <a:rPr lang="en-US" sz="1400" dirty="0" smtClean="0"/>
            </a:br>
            <a:endParaRPr lang="el-GR" sz="1400" dirty="0"/>
          </a:p>
        </p:txBody>
      </p:sp>
      <p:sp>
        <p:nvSpPr>
          <p:cNvPr id="3" name="Content Placeholder 2"/>
          <p:cNvSpPr>
            <a:spLocks noGrp="1"/>
          </p:cNvSpPr>
          <p:nvPr>
            <p:ph idx="1"/>
          </p:nvPr>
        </p:nvSpPr>
        <p:spPr/>
        <p:txBody>
          <a:bodyPr>
            <a:normAutofit/>
          </a:bodyPr>
          <a:lstStyle/>
          <a:p>
            <a:pPr algn="just"/>
            <a:r>
              <a:rPr lang="en-US" sz="1800" dirty="0" smtClean="0"/>
              <a:t> </a:t>
            </a:r>
            <a:r>
              <a:rPr lang="en-US" sz="1800" dirty="0"/>
              <a:t>For example, Patagonia was the first outdoor clothing brand to make polyester fleece out of plastic bottles. In 2017, it decided to </a:t>
            </a:r>
            <a:r>
              <a:rPr lang="en-US" sz="1800" dirty="0" err="1"/>
              <a:t>rationalise</a:t>
            </a:r>
            <a:r>
              <a:rPr lang="en-US" sz="1800" dirty="0"/>
              <a:t> its T-shirt ranges and from spring 2018, will offer only two fabric options of either 100 per cent organic cotton or a blend of recycled cotton and recycled polyester, </a:t>
            </a:r>
            <a:r>
              <a:rPr lang="en-US" sz="1800" dirty="0" err="1" smtClean="0"/>
              <a:t>recognising</a:t>
            </a:r>
            <a:r>
              <a:rPr lang="en-US" sz="1800" dirty="0" smtClean="0"/>
              <a:t> </a:t>
            </a:r>
            <a:r>
              <a:rPr lang="en-US" sz="1800" dirty="0"/>
              <a:t>that even organic cotton has a </a:t>
            </a:r>
            <a:r>
              <a:rPr lang="en-US" sz="1800" dirty="0" smtClean="0"/>
              <a:t>negative </a:t>
            </a:r>
            <a:r>
              <a:rPr lang="en-US" sz="1800" dirty="0"/>
              <a:t>environmental impact. The Love Your Clothes initiative from the charity Wrap gives information for consumers on each stage of the purchase process, from buying smarter, to caring for and repairing items, to </a:t>
            </a:r>
            <a:r>
              <a:rPr lang="en-US" sz="1800" dirty="0" err="1"/>
              <a:t>upcycling</a:t>
            </a:r>
            <a:r>
              <a:rPr lang="en-US" sz="1800" dirty="0"/>
              <a:t> or </a:t>
            </a:r>
            <a:r>
              <a:rPr lang="en-US" sz="1800" dirty="0" err="1"/>
              <a:t>customisation</a:t>
            </a:r>
            <a:r>
              <a:rPr lang="en-US" sz="1800" dirty="0"/>
              <a:t> and finally </a:t>
            </a:r>
            <a:r>
              <a:rPr lang="en-US" sz="1800" dirty="0" smtClean="0"/>
              <a:t>responsible </a:t>
            </a:r>
            <a:r>
              <a:rPr lang="en-US" sz="1800" dirty="0"/>
              <a:t>disposal. Ultimately, the best thing we can do is to keep our clothing in use for longer – and buy less new stuff</a:t>
            </a:r>
            <a:r>
              <a:rPr lang="en-US" sz="1800" dirty="0" smtClean="0"/>
              <a:t>.</a:t>
            </a:r>
          </a:p>
          <a:p>
            <a:r>
              <a:rPr lang="en-US" sz="1800" dirty="0" smtClean="0"/>
              <a:t> </a:t>
            </a:r>
            <a:r>
              <a:rPr lang="en-US" sz="1800" dirty="0"/>
              <a:t>http://www.independent.co.uk/life-style/fashion/environment-costs-fast-fashion-pollution-waste-sustainability-a8139386.html 69 4</a:t>
            </a:r>
            <a:endParaRPr lang="el-GR" sz="1800" dirty="0"/>
          </a:p>
        </p:txBody>
      </p:sp>
      <p:pic>
        <p:nvPicPr>
          <p:cNvPr id="3074" name="Picture 2" descr="OPINION: Fast fashion is so last generation - The DePaul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2190" y="4231549"/>
            <a:ext cx="2642460" cy="2642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8419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7"/>
            <a:ext cx="10972800" cy="2271587"/>
          </a:xfrm>
        </p:spPr>
        <p:txBody>
          <a:bodyPr>
            <a:normAutofit/>
          </a:bodyPr>
          <a:lstStyle/>
          <a:p>
            <a:r>
              <a:rPr lang="en-US" sz="2400" dirty="0"/>
              <a:t>CHOOSE THE CORRECT HEADING</a:t>
            </a:r>
            <a:endParaRPr lang="el-GR" sz="2400" dirty="0"/>
          </a:p>
        </p:txBody>
      </p:sp>
      <p:sp>
        <p:nvSpPr>
          <p:cNvPr id="3" name="Content Placeholder 2"/>
          <p:cNvSpPr>
            <a:spLocks noGrp="1"/>
          </p:cNvSpPr>
          <p:nvPr>
            <p:ph idx="1"/>
          </p:nvPr>
        </p:nvSpPr>
        <p:spPr>
          <a:xfrm>
            <a:off x="3107410" y="3851328"/>
            <a:ext cx="8474989" cy="2473271"/>
          </a:xfrm>
        </p:spPr>
        <p:txBody>
          <a:bodyPr/>
          <a:lstStyle/>
          <a:p>
            <a:r>
              <a:rPr lang="en-US" sz="2400" dirty="0"/>
              <a:t>1.Hunger for newness</a:t>
            </a:r>
          </a:p>
          <a:p>
            <a:r>
              <a:rPr lang="en-US" sz="2400" dirty="0"/>
              <a:t>2.Fast fashion: a killer</a:t>
            </a:r>
          </a:p>
          <a:p>
            <a:r>
              <a:rPr lang="en-US" sz="2400" dirty="0"/>
              <a:t>3.What shoppers can do</a:t>
            </a:r>
          </a:p>
          <a:p>
            <a:r>
              <a:rPr lang="en-US" sz="2400" dirty="0"/>
              <a:t>4.Synthetic polymer and natural </a:t>
            </a:r>
            <a:r>
              <a:rPr lang="en-US" sz="2400" dirty="0" err="1"/>
              <a:t>fibres</a:t>
            </a:r>
            <a:endParaRPr lang="en-US" sz="2400" dirty="0"/>
          </a:p>
          <a:p>
            <a:endParaRPr lang="el-GR" dirty="0"/>
          </a:p>
          <a:p>
            <a:endParaRPr lang="el-GR" dirty="0"/>
          </a:p>
        </p:txBody>
      </p:sp>
      <p:pic>
        <p:nvPicPr>
          <p:cNvPr id="2050" name="Picture 2" descr="informative speech- fast fashion by 晨寧 李"/>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8649" y="1066609"/>
            <a:ext cx="3994128" cy="22500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894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smtClean="0"/>
              <a:t>biodegrade, array, </a:t>
            </a:r>
            <a:r>
              <a:rPr lang="en-US" sz="1800" dirty="0"/>
              <a:t>aquatic</a:t>
            </a:r>
            <a:r>
              <a:rPr lang="en-US" sz="1800" dirty="0" smtClean="0"/>
              <a:t>, </a:t>
            </a:r>
            <a:r>
              <a:rPr lang="en-US" sz="1800" dirty="0"/>
              <a:t>yield</a:t>
            </a:r>
            <a:r>
              <a:rPr lang="en-US" sz="1800" dirty="0" smtClean="0"/>
              <a:t>, </a:t>
            </a:r>
            <a:r>
              <a:rPr lang="en-US" sz="1800" dirty="0"/>
              <a:t>dye, vibrant, </a:t>
            </a:r>
            <a:r>
              <a:rPr lang="en-US" sz="1800" dirty="0" smtClean="0"/>
              <a:t>excrete</a:t>
            </a:r>
            <a:r>
              <a:rPr lang="en-US" sz="1800" dirty="0"/>
              <a:t>, fabric, textile, </a:t>
            </a:r>
            <a:r>
              <a:rPr lang="en-US" sz="1800" dirty="0" smtClean="0"/>
              <a:t>pesticides, </a:t>
            </a:r>
            <a:endParaRPr lang="el-GR" sz="1800" dirty="0"/>
          </a:p>
        </p:txBody>
      </p:sp>
      <p:sp>
        <p:nvSpPr>
          <p:cNvPr id="3" name="Content Placeholder 2"/>
          <p:cNvSpPr>
            <a:spLocks noGrp="1"/>
          </p:cNvSpPr>
          <p:nvPr>
            <p:ph idx="1"/>
          </p:nvPr>
        </p:nvSpPr>
        <p:spPr/>
        <p:txBody>
          <a:bodyPr>
            <a:normAutofit/>
          </a:bodyPr>
          <a:lstStyle/>
          <a:p>
            <a:r>
              <a:rPr lang="en-US" sz="1800" dirty="0" smtClean="0"/>
              <a:t>1</a:t>
            </a:r>
            <a:r>
              <a:rPr lang="en-US" sz="1800" dirty="0"/>
              <a:t>. an impressive display or range of a particular type of thing ........................ </a:t>
            </a:r>
          </a:p>
          <a:p>
            <a:r>
              <a:rPr lang="en-US" sz="1800" dirty="0" smtClean="0"/>
              <a:t>2</a:t>
            </a:r>
            <a:r>
              <a:rPr lang="en-US" sz="1800" dirty="0"/>
              <a:t>. bright and striking ........................ </a:t>
            </a:r>
            <a:endParaRPr lang="en-US" sz="1800" dirty="0" smtClean="0"/>
          </a:p>
          <a:p>
            <a:r>
              <a:rPr lang="en-US" sz="1800" dirty="0" smtClean="0"/>
              <a:t>3</a:t>
            </a:r>
            <a:r>
              <a:rPr lang="en-US" sz="1800" dirty="0"/>
              <a:t>. separate and expel as waste ........................ </a:t>
            </a:r>
            <a:endParaRPr lang="en-US" sz="1800" dirty="0" smtClean="0"/>
          </a:p>
          <a:p>
            <a:r>
              <a:rPr lang="en-US" sz="1800" dirty="0" smtClean="0"/>
              <a:t>4</a:t>
            </a:r>
            <a:r>
              <a:rPr lang="en-US" sz="1800" dirty="0"/>
              <a:t>. a type of cloth or woven fabric ........................ </a:t>
            </a:r>
            <a:endParaRPr lang="en-US" sz="1800" dirty="0" smtClean="0"/>
          </a:p>
          <a:p>
            <a:r>
              <a:rPr lang="en-US" sz="1800" dirty="0" smtClean="0"/>
              <a:t>5</a:t>
            </a:r>
            <a:r>
              <a:rPr lang="en-US" sz="1800" dirty="0"/>
              <a:t>. cloth ........................ </a:t>
            </a:r>
            <a:endParaRPr lang="en-US" sz="1800" dirty="0" smtClean="0"/>
          </a:p>
          <a:p>
            <a:r>
              <a:rPr lang="en-US" sz="1800" dirty="0" smtClean="0"/>
              <a:t>6</a:t>
            </a:r>
            <a:r>
              <a:rPr lang="en-US" sz="1800" dirty="0"/>
              <a:t>. change the </a:t>
            </a:r>
            <a:r>
              <a:rPr lang="en-US" sz="1800" dirty="0" err="1"/>
              <a:t>colour</a:t>
            </a:r>
            <a:r>
              <a:rPr lang="en-US" sz="1800" dirty="0"/>
              <a:t> of your hair or clothes ........................ </a:t>
            </a:r>
            <a:endParaRPr lang="en-US" sz="1800" dirty="0" smtClean="0"/>
          </a:p>
          <a:p>
            <a:r>
              <a:rPr lang="en-US" sz="1800" dirty="0" smtClean="0"/>
              <a:t>7</a:t>
            </a:r>
            <a:r>
              <a:rPr lang="en-US" sz="1800" dirty="0"/>
              <a:t>. be decomposed by bacteria or other living organisms ........................ </a:t>
            </a:r>
            <a:endParaRPr lang="en-US" sz="1800" dirty="0" smtClean="0"/>
          </a:p>
          <a:p>
            <a:r>
              <a:rPr lang="en-US" sz="1800" dirty="0" smtClean="0"/>
              <a:t>8</a:t>
            </a:r>
            <a:r>
              <a:rPr lang="en-US" sz="1800" dirty="0"/>
              <a:t>. growing or living in or near water ........................ </a:t>
            </a:r>
            <a:endParaRPr lang="en-US" sz="1800" dirty="0" smtClean="0"/>
          </a:p>
          <a:p>
            <a:r>
              <a:rPr lang="en-US" sz="1800" dirty="0" smtClean="0"/>
              <a:t>9</a:t>
            </a:r>
            <a:r>
              <a:rPr lang="en-US" sz="1800" dirty="0"/>
              <a:t>. substances used for destroying insects or other organisms harmful to cultivated plants or to animals ........................ </a:t>
            </a:r>
            <a:endParaRPr lang="en-US" sz="1800" dirty="0" smtClean="0"/>
          </a:p>
          <a:p>
            <a:r>
              <a:rPr lang="en-US" sz="1800" dirty="0" smtClean="0"/>
              <a:t>10</a:t>
            </a:r>
            <a:r>
              <a:rPr lang="en-US" sz="1800" dirty="0"/>
              <a:t>. an amount produced of an agricultural or industrial product ........................ </a:t>
            </a:r>
            <a:endParaRPr lang="en-US" sz="1800" dirty="0" smtClean="0"/>
          </a:p>
          <a:p>
            <a:endParaRPr lang="el-GR" sz="2000" dirty="0"/>
          </a:p>
        </p:txBody>
      </p:sp>
    </p:spTree>
    <p:extLst>
      <p:ext uri="{BB962C8B-B14F-4D97-AF65-F5344CB8AC3E}">
        <p14:creationId xmlns:p14="http://schemas.microsoft.com/office/powerpoint/2010/main" val="849767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864" y="704088"/>
            <a:ext cx="10972800" cy="1143000"/>
          </a:xfrm>
        </p:spPr>
        <p:txBody>
          <a:bodyPr>
            <a:normAutofit/>
          </a:bodyPr>
          <a:lstStyle/>
          <a:p>
            <a:r>
              <a:rPr lang="en-US" sz="1800" dirty="0" smtClean="0"/>
              <a:t>recycling, </a:t>
            </a:r>
            <a:r>
              <a:rPr lang="en-US" sz="1800" dirty="0" err="1" smtClean="0"/>
              <a:t>customisation</a:t>
            </a:r>
            <a:r>
              <a:rPr lang="en-US" sz="1800" dirty="0" smtClean="0"/>
              <a:t>, saturated, woven, spun, organic, </a:t>
            </a:r>
            <a:r>
              <a:rPr lang="en-US" sz="1800" dirty="0" err="1" smtClean="0"/>
              <a:t>rationalise</a:t>
            </a:r>
            <a:r>
              <a:rPr lang="en-US" sz="1800" dirty="0"/>
              <a:t>, garment</a:t>
            </a:r>
            <a:r>
              <a:rPr lang="en-US" sz="1800" dirty="0" smtClean="0"/>
              <a:t>, </a:t>
            </a:r>
            <a:r>
              <a:rPr lang="en-US" sz="1800" dirty="0"/>
              <a:t>exacerbate, </a:t>
            </a:r>
            <a:r>
              <a:rPr lang="en-US" sz="1800" dirty="0" smtClean="0"/>
              <a:t>disposable</a:t>
            </a:r>
            <a:endParaRPr lang="el-GR" sz="1800" dirty="0"/>
          </a:p>
        </p:txBody>
      </p:sp>
      <p:sp>
        <p:nvSpPr>
          <p:cNvPr id="3" name="Content Placeholder 2"/>
          <p:cNvSpPr>
            <a:spLocks noGrp="1"/>
          </p:cNvSpPr>
          <p:nvPr>
            <p:ph idx="1"/>
          </p:nvPr>
        </p:nvSpPr>
        <p:spPr/>
        <p:txBody>
          <a:bodyPr>
            <a:normAutofit/>
          </a:bodyPr>
          <a:lstStyle/>
          <a:p>
            <a:r>
              <a:rPr lang="en-US" sz="1800" dirty="0"/>
              <a:t>11. produced without the use of artificial chemicals ........................ </a:t>
            </a:r>
          </a:p>
          <a:p>
            <a:r>
              <a:rPr lang="en-US" sz="1800" dirty="0"/>
              <a:t>12. makes (a problem, bad situation, or negative feeling) worse .......................</a:t>
            </a:r>
          </a:p>
          <a:p>
            <a:r>
              <a:rPr lang="en-US" sz="1800" dirty="0"/>
              <a:t>13. supplied beyond the point at which the demand for a product is satisfied ........................ </a:t>
            </a:r>
          </a:p>
          <a:p>
            <a:r>
              <a:rPr lang="en-US" sz="1800" dirty="0"/>
              <a:t>14. an item of clothing ........................ </a:t>
            </a:r>
          </a:p>
          <a:p>
            <a:r>
              <a:rPr lang="en-US" sz="1800" dirty="0"/>
              <a:t>15. collecting used material and making it ready for use again ........................</a:t>
            </a:r>
          </a:p>
          <a:p>
            <a:r>
              <a:rPr lang="en-US" sz="1800" dirty="0"/>
              <a:t> 16. expendable, intended to be thrown away after use ........................ </a:t>
            </a:r>
          </a:p>
          <a:p>
            <a:r>
              <a:rPr lang="en-US" sz="1800" dirty="0"/>
              <a:t>17. turned and twisted into yarn ........................ </a:t>
            </a:r>
          </a:p>
          <a:p>
            <a:r>
              <a:rPr lang="en-US" sz="1800" dirty="0"/>
              <a:t>18. try to explain or justify (</a:t>
            </a:r>
            <a:r>
              <a:rPr lang="en-US" sz="1800" dirty="0" err="1"/>
              <a:t>behaviour</a:t>
            </a:r>
            <a:r>
              <a:rPr lang="en-US" sz="1800" dirty="0"/>
              <a:t> or an attitude) with logical reasons ........................ </a:t>
            </a:r>
          </a:p>
          <a:p>
            <a:r>
              <a:rPr lang="en-US" sz="1800" dirty="0"/>
              <a:t>19. a modification made so that something suits ........................</a:t>
            </a:r>
          </a:p>
          <a:p>
            <a:r>
              <a:rPr lang="en-US" sz="1800" dirty="0"/>
              <a:t> 20. formed (fabric or a fabric item) by interlacing long </a:t>
            </a:r>
            <a:r>
              <a:rPr lang="en-US" sz="1800" dirty="0" smtClean="0"/>
              <a:t>threads</a:t>
            </a:r>
            <a:endParaRPr lang="en-US" sz="1800" dirty="0"/>
          </a:p>
        </p:txBody>
      </p:sp>
    </p:spTree>
    <p:extLst>
      <p:ext uri="{BB962C8B-B14F-4D97-AF65-F5344CB8AC3E}">
        <p14:creationId xmlns:p14="http://schemas.microsoft.com/office/powerpoint/2010/main" val="3001419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4264" y="3533614"/>
            <a:ext cx="3184901" cy="2247254"/>
          </a:xfrm>
        </p:spPr>
        <p:txBody>
          <a:bodyPr>
            <a:normAutofit/>
          </a:bodyPr>
          <a:lstStyle/>
          <a:p>
            <a:r>
              <a:rPr lang="en-US" sz="1300" dirty="0" smtClean="0">
                <a:latin typeface="Arial" panose="020B0604020202020204" pitchFamily="34" charset="0"/>
                <a:cs typeface="Arial" panose="020B0604020202020204" pitchFamily="34" charset="0"/>
              </a:rPr>
              <a:t>ARRAY=</a:t>
            </a:r>
            <a:r>
              <a:rPr lang="el-GR" sz="1300" dirty="0" smtClean="0">
                <a:latin typeface="Arial" panose="020B0604020202020204" pitchFamily="34" charset="0"/>
                <a:cs typeface="Arial" panose="020B0604020202020204" pitchFamily="34" charset="0"/>
              </a:rPr>
              <a:t>ποικιλία</a:t>
            </a:r>
            <a:r>
              <a:rPr lang="en-US" sz="1300" dirty="0" smtClean="0">
                <a:latin typeface="Arial" panose="020B0604020202020204" pitchFamily="34" charset="0"/>
                <a:cs typeface="Arial" panose="020B0604020202020204" pitchFamily="34" charset="0"/>
              </a:rPr>
              <a:t/>
            </a:r>
            <a:br>
              <a:rPr lang="en-US" sz="1300" dirty="0" smtClean="0">
                <a:latin typeface="Arial" panose="020B0604020202020204" pitchFamily="34" charset="0"/>
                <a:cs typeface="Arial" panose="020B0604020202020204" pitchFamily="34" charset="0"/>
              </a:rPr>
            </a:br>
            <a:r>
              <a:rPr lang="en-US" sz="1300" dirty="0" smtClean="0">
                <a:latin typeface="Arial" panose="020B0604020202020204" pitchFamily="34" charset="0"/>
                <a:cs typeface="Arial" panose="020B0604020202020204" pitchFamily="34" charset="0"/>
              </a:rPr>
              <a:t>IRRESISTIBLE=</a:t>
            </a:r>
            <a:r>
              <a:rPr lang="el-GR" sz="1300" dirty="0" smtClean="0">
                <a:latin typeface="Arial" panose="020B0604020202020204" pitchFamily="34" charset="0"/>
                <a:cs typeface="Arial" panose="020B0604020202020204" pitchFamily="34" charset="0"/>
              </a:rPr>
              <a:t>ακαταμάχητος</a:t>
            </a:r>
            <a:r>
              <a:rPr lang="en-US" sz="1300" dirty="0" smtClean="0">
                <a:latin typeface="Arial" panose="020B0604020202020204" pitchFamily="34" charset="0"/>
                <a:cs typeface="Arial" panose="020B0604020202020204" pitchFamily="34" charset="0"/>
              </a:rPr>
              <a:t/>
            </a:r>
            <a:br>
              <a:rPr lang="en-US" sz="1300" dirty="0" smtClean="0">
                <a:latin typeface="Arial" panose="020B0604020202020204" pitchFamily="34" charset="0"/>
                <a:cs typeface="Arial" panose="020B0604020202020204" pitchFamily="34" charset="0"/>
              </a:rPr>
            </a:br>
            <a:r>
              <a:rPr lang="en-US" sz="1400" dirty="0" smtClean="0">
                <a:latin typeface="Arial" panose="020B0604020202020204" pitchFamily="34" charset="0"/>
                <a:cs typeface="Arial" panose="020B0604020202020204" pitchFamily="34" charset="0"/>
              </a:rPr>
              <a:t>FREQUENT=</a:t>
            </a:r>
            <a:r>
              <a:rPr lang="el-GR" sz="1300" dirty="0" smtClean="0">
                <a:latin typeface="Arial" panose="020B0604020202020204" pitchFamily="34" charset="0"/>
                <a:cs typeface="Arial" panose="020B0604020202020204" pitchFamily="34" charset="0"/>
              </a:rPr>
              <a:t>συχνός</a:t>
            </a:r>
            <a:r>
              <a:rPr lang="en-US" sz="1300" dirty="0" smtClean="0">
                <a:latin typeface="Arial" panose="020B0604020202020204" pitchFamily="34" charset="0"/>
                <a:cs typeface="Arial" panose="020B0604020202020204" pitchFamily="34" charset="0"/>
              </a:rPr>
              <a:t/>
            </a:r>
            <a:br>
              <a:rPr lang="en-US" sz="1300" dirty="0" smtClean="0">
                <a:latin typeface="Arial" panose="020B0604020202020204" pitchFamily="34" charset="0"/>
                <a:cs typeface="Arial" panose="020B0604020202020204" pitchFamily="34" charset="0"/>
              </a:rPr>
            </a:br>
            <a:r>
              <a:rPr lang="en-US" sz="1300" dirty="0" smtClean="0">
                <a:latin typeface="Arial" panose="020B0604020202020204" pitchFamily="34" charset="0"/>
                <a:cs typeface="Arial" panose="020B0604020202020204" pitchFamily="34" charset="0"/>
              </a:rPr>
              <a:t>SPARE A THOUGHT=</a:t>
            </a:r>
            <a:r>
              <a:rPr lang="el-GR" sz="1300" dirty="0" smtClean="0">
                <a:latin typeface="Arial" panose="020B0604020202020204" pitchFamily="34" charset="0"/>
                <a:cs typeface="Arial" panose="020B0604020202020204" pitchFamily="34" charset="0"/>
              </a:rPr>
              <a:t>κάνω μια σκέψη                                                                                                                       </a:t>
            </a:r>
            <a:r>
              <a:rPr lang="en-US" sz="1200" dirty="0" smtClean="0">
                <a:latin typeface="Arial" panose="020B0604020202020204" pitchFamily="34" charset="0"/>
                <a:cs typeface="Arial" panose="020B0604020202020204" pitchFamily="34" charset="0"/>
              </a:rPr>
              <a:t/>
            </a:r>
            <a:br>
              <a:rPr lang="en-US" sz="1200" dirty="0" smtClean="0">
                <a:latin typeface="Arial" panose="020B0604020202020204" pitchFamily="34" charset="0"/>
                <a:cs typeface="Arial" panose="020B0604020202020204" pitchFamily="34" charset="0"/>
              </a:rPr>
            </a:br>
            <a:r>
              <a:rPr lang="el-GR" sz="1200" dirty="0" smtClean="0">
                <a:latin typeface="Arial" panose="020B0604020202020204" pitchFamily="34" charset="0"/>
                <a:cs typeface="Arial" panose="020B0604020202020204" pitchFamily="34" charset="0"/>
              </a:rPr>
              <a:t/>
            </a:r>
            <a:br>
              <a:rPr lang="el-GR" sz="1200" dirty="0" smtClean="0">
                <a:latin typeface="Arial" panose="020B0604020202020204" pitchFamily="34" charset="0"/>
                <a:cs typeface="Arial" panose="020B0604020202020204" pitchFamily="34" charset="0"/>
              </a:rPr>
            </a:br>
            <a:r>
              <a:rPr lang="en-US" sz="1200" dirty="0" smtClean="0">
                <a:solidFill>
                  <a:srgbClr val="FF0000"/>
                </a:solidFill>
              </a:rPr>
              <a:t/>
            </a:r>
            <a:br>
              <a:rPr lang="en-US" sz="1200" dirty="0" smtClean="0">
                <a:solidFill>
                  <a:srgbClr val="FF0000"/>
                </a:solidFill>
              </a:rPr>
            </a:br>
            <a:r>
              <a:rPr lang="en-US" sz="1200" dirty="0" smtClean="0">
                <a:solidFill>
                  <a:schemeClr val="bg1"/>
                </a:solidFill>
              </a:rPr>
              <a:t> </a:t>
            </a:r>
            <a:r>
              <a:rPr lang="en-US" sz="1200" dirty="0">
                <a:solidFill>
                  <a:schemeClr val="bg1"/>
                </a:solidFill>
              </a:rPr>
              <a:t>Before we rush to buy new clothes during the January sales we should think about the impact of fast fashion on the environment</a:t>
            </a:r>
            <a:r>
              <a:rPr lang="en-US" sz="1200" dirty="0" smtClean="0"/>
              <a:t>.   </a:t>
            </a:r>
            <a:endParaRPr lang="el-GR" sz="1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65688" y="1935480"/>
            <a:ext cx="11016712" cy="1807361"/>
          </a:xfrm>
        </p:spPr>
        <p:txBody>
          <a:bodyPr>
            <a:normAutofit/>
          </a:bodyPr>
          <a:lstStyle/>
          <a:p>
            <a:pPr algn="just"/>
            <a:r>
              <a:rPr lang="en-US" sz="1600" dirty="0" smtClean="0"/>
              <a:t>It’s </a:t>
            </a:r>
            <a:r>
              <a:rPr lang="en-US" sz="1600" dirty="0"/>
              <a:t>tough to love our clothes and keep wearing them for longer when we are faced with a tempting array of newness on offer in the shops. But before you head out into the January sales for those irresistible deals, spare a thought for the </a:t>
            </a:r>
            <a:r>
              <a:rPr lang="en-US" sz="1600" dirty="0" smtClean="0"/>
              <a:t>impact </a:t>
            </a:r>
            <a:r>
              <a:rPr lang="en-US" sz="1600" dirty="0"/>
              <a:t>of fast fashion on the environment. Fast fashion focuses on speed and low costs in order to deliver frequent new collections inspired by catwalk looks or celebrity styles. But it is particularly bad for the environment, as pressure to reduce cost and the time it takes to get a product from design to shop floor means that environmental corners are more likely to be cut.</a:t>
            </a:r>
            <a:endParaRPr lang="el-GR" sz="1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8450" y="3932218"/>
            <a:ext cx="3667206" cy="2034629"/>
          </a:xfrm>
          <a:prstGeom prst="rect">
            <a:avLst/>
          </a:prstGeom>
        </p:spPr>
      </p:pic>
    </p:spTree>
    <p:extLst>
      <p:ext uri="{BB962C8B-B14F-4D97-AF65-F5344CB8AC3E}">
        <p14:creationId xmlns:p14="http://schemas.microsoft.com/office/powerpoint/2010/main" val="2571845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3783" y="3401877"/>
            <a:ext cx="7234829" cy="3208149"/>
          </a:xfrm>
        </p:spPr>
        <p:txBody>
          <a:bodyPr>
            <a:normAutofit/>
          </a:bodyPr>
          <a:lstStyle/>
          <a:p>
            <a:r>
              <a:rPr lang="en-US" sz="1600" dirty="0" smtClean="0"/>
              <a:t>Textile=</a:t>
            </a:r>
            <a:r>
              <a:rPr lang="el-GR" sz="1600" dirty="0" smtClean="0"/>
              <a:t>ύφασμα</a:t>
            </a:r>
            <a:r>
              <a:rPr lang="en-US" sz="1600" dirty="0" smtClean="0"/>
              <a:t/>
            </a:r>
            <a:br>
              <a:rPr lang="en-US" sz="1600" dirty="0" smtClean="0"/>
            </a:br>
            <a:r>
              <a:rPr lang="en-US" sz="1600" dirty="0" smtClean="0"/>
              <a:t>vibrant=</a:t>
            </a:r>
            <a:r>
              <a:rPr lang="el-GR" sz="1600" dirty="0" smtClean="0"/>
              <a:t>έντονος</a:t>
            </a:r>
            <a:r>
              <a:rPr lang="en-US" sz="1600" dirty="0" smtClean="0"/>
              <a:t/>
            </a:r>
            <a:br>
              <a:rPr lang="en-US" sz="1600" dirty="0" smtClean="0"/>
            </a:br>
            <a:r>
              <a:rPr lang="en-US" sz="1600" dirty="0" smtClean="0"/>
              <a:t>garment=</a:t>
            </a:r>
            <a:r>
              <a:rPr lang="el-GR" sz="1600" dirty="0"/>
              <a:t>έ</a:t>
            </a:r>
            <a:r>
              <a:rPr lang="el-GR" sz="1600" dirty="0" smtClean="0"/>
              <a:t>νδυμα</a:t>
            </a:r>
            <a:r>
              <a:rPr lang="en-US" sz="1600" dirty="0" smtClean="0"/>
              <a:t/>
            </a:r>
            <a:br>
              <a:rPr lang="en-US" sz="1600" dirty="0" smtClean="0"/>
            </a:br>
            <a:r>
              <a:rPr lang="en-US" sz="1600" dirty="0" smtClean="0"/>
              <a:t>dye=</a:t>
            </a:r>
            <a:r>
              <a:rPr lang="el-GR" sz="1600" dirty="0" smtClean="0"/>
              <a:t>βάφω</a:t>
            </a:r>
            <a:r>
              <a:rPr lang="en-US" sz="1600" dirty="0" smtClean="0"/>
              <a:t>                                                                       </a:t>
            </a:r>
            <a:br>
              <a:rPr lang="en-US" sz="1600" dirty="0" smtClean="0"/>
            </a:br>
            <a:r>
              <a:rPr lang="en-US" sz="1600" dirty="0" smtClean="0"/>
              <a:t>hazardous=</a:t>
            </a:r>
            <a:r>
              <a:rPr lang="el-GR" sz="1600" dirty="0" smtClean="0"/>
              <a:t>καταστροφικός</a:t>
            </a:r>
            <a:r>
              <a:rPr lang="en-US" sz="1600" dirty="0" smtClean="0"/>
              <a:t/>
            </a:r>
            <a:br>
              <a:rPr lang="en-US" sz="1600" dirty="0" smtClean="0"/>
            </a:br>
            <a:r>
              <a:rPr lang="en-US" sz="1600" dirty="0" smtClean="0"/>
              <a:t>accumulative=</a:t>
            </a:r>
            <a:r>
              <a:rPr lang="el-GR" sz="1600" dirty="0" smtClean="0"/>
              <a:t>σωρευτικός</a:t>
            </a:r>
            <a:r>
              <a:rPr lang="en-US" sz="1600" dirty="0" smtClean="0"/>
              <a:t/>
            </a:r>
            <a:br>
              <a:rPr lang="en-US" sz="1600" dirty="0" smtClean="0"/>
            </a:br>
            <a:r>
              <a:rPr lang="en-US" sz="1600" dirty="0" smtClean="0"/>
              <a:t>excrete=</a:t>
            </a:r>
            <a:r>
              <a:rPr lang="el-GR" sz="1600" dirty="0" smtClean="0"/>
              <a:t>αποβάλλω</a:t>
            </a:r>
            <a:r>
              <a:rPr lang="en-US" sz="1600" dirty="0" smtClean="0"/>
              <a:t/>
            </a:r>
            <a:br>
              <a:rPr lang="en-US" sz="1600" dirty="0" smtClean="0"/>
            </a:br>
            <a:r>
              <a:rPr lang="en-US" sz="1600" dirty="0" smtClean="0"/>
              <a:t>disruptive=</a:t>
            </a:r>
            <a:r>
              <a:rPr lang="el-GR" sz="1600" dirty="0" smtClean="0"/>
              <a:t>ταραχοποιός</a:t>
            </a:r>
            <a:r>
              <a:rPr lang="el-GR" sz="1200" dirty="0" smtClean="0"/>
              <a:t/>
            </a:r>
            <a:br>
              <a:rPr lang="el-GR" sz="1200" dirty="0" smtClean="0"/>
            </a:br>
            <a:r>
              <a:rPr lang="en-US" sz="1600" b="1" dirty="0" smtClean="0"/>
              <a:t/>
            </a:r>
            <a:br>
              <a:rPr lang="en-US" sz="1600" b="1" dirty="0" smtClean="0"/>
            </a:br>
            <a:r>
              <a:rPr lang="en-US" sz="1600" dirty="0" smtClean="0">
                <a:solidFill>
                  <a:schemeClr val="bg1"/>
                </a:solidFill>
              </a:rPr>
              <a:t>1.</a:t>
            </a:r>
            <a:r>
              <a:rPr lang="en-US" sz="1400" dirty="0">
                <a:solidFill>
                  <a:schemeClr val="bg1"/>
                </a:solidFill>
              </a:rPr>
              <a:t> Textile dyeing is one of the main large polluters of clean water </a:t>
            </a:r>
            <a:r>
              <a:rPr lang="en-US" sz="1400" dirty="0" err="1" smtClean="0">
                <a:solidFill>
                  <a:schemeClr val="bg1"/>
                </a:solidFill>
              </a:rPr>
              <a:t>globa</a:t>
            </a:r>
            <a:r>
              <a:rPr lang="en-US" sz="1400" dirty="0" smtClean="0"/>
              <a:t> </a:t>
            </a:r>
            <a:br>
              <a:rPr lang="en-US" sz="1400" dirty="0" smtClean="0"/>
            </a:br>
            <a:r>
              <a:rPr lang="en-US" sz="1600" b="1" dirty="0" smtClean="0"/>
              <a:t/>
            </a:r>
            <a:br>
              <a:rPr lang="en-US" sz="1600" b="1" dirty="0" smtClean="0"/>
            </a:br>
            <a:endParaRPr lang="el-GR" sz="1600" b="1" dirty="0"/>
          </a:p>
        </p:txBody>
      </p:sp>
      <p:sp>
        <p:nvSpPr>
          <p:cNvPr id="3" name="Content Placeholder 2"/>
          <p:cNvSpPr>
            <a:spLocks noGrp="1"/>
          </p:cNvSpPr>
          <p:nvPr>
            <p:ph idx="1"/>
          </p:nvPr>
        </p:nvSpPr>
        <p:spPr>
          <a:xfrm>
            <a:off x="684212" y="685800"/>
            <a:ext cx="8534400" cy="3005667"/>
          </a:xfrm>
        </p:spPr>
        <p:txBody>
          <a:bodyPr>
            <a:normAutofit/>
          </a:bodyPr>
          <a:lstStyle/>
          <a:p>
            <a:pPr algn="just"/>
            <a:r>
              <a:rPr lang="en-US" sz="1600" dirty="0" smtClean="0">
                <a:latin typeface="Arial" panose="020B0604020202020204" pitchFamily="34" charset="0"/>
                <a:cs typeface="Arial" panose="020B0604020202020204" pitchFamily="34" charset="0"/>
              </a:rPr>
              <a:t>Criticisms </a:t>
            </a:r>
            <a:r>
              <a:rPr lang="en-US" sz="1600" dirty="0">
                <a:latin typeface="Arial" panose="020B0604020202020204" pitchFamily="34" charset="0"/>
                <a:cs typeface="Arial" panose="020B0604020202020204" pitchFamily="34" charset="0"/>
              </a:rPr>
              <a:t>of fast fashion include its negative environmental impact, water pollution, the use of toxic chemicals and increasing levels of textile waste. Vibrant </a:t>
            </a:r>
            <a:r>
              <a:rPr lang="en-US" sz="1600" dirty="0" smtClean="0">
                <a:latin typeface="Arial" panose="020B0604020202020204" pitchFamily="34" charset="0"/>
                <a:cs typeface="Arial" panose="020B0604020202020204" pitchFamily="34" charset="0"/>
              </a:rPr>
              <a:t>colors</a:t>
            </a:r>
            <a:r>
              <a:rPr lang="en-US" sz="1600" dirty="0">
                <a:latin typeface="Arial" panose="020B0604020202020204" pitchFamily="34" charset="0"/>
                <a:cs typeface="Arial" panose="020B0604020202020204" pitchFamily="34" charset="0"/>
              </a:rPr>
              <a:t>, prints and fabric finishes are appealing features of fashion garments, but many of these are achieved with toxic chemicals. Textile dyeing is the second </a:t>
            </a:r>
            <a:r>
              <a:rPr lang="en-US" sz="1600" dirty="0" smtClean="0">
                <a:latin typeface="Arial" panose="020B0604020202020204" pitchFamily="34" charset="0"/>
                <a:cs typeface="Arial" panose="020B0604020202020204" pitchFamily="34" charset="0"/>
              </a:rPr>
              <a:t>largest </a:t>
            </a:r>
            <a:r>
              <a:rPr lang="en-US" sz="1600" dirty="0">
                <a:latin typeface="Arial" panose="020B0604020202020204" pitchFamily="34" charset="0"/>
                <a:cs typeface="Arial" panose="020B0604020202020204" pitchFamily="34" charset="0"/>
              </a:rPr>
              <a:t>polluter of clean water globally, after agriculture. Greenpeace’s recent Detox campaign has been instrumental in pressuring fashion brands to take action to remove toxic chemicals from their supply chains, after it tested a </a:t>
            </a:r>
            <a:r>
              <a:rPr lang="en-US" sz="1600" dirty="0" smtClean="0">
                <a:latin typeface="Arial" panose="020B0604020202020204" pitchFamily="34" charset="0"/>
                <a:cs typeface="Arial" panose="020B0604020202020204" pitchFamily="34" charset="0"/>
              </a:rPr>
              <a:t>number </a:t>
            </a:r>
            <a:r>
              <a:rPr lang="en-US" sz="1600" dirty="0">
                <a:latin typeface="Arial" panose="020B0604020202020204" pitchFamily="34" charset="0"/>
                <a:cs typeface="Arial" panose="020B0604020202020204" pitchFamily="34" charset="0"/>
              </a:rPr>
              <a:t>of brands’ products and confirmed the presence of hazardous chemicals. Many of these are banned or strictly regulated in </a:t>
            </a:r>
            <a:r>
              <a:rPr lang="en-US" sz="1600" dirty="0" smtClean="0">
                <a:latin typeface="Arial" panose="020B0604020202020204" pitchFamily="34" charset="0"/>
                <a:cs typeface="Arial" panose="020B0604020202020204" pitchFamily="34" charset="0"/>
              </a:rPr>
              <a:t>various </a:t>
            </a:r>
            <a:r>
              <a:rPr lang="en-US" sz="1600" dirty="0">
                <a:latin typeface="Arial" panose="020B0604020202020204" pitchFamily="34" charset="0"/>
                <a:cs typeface="Arial" panose="020B0604020202020204" pitchFamily="34" charset="0"/>
              </a:rPr>
              <a:t>countries because they are toxic, </a:t>
            </a:r>
            <a:r>
              <a:rPr lang="en-US" sz="1600" dirty="0" smtClean="0">
                <a:latin typeface="Arial" panose="020B0604020202020204" pitchFamily="34" charset="0"/>
                <a:cs typeface="Arial" panose="020B0604020202020204" pitchFamily="34" charset="0"/>
              </a:rPr>
              <a:t>bio-accumulative </a:t>
            </a:r>
            <a:r>
              <a:rPr lang="en-US" sz="1600" dirty="0">
                <a:latin typeface="Arial" panose="020B0604020202020204" pitchFamily="34" charset="0"/>
                <a:cs typeface="Arial" panose="020B0604020202020204" pitchFamily="34" charset="0"/>
              </a:rPr>
              <a:t>(meaning the substance builds up in an organism faster than the organism can excrete or </a:t>
            </a:r>
            <a:r>
              <a:rPr lang="en-US" sz="1600" dirty="0" smtClean="0">
                <a:latin typeface="Arial" panose="020B0604020202020204" pitchFamily="34" charset="0"/>
                <a:cs typeface="Arial" panose="020B0604020202020204" pitchFamily="34" charset="0"/>
              </a:rPr>
              <a:t>metabolize </a:t>
            </a:r>
            <a:r>
              <a:rPr lang="en-US" sz="1600" dirty="0">
                <a:latin typeface="Arial" panose="020B0604020202020204" pitchFamily="34" charset="0"/>
                <a:cs typeface="Arial" panose="020B0604020202020204" pitchFamily="34" charset="0"/>
              </a:rPr>
              <a:t>it), disruptive to hormones and carcinogenic.</a:t>
            </a:r>
            <a:endParaRPr lang="el-GR" sz="16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80129" y="3917078"/>
            <a:ext cx="3571356" cy="2170095"/>
          </a:xfrm>
          <a:prstGeom prst="rect">
            <a:avLst/>
          </a:prstGeom>
        </p:spPr>
      </p:pic>
    </p:spTree>
    <p:extLst>
      <p:ext uri="{BB962C8B-B14F-4D97-AF65-F5344CB8AC3E}">
        <p14:creationId xmlns:p14="http://schemas.microsoft.com/office/powerpoint/2010/main" val="999739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129" y="874569"/>
            <a:ext cx="10972800" cy="1143000"/>
          </a:xfrm>
        </p:spPr>
        <p:txBody>
          <a:bodyPr>
            <a:normAutofit/>
          </a:bodyPr>
          <a:lstStyle/>
          <a:p>
            <a:r>
              <a:rPr lang="en-US" sz="2400" dirty="0"/>
              <a:t>CHOOSE THE CORRECT </a:t>
            </a:r>
            <a:r>
              <a:rPr lang="en-US" sz="2400" dirty="0" smtClean="0"/>
              <a:t>HEADING</a:t>
            </a:r>
            <a:r>
              <a:rPr lang="en-US" sz="2400" dirty="0"/>
              <a:t/>
            </a:r>
            <a:br>
              <a:rPr lang="en-US" sz="2400" dirty="0"/>
            </a:br>
            <a:endParaRPr lang="el-GR" sz="2400" dirty="0"/>
          </a:p>
        </p:txBody>
      </p:sp>
      <p:sp>
        <p:nvSpPr>
          <p:cNvPr id="3" name="Content Placeholder 2"/>
          <p:cNvSpPr>
            <a:spLocks noGrp="1"/>
          </p:cNvSpPr>
          <p:nvPr>
            <p:ph idx="1"/>
          </p:nvPr>
        </p:nvSpPr>
        <p:spPr>
          <a:xfrm>
            <a:off x="1635070" y="3122908"/>
            <a:ext cx="9947329" cy="3201692"/>
          </a:xfrm>
        </p:spPr>
        <p:txBody>
          <a:bodyPr/>
          <a:lstStyle/>
          <a:p>
            <a:r>
              <a:rPr lang="en-US" sz="2000" dirty="0" smtClean="0"/>
              <a:t>1.Hunger for newness</a:t>
            </a:r>
          </a:p>
          <a:p>
            <a:r>
              <a:rPr lang="en-US" sz="2000" dirty="0" smtClean="0"/>
              <a:t>2.Fast fashion: a killer</a:t>
            </a:r>
          </a:p>
          <a:p>
            <a:r>
              <a:rPr lang="en-US" sz="2000" dirty="0" smtClean="0"/>
              <a:t>3.What shoppers can do</a:t>
            </a:r>
          </a:p>
          <a:p>
            <a:r>
              <a:rPr lang="en-US" sz="2000" dirty="0" smtClean="0"/>
              <a:t>4.Synthetic polymer and natural </a:t>
            </a:r>
            <a:r>
              <a:rPr lang="en-US" sz="2000" dirty="0" err="1" smtClean="0"/>
              <a:t>fibres</a:t>
            </a:r>
            <a:endParaRPr lang="en-US" sz="2000" dirty="0" smtClean="0"/>
          </a:p>
          <a:p>
            <a:endParaRPr lang="el-GR" dirty="0"/>
          </a:p>
        </p:txBody>
      </p:sp>
      <p:pic>
        <p:nvPicPr>
          <p:cNvPr id="4098" name="Picture 2" descr="Not A Good Look: How Fast Fashion Is Destroying The World - YouTu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3292" y="1689315"/>
            <a:ext cx="3732956" cy="2102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4611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6549" y="4091552"/>
            <a:ext cx="2572719" cy="1201119"/>
          </a:xfrm>
        </p:spPr>
        <p:txBody>
          <a:bodyPr>
            <a:normAutofit fontScale="90000"/>
          </a:bodyPr>
          <a:lstStyle/>
          <a:p>
            <a:r>
              <a:rPr lang="en-US" sz="1600" dirty="0" smtClean="0">
                <a:latin typeface="Arial" panose="020B0604020202020204" pitchFamily="34" charset="0"/>
                <a:cs typeface="Arial" panose="020B0604020202020204" pitchFamily="34" charset="0"/>
              </a:rPr>
              <a:t>Shed=</a:t>
            </a:r>
            <a:r>
              <a:rPr lang="fr-FR" sz="1600" dirty="0" smtClean="0">
                <a:latin typeface="Arial" panose="020B0604020202020204" pitchFamily="34" charset="0"/>
                <a:cs typeface="Arial" panose="020B0604020202020204" pitchFamily="34" charset="0"/>
              </a:rPr>
              <a:t>a</a:t>
            </a:r>
            <a:r>
              <a:rPr lang="el-GR" sz="1600" dirty="0" smtClean="0">
                <a:latin typeface="Arial" panose="020B0604020202020204" pitchFamily="34" charset="0"/>
                <a:cs typeface="Arial" panose="020B0604020202020204" pitchFamily="34" charset="0"/>
              </a:rPr>
              <a:t>ποβάλλω</a:t>
            </a:r>
            <a:r>
              <a:rPr lang="en-US" sz="1600" dirty="0" smtClean="0">
                <a:latin typeface="Arial" panose="020B0604020202020204" pitchFamily="34" charset="0"/>
                <a:cs typeface="Arial" panose="020B0604020202020204" pitchFamily="34" charset="0"/>
              </a:rPr>
              <a:t>                                     </a:t>
            </a:r>
            <a:br>
              <a:rPr lang="en-US" sz="1600" dirty="0" smtClean="0">
                <a:latin typeface="Arial" panose="020B0604020202020204" pitchFamily="34" charset="0"/>
                <a:cs typeface="Arial" panose="020B0604020202020204" pitchFamily="34" charset="0"/>
              </a:rPr>
            </a:br>
            <a:r>
              <a:rPr lang="en-US" sz="1600" dirty="0" smtClean="0">
                <a:latin typeface="Arial" panose="020B0604020202020204" pitchFamily="34" charset="0"/>
                <a:cs typeface="Arial" panose="020B0604020202020204" pitchFamily="34" charset="0"/>
              </a:rPr>
              <a:t>minute=</a:t>
            </a:r>
            <a:r>
              <a:rPr lang="el-GR" sz="1600" dirty="0" smtClean="0">
                <a:latin typeface="Arial" panose="020B0604020202020204" pitchFamily="34" charset="0"/>
                <a:cs typeface="Arial" panose="020B0604020202020204" pitchFamily="34" charset="0"/>
              </a:rPr>
              <a:t>μικροσκοπικός</a:t>
            </a: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r>
              <a:rPr lang="en-US" sz="1600" dirty="0" smtClean="0">
                <a:latin typeface="Arial" panose="020B0604020202020204" pitchFamily="34" charset="0"/>
                <a:cs typeface="Arial" panose="020B0604020202020204" pitchFamily="34" charset="0"/>
              </a:rPr>
              <a:t>sewage=</a:t>
            </a:r>
            <a:r>
              <a:rPr lang="el-GR" sz="1600" dirty="0" smtClean="0">
                <a:latin typeface="Arial" panose="020B0604020202020204" pitchFamily="34" charset="0"/>
                <a:cs typeface="Arial" panose="020B0604020202020204" pitchFamily="34" charset="0"/>
              </a:rPr>
              <a:t>υγρά απόβλητα</a:t>
            </a: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r>
              <a:rPr lang="en-US" sz="1600" dirty="0" smtClean="0">
                <a:latin typeface="Arial" panose="020B0604020202020204" pitchFamily="34" charset="0"/>
                <a:cs typeface="Arial" panose="020B0604020202020204" pitchFamily="34" charset="0"/>
              </a:rPr>
              <a:t>biodegrade=</a:t>
            </a:r>
            <a:r>
              <a:rPr lang="el-GR" sz="1600" dirty="0" smtClean="0">
                <a:latin typeface="Arial" panose="020B0604020202020204" pitchFamily="34" charset="0"/>
                <a:cs typeface="Arial" panose="020B0604020202020204" pitchFamily="34" charset="0"/>
              </a:rPr>
              <a:t>βιοδιασπώ</a:t>
            </a:r>
            <a:r>
              <a:rPr lang="en-US" sz="1200" dirty="0" smtClean="0">
                <a:latin typeface="Arial" panose="020B0604020202020204" pitchFamily="34" charset="0"/>
                <a:cs typeface="Arial" panose="020B0604020202020204" pitchFamily="34" charset="0"/>
              </a:rPr>
              <a:t/>
            </a:r>
            <a:br>
              <a:rPr lang="en-US" sz="1200" dirty="0" smtClean="0">
                <a:latin typeface="Arial" panose="020B0604020202020204" pitchFamily="34" charset="0"/>
                <a:cs typeface="Arial" panose="020B0604020202020204" pitchFamily="34" charset="0"/>
              </a:rPr>
            </a:br>
            <a:r>
              <a:rPr lang="el-GR" sz="1200" dirty="0" smtClean="0">
                <a:latin typeface="Arial" panose="020B0604020202020204" pitchFamily="34" charset="0"/>
                <a:cs typeface="Arial" panose="020B0604020202020204" pitchFamily="34" charset="0"/>
              </a:rPr>
              <a:t/>
            </a:r>
            <a:br>
              <a:rPr lang="el-GR" sz="1200" dirty="0" smtClean="0">
                <a:latin typeface="Arial" panose="020B0604020202020204" pitchFamily="34" charset="0"/>
                <a:cs typeface="Arial" panose="020B0604020202020204" pitchFamily="34" charset="0"/>
              </a:rPr>
            </a:br>
            <a:r>
              <a:rPr lang="en-US" sz="1200" dirty="0" smtClean="0">
                <a:latin typeface="Arial" panose="020B0604020202020204" pitchFamily="34" charset="0"/>
                <a:cs typeface="Arial" panose="020B0604020202020204" pitchFamily="34" charset="0"/>
              </a:rPr>
              <a:t/>
            </a:r>
            <a:br>
              <a:rPr lang="en-US" sz="1200" dirty="0" smtClean="0">
                <a:latin typeface="Arial" panose="020B0604020202020204" pitchFamily="34" charset="0"/>
                <a:cs typeface="Arial" panose="020B0604020202020204" pitchFamily="34" charset="0"/>
              </a:rPr>
            </a:br>
            <a:r>
              <a:rPr lang="en-US" sz="1200" dirty="0" smtClean="0">
                <a:latin typeface="Arial" panose="020B0604020202020204" pitchFamily="34" charset="0"/>
                <a:cs typeface="Arial" panose="020B0604020202020204" pitchFamily="34" charset="0"/>
              </a:rPr>
              <a:t/>
            </a:r>
            <a:br>
              <a:rPr lang="en-US" sz="1200" dirty="0" smtClean="0">
                <a:latin typeface="Arial" panose="020B0604020202020204" pitchFamily="34" charset="0"/>
                <a:cs typeface="Arial" panose="020B0604020202020204" pitchFamily="34" charset="0"/>
              </a:rPr>
            </a:br>
            <a:r>
              <a:rPr lang="en-US" sz="1200" dirty="0" smtClean="0">
                <a:solidFill>
                  <a:schemeClr val="bg1"/>
                </a:solidFill>
              </a:rPr>
              <a:t>up </a:t>
            </a:r>
            <a:r>
              <a:rPr lang="en-US" sz="1200" dirty="0">
                <a:solidFill>
                  <a:schemeClr val="bg1"/>
                </a:solidFill>
              </a:rPr>
              <a:t>being eaten by human </a:t>
            </a:r>
            <a:r>
              <a:rPr lang="en-US" sz="1200" dirty="0" smtClean="0">
                <a:solidFill>
                  <a:schemeClr val="bg1"/>
                </a:solidFill>
              </a:rPr>
              <a:t>being</a:t>
            </a:r>
            <a:br>
              <a:rPr lang="en-US" sz="1200" dirty="0" smtClean="0">
                <a:solidFill>
                  <a:schemeClr val="bg1"/>
                </a:solidFill>
              </a:rPr>
            </a:br>
            <a:endParaRPr lang="el-GR" sz="1200"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600" y="1935480"/>
            <a:ext cx="9859505" cy="1722120"/>
          </a:xfrm>
        </p:spPr>
        <p:txBody>
          <a:bodyPr>
            <a:normAutofit/>
          </a:bodyPr>
          <a:lstStyle/>
          <a:p>
            <a:r>
              <a:rPr lang="en-US" sz="1600" dirty="0" smtClean="0"/>
              <a:t> </a:t>
            </a:r>
            <a:r>
              <a:rPr lang="en-US" sz="1600" dirty="0"/>
              <a:t>Polyester is the most popular fabric used for fashion. But when polyester garments are washed in domestic washing machines, they shed </a:t>
            </a:r>
            <a:r>
              <a:rPr lang="en-US" sz="1600" dirty="0" err="1"/>
              <a:t>microfibres</a:t>
            </a:r>
            <a:r>
              <a:rPr lang="en-US" sz="1600" dirty="0"/>
              <a:t> that add to the </a:t>
            </a:r>
            <a:r>
              <a:rPr lang="en-US" sz="1600" dirty="0" smtClean="0"/>
              <a:t>increasing </a:t>
            </a:r>
            <a:r>
              <a:rPr lang="en-US" sz="1600" dirty="0"/>
              <a:t>levels of plastic in our oceans. These </a:t>
            </a:r>
            <a:r>
              <a:rPr lang="en-US" sz="1600" dirty="0" err="1"/>
              <a:t>microfibres</a:t>
            </a:r>
            <a:r>
              <a:rPr lang="en-US" sz="1600" dirty="0"/>
              <a:t> are minute and can easily pass through sewage and wastewater treatment plants into our waterways, but because they do not biodegrade, they represent a serious threat to aquatic life. Small creatures such as plankton eat the </a:t>
            </a:r>
            <a:r>
              <a:rPr lang="en-US" sz="1600" dirty="0" err="1"/>
              <a:t>microfibres</a:t>
            </a:r>
            <a:r>
              <a:rPr lang="en-US" sz="1600" dirty="0"/>
              <a:t>, which then </a:t>
            </a:r>
            <a:r>
              <a:rPr lang="en-US" sz="1600" dirty="0" smtClean="0"/>
              <a:t>make </a:t>
            </a:r>
            <a:r>
              <a:rPr lang="en-US" sz="1600" dirty="0"/>
              <a:t>their way up the food chain to fish and shellfish eaten by humans</a:t>
            </a:r>
            <a:endParaRPr lang="el-GR" sz="1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5818" y="3729037"/>
            <a:ext cx="2767478" cy="2767478"/>
          </a:xfrm>
          <a:prstGeom prst="rect">
            <a:avLst/>
          </a:prstGeom>
        </p:spPr>
      </p:pic>
    </p:spTree>
    <p:extLst>
      <p:ext uri="{BB962C8B-B14F-4D97-AF65-F5344CB8AC3E}">
        <p14:creationId xmlns:p14="http://schemas.microsoft.com/office/powerpoint/2010/main" val="46661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2888" y="3262393"/>
            <a:ext cx="8253403" cy="2402073"/>
          </a:xfrm>
        </p:spPr>
        <p:txBody>
          <a:bodyPr>
            <a:normAutofit/>
          </a:bodyPr>
          <a:lstStyle/>
          <a:p>
            <a:r>
              <a:rPr lang="en-US" sz="1200" dirty="0" smtClean="0"/>
              <a:t>Pesticides=</a:t>
            </a:r>
            <a:r>
              <a:rPr lang="el-GR" sz="1200" dirty="0" smtClean="0"/>
              <a:t>λιπάσματα</a:t>
            </a:r>
            <a:r>
              <a:rPr lang="en-US" sz="1200" dirty="0" smtClean="0"/>
              <a:t/>
            </a:r>
            <a:br>
              <a:rPr lang="en-US" sz="1200" dirty="0" smtClean="0"/>
            </a:br>
            <a:r>
              <a:rPr lang="en-US" sz="1200" dirty="0" smtClean="0"/>
              <a:t>drought=</a:t>
            </a:r>
            <a:r>
              <a:rPr lang="el-GR" sz="1200" dirty="0" smtClean="0"/>
              <a:t>ξηρασία</a:t>
            </a:r>
            <a:r>
              <a:rPr lang="en-US" sz="1200" dirty="0" smtClean="0"/>
              <a:t>                                                       </a:t>
            </a:r>
            <a:br>
              <a:rPr lang="en-US" sz="1200" dirty="0" smtClean="0"/>
            </a:br>
            <a:r>
              <a:rPr lang="en-US" sz="1200" dirty="0" smtClean="0"/>
              <a:t>pest=</a:t>
            </a:r>
            <a:r>
              <a:rPr lang="el-GR" sz="1200" dirty="0" smtClean="0"/>
              <a:t>παράσιτο</a:t>
            </a:r>
            <a:r>
              <a:rPr lang="en-US" sz="1200" dirty="0" smtClean="0"/>
              <a:t/>
            </a:r>
            <a:br>
              <a:rPr lang="en-US" sz="1200" dirty="0" smtClean="0"/>
            </a:br>
            <a:r>
              <a:rPr lang="en-US" sz="1200" dirty="0" smtClean="0"/>
              <a:t>yield=</a:t>
            </a:r>
            <a:r>
              <a:rPr lang="el-GR" sz="1200" dirty="0" smtClean="0"/>
              <a:t>σοδειά</a:t>
            </a:r>
            <a:r>
              <a:rPr lang="en-US" sz="1200" dirty="0" smtClean="0"/>
              <a:t/>
            </a:r>
            <a:br>
              <a:rPr lang="en-US" sz="1200" dirty="0" smtClean="0"/>
            </a:br>
            <a:r>
              <a:rPr lang="en-US" sz="1200" dirty="0" smtClean="0"/>
              <a:t>emergence=</a:t>
            </a:r>
            <a:r>
              <a:rPr lang="el-GR" sz="1200" dirty="0" smtClean="0"/>
              <a:t>ανάδυση</a:t>
            </a:r>
            <a:r>
              <a:rPr lang="en-US" sz="1200" dirty="0" smtClean="0"/>
              <a:t/>
            </a:r>
            <a:br>
              <a:rPr lang="en-US" sz="1200" dirty="0" smtClean="0"/>
            </a:br>
            <a:r>
              <a:rPr lang="en-US" sz="1200" dirty="0" smtClean="0"/>
              <a:t>livestock=</a:t>
            </a:r>
            <a:r>
              <a:rPr lang="el-GR" sz="1200" dirty="0" smtClean="0"/>
              <a:t>κτηνοτροφία</a:t>
            </a:r>
            <a:r>
              <a:rPr lang="en-US" sz="1200" dirty="0" smtClean="0"/>
              <a:t/>
            </a:r>
            <a:br>
              <a:rPr lang="en-US" sz="1200" dirty="0" smtClean="0"/>
            </a:br>
            <a:r>
              <a:rPr lang="el-GR" sz="1200" dirty="0" smtClean="0"/>
              <a:t/>
            </a:r>
            <a:br>
              <a:rPr lang="el-GR" sz="1200" dirty="0" smtClean="0"/>
            </a:br>
            <a:r>
              <a:rPr lang="en-US" sz="1200" b="1" i="1" u="sng" dirty="0" smtClean="0">
                <a:solidFill>
                  <a:schemeClr val="bg1"/>
                </a:solidFill>
              </a:rPr>
              <a:t>QUESTION</a:t>
            </a:r>
            <a:r>
              <a:rPr lang="en-US" sz="1200" dirty="0" smtClean="0">
                <a:solidFill>
                  <a:schemeClr val="bg1"/>
                </a:solidFill>
              </a:rPr>
              <a:t/>
            </a:r>
            <a:br>
              <a:rPr lang="en-US" sz="1200" dirty="0" smtClean="0">
                <a:solidFill>
                  <a:schemeClr val="bg1"/>
                </a:solidFill>
              </a:rPr>
            </a:br>
            <a:r>
              <a:rPr lang="en-US" sz="1200" dirty="0" smtClean="0">
                <a:solidFill>
                  <a:schemeClr val="bg1"/>
                </a:solidFill>
              </a:rPr>
              <a:t>1.Organic cotton is no doubt the friendliest to the environment    </a:t>
            </a:r>
            <a:endParaRPr lang="el-GR" sz="1200" dirty="0"/>
          </a:p>
        </p:txBody>
      </p:sp>
      <p:sp>
        <p:nvSpPr>
          <p:cNvPr id="3" name="Content Placeholder 2"/>
          <p:cNvSpPr>
            <a:spLocks noGrp="1"/>
          </p:cNvSpPr>
          <p:nvPr>
            <p:ph idx="1"/>
          </p:nvPr>
        </p:nvSpPr>
        <p:spPr>
          <a:xfrm>
            <a:off x="555356" y="1633262"/>
            <a:ext cx="10972800" cy="4389120"/>
          </a:xfrm>
        </p:spPr>
        <p:txBody>
          <a:bodyPr>
            <a:normAutofit/>
          </a:bodyPr>
          <a:lstStyle/>
          <a:p>
            <a:r>
              <a:rPr lang="en-US" dirty="0" smtClean="0"/>
              <a:t> </a:t>
            </a:r>
            <a:r>
              <a:rPr lang="en-US" sz="1600" dirty="0"/>
              <a:t>Cotton growing requires high levels of water and pesticides to prevent crop failure, which can be problematic in developing countries that may lack sufficient investment and be at risk of drought. Most cotton grown worldwide is genetically modified to be resistant to the bollworm pest, thereby improving yield and reducing pesticide use. But this can also lead to problems further down the line, such as the emergence of “</a:t>
            </a:r>
            <a:r>
              <a:rPr lang="en-US" sz="1600" dirty="0" err="1"/>
              <a:t>superweeds</a:t>
            </a:r>
            <a:r>
              <a:rPr lang="en-US" sz="1600" dirty="0"/>
              <a:t>” which are resistant to standard pesticides. They often need to be treated with more toxic pesticides that are harmful to livestock and humans. </a:t>
            </a:r>
            <a:endParaRPr lang="el-GR" sz="1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5593" y="3572359"/>
            <a:ext cx="4440783" cy="2526910"/>
          </a:xfrm>
          <a:prstGeom prst="rect">
            <a:avLst/>
          </a:prstGeom>
        </p:spPr>
      </p:pic>
    </p:spTree>
    <p:extLst>
      <p:ext uri="{BB962C8B-B14F-4D97-AF65-F5344CB8AC3E}">
        <p14:creationId xmlns:p14="http://schemas.microsoft.com/office/powerpoint/2010/main" val="1240629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dirty="0" err="1" smtClean="0"/>
              <a:t>Tumour</a:t>
            </a:r>
            <a:r>
              <a:rPr lang="en-US" sz="1200" dirty="0" smtClean="0"/>
              <a:t>=</a:t>
            </a:r>
            <a:r>
              <a:rPr lang="el-GR" sz="1200" dirty="0" smtClean="0"/>
              <a:t>όγκος</a:t>
            </a:r>
            <a:r>
              <a:rPr lang="en-US" sz="1200" dirty="0" smtClean="0"/>
              <a:t>                                                                  </a:t>
            </a:r>
            <a:br>
              <a:rPr lang="en-US" sz="1200" dirty="0" smtClean="0"/>
            </a:br>
            <a:r>
              <a:rPr lang="en-US" sz="1200" dirty="0" smtClean="0"/>
              <a:t>defect=</a:t>
            </a:r>
            <a:r>
              <a:rPr lang="el-GR" sz="1200" dirty="0" smtClean="0"/>
              <a:t>ελάττωμα</a:t>
            </a:r>
            <a:r>
              <a:rPr lang="en-US" sz="1200" dirty="0" smtClean="0"/>
              <a:t/>
            </a:r>
            <a:br>
              <a:rPr lang="en-US" sz="1200" dirty="0" smtClean="0"/>
            </a:br>
            <a:endParaRPr lang="el-GR" sz="1200" dirty="0"/>
          </a:p>
        </p:txBody>
      </p:sp>
      <p:sp>
        <p:nvSpPr>
          <p:cNvPr id="3" name="Content Placeholder 2"/>
          <p:cNvSpPr>
            <a:spLocks noGrp="1"/>
          </p:cNvSpPr>
          <p:nvPr>
            <p:ph idx="1"/>
          </p:nvPr>
        </p:nvSpPr>
        <p:spPr/>
        <p:txBody>
          <a:bodyPr/>
          <a:lstStyle/>
          <a:p>
            <a:r>
              <a:rPr lang="en-US" sz="1800" dirty="0"/>
              <a:t>The devastating impact of toxic chemical use in agriculture, for growing cotton, was shown in a documentary called The True Cost, including the death of a US cotton farmer from a brain </a:t>
            </a:r>
            <a:r>
              <a:rPr lang="en-US" sz="1800" dirty="0" err="1"/>
              <a:t>tumour</a:t>
            </a:r>
            <a:r>
              <a:rPr lang="en-US" sz="1800" dirty="0"/>
              <a:t>, and serious birth defects in Indian cotton farmers’ children. There is growing interest in organic cotton, with famous brands featuring among the world’s top users of organic cotton by volume in 2016. But overall use of organic cotton represents less than 1 per cent of the world’s total annual </a:t>
            </a:r>
            <a:r>
              <a:rPr lang="en-US" sz="1800" dirty="0" smtClean="0"/>
              <a:t>cotton </a:t>
            </a:r>
            <a:r>
              <a:rPr lang="en-US" sz="1800" dirty="0"/>
              <a:t>crop.</a:t>
            </a:r>
            <a:endParaRPr lang="el-GR" sz="1800" dirty="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7028" y="4788779"/>
            <a:ext cx="2705100" cy="1695450"/>
          </a:xfrm>
          <a:prstGeom prst="rect">
            <a:avLst/>
          </a:prstGeom>
        </p:spPr>
      </p:pic>
    </p:spTree>
    <p:extLst>
      <p:ext uri="{BB962C8B-B14F-4D97-AF65-F5344CB8AC3E}">
        <p14:creationId xmlns:p14="http://schemas.microsoft.com/office/powerpoint/2010/main" val="453239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8279" y="4301068"/>
            <a:ext cx="7994982" cy="356174"/>
          </a:xfrm>
        </p:spPr>
        <p:txBody>
          <a:bodyPr>
            <a:normAutofit fontScale="90000"/>
          </a:bodyPr>
          <a:lstStyle/>
          <a:p>
            <a:r>
              <a:rPr lang="en-US" sz="2400" dirty="0">
                <a:solidFill>
                  <a:srgbClr val="04617B"/>
                </a:solidFill>
              </a:rPr>
              <a:t>CHOOSE THE CORRECT </a:t>
            </a:r>
            <a:r>
              <a:rPr lang="en-US" sz="2400" dirty="0" smtClean="0">
                <a:solidFill>
                  <a:srgbClr val="04617B"/>
                </a:solidFill>
              </a:rPr>
              <a:t>HEADING</a:t>
            </a:r>
            <a:endParaRPr lang="el-GR" dirty="0"/>
          </a:p>
        </p:txBody>
      </p:sp>
      <p:sp>
        <p:nvSpPr>
          <p:cNvPr id="3" name="Content Placeholder 2"/>
          <p:cNvSpPr>
            <a:spLocks noGrp="1"/>
          </p:cNvSpPr>
          <p:nvPr>
            <p:ph idx="1"/>
          </p:nvPr>
        </p:nvSpPr>
        <p:spPr>
          <a:xfrm>
            <a:off x="1219200" y="1439535"/>
            <a:ext cx="10972800" cy="4389120"/>
          </a:xfrm>
        </p:spPr>
        <p:txBody>
          <a:bodyPr/>
          <a:lstStyle/>
          <a:p>
            <a:r>
              <a:rPr lang="en-US" sz="2000" dirty="0"/>
              <a:t>1.Hunger for newness</a:t>
            </a:r>
          </a:p>
          <a:p>
            <a:r>
              <a:rPr lang="en-US" sz="2000" dirty="0"/>
              <a:t>2.Fast fashion: a killer</a:t>
            </a:r>
          </a:p>
          <a:p>
            <a:r>
              <a:rPr lang="en-US" sz="2000" dirty="0"/>
              <a:t>3.What shoppers can do</a:t>
            </a:r>
          </a:p>
          <a:p>
            <a:r>
              <a:rPr lang="en-US" sz="2000" dirty="0"/>
              <a:t>4.Synthetic polymer and natural </a:t>
            </a:r>
            <a:r>
              <a:rPr lang="en-US" sz="2000" dirty="0" err="1"/>
              <a:t>fibres</a:t>
            </a:r>
            <a:endParaRPr lang="en-US" sz="2000" dirty="0"/>
          </a:p>
          <a:p>
            <a:endParaRPr lang="el-GR" dirty="0"/>
          </a:p>
          <a:p>
            <a:pPr marL="0" indent="0">
              <a:buNone/>
            </a:pPr>
            <a:endParaRPr lang="el-GR" sz="2400" dirty="0"/>
          </a:p>
        </p:txBody>
      </p:sp>
      <p:pic>
        <p:nvPicPr>
          <p:cNvPr id="2050" name="Picture 2" descr="Fast Fashion – SURF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1195" y="2030278"/>
            <a:ext cx="4000043" cy="3570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9949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8902" y="3812582"/>
            <a:ext cx="8319710" cy="2181817"/>
          </a:xfrm>
        </p:spPr>
        <p:txBody>
          <a:bodyPr>
            <a:normAutofit/>
          </a:bodyPr>
          <a:lstStyle/>
          <a:p>
            <a:r>
              <a:rPr lang="en-US" sz="1200" dirty="0" smtClean="0"/>
              <a:t>intended=</a:t>
            </a:r>
            <a:r>
              <a:rPr lang="el-GR" sz="1200" dirty="0" smtClean="0"/>
              <a:t>σκόπιμος</a:t>
            </a:r>
            <a:r>
              <a:rPr lang="en-US" sz="1200" dirty="0" smtClean="0"/>
              <a:t/>
            </a:r>
            <a:br>
              <a:rPr lang="en-US" sz="1200" dirty="0" smtClean="0"/>
            </a:br>
            <a:r>
              <a:rPr lang="en-US" sz="1200" dirty="0" smtClean="0"/>
              <a:t>expansion=</a:t>
            </a:r>
            <a:r>
              <a:rPr lang="el-GR" sz="1200" dirty="0" smtClean="0"/>
              <a:t>επέκταση</a:t>
            </a:r>
            <a:r>
              <a:rPr lang="en-US" sz="1200" dirty="0" smtClean="0"/>
              <a:t/>
            </a:r>
            <a:br>
              <a:rPr lang="en-US" sz="1200" dirty="0" smtClean="0"/>
            </a:br>
            <a:r>
              <a:rPr lang="en-US" sz="1200" dirty="0" smtClean="0"/>
              <a:t>exacerbate=</a:t>
            </a:r>
            <a:r>
              <a:rPr lang="el-GR" sz="1200" dirty="0" smtClean="0"/>
              <a:t>   </a:t>
            </a:r>
            <a:r>
              <a:rPr lang="en-US" sz="1200" dirty="0" smtClean="0"/>
              <a:t>e</a:t>
            </a:r>
            <a:r>
              <a:rPr lang="el-GR" sz="1200" dirty="0" smtClean="0"/>
              <a:t>πιδεινώνω                                                                             </a:t>
            </a:r>
            <a:r>
              <a:rPr lang="en-US" sz="1200" dirty="0" smtClean="0"/>
              <a:t/>
            </a:r>
            <a:br>
              <a:rPr lang="en-US" sz="1200" dirty="0" smtClean="0"/>
            </a:br>
            <a:r>
              <a:rPr lang="en-US" sz="1200" dirty="0" smtClean="0"/>
              <a:t>retailer=</a:t>
            </a:r>
            <a:r>
              <a:rPr lang="el-GR" sz="1200" dirty="0" smtClean="0"/>
              <a:t>λιανική</a:t>
            </a:r>
            <a:r>
              <a:rPr lang="en-US" sz="1200" dirty="0" smtClean="0"/>
              <a:t/>
            </a:r>
            <a:br>
              <a:rPr lang="en-US" sz="1200" dirty="0" smtClean="0"/>
            </a:br>
            <a:r>
              <a:rPr lang="en-US" sz="1200" dirty="0" smtClean="0"/>
              <a:t>saturate=</a:t>
            </a:r>
            <a:r>
              <a:rPr lang="el-GR" sz="1200" dirty="0" smtClean="0"/>
              <a:t>γεμίζω πλήρως</a:t>
            </a:r>
            <a:r>
              <a:rPr lang="en-US" sz="1200" dirty="0" smtClean="0"/>
              <a:t/>
            </a:r>
            <a:br>
              <a:rPr lang="en-US" sz="1200" dirty="0" smtClean="0"/>
            </a:br>
            <a:r>
              <a:rPr lang="en-US" sz="1200" dirty="0" smtClean="0"/>
              <a:t/>
            </a:r>
            <a:br>
              <a:rPr lang="en-US" sz="1200" dirty="0" smtClean="0"/>
            </a:br>
            <a:r>
              <a:rPr lang="en-US" sz="1200" dirty="0" smtClean="0"/>
              <a:t>question</a:t>
            </a:r>
            <a:br>
              <a:rPr lang="en-US" sz="1200" dirty="0" smtClean="0"/>
            </a:br>
            <a:r>
              <a:rPr lang="en-US" sz="1200" dirty="0" smtClean="0"/>
              <a:t>1.</a:t>
            </a:r>
            <a:r>
              <a:rPr lang="el-GR" sz="1200" dirty="0" smtClean="0"/>
              <a:t>Τ</a:t>
            </a:r>
            <a:r>
              <a:rPr lang="en-US" sz="1200" dirty="0" smtClean="0"/>
              <a:t>he expansion of fast fashion retailers is a proof that fast fashion</a:t>
            </a:r>
            <a:br>
              <a:rPr lang="en-US" sz="1200" dirty="0" smtClean="0"/>
            </a:br>
            <a:r>
              <a:rPr lang="en-US" sz="1200" dirty="0" smtClean="0"/>
              <a:t>has a serious impact on us all globally           t/f</a:t>
            </a:r>
            <a:endParaRPr lang="el-GR" sz="1200" dirty="0"/>
          </a:p>
        </p:txBody>
      </p:sp>
      <p:sp>
        <p:nvSpPr>
          <p:cNvPr id="3" name="Content Placeholder 2"/>
          <p:cNvSpPr>
            <a:spLocks noGrp="1"/>
          </p:cNvSpPr>
          <p:nvPr>
            <p:ph idx="1"/>
          </p:nvPr>
        </p:nvSpPr>
        <p:spPr/>
        <p:txBody>
          <a:bodyPr>
            <a:normAutofit/>
          </a:bodyPr>
          <a:lstStyle/>
          <a:p>
            <a:r>
              <a:rPr lang="en-US" sz="1600" dirty="0" smtClean="0"/>
              <a:t> </a:t>
            </a:r>
            <a:r>
              <a:rPr lang="en-US" sz="1600" dirty="0"/>
              <a:t>Textile waste is an unintended consequence of fast fashion, as more people buy more clothes and don’t keep them as long as they used to. The international expansion of fast fashion retailers exacerbates the problem on a global scale. Wardrobes in developed nations are saturated, so in order to sell more products, retailers must tempt shoppers with constant newness and convince them the items they already have are no longer fashionable. Increasing disposable income levels over recent generations means there is less need to “make do and mend”, as it’s often cheaper and more </a:t>
            </a:r>
            <a:r>
              <a:rPr lang="en-US" sz="1600" dirty="0" smtClean="0"/>
              <a:t>convenient </a:t>
            </a:r>
            <a:r>
              <a:rPr lang="en-US" sz="1600" dirty="0"/>
              <a:t>to buy new than have an </a:t>
            </a:r>
            <a:r>
              <a:rPr lang="en-US" sz="1600" dirty="0" err="1"/>
              <a:t>a</a:t>
            </a:r>
            <a:r>
              <a:rPr lang="en-US" sz="1600" dirty="0" err="1" smtClean="0"/>
              <a:t>n</a:t>
            </a:r>
            <a:r>
              <a:rPr lang="en-US" sz="1600" dirty="0" smtClean="0"/>
              <a:t> item </a:t>
            </a:r>
            <a:r>
              <a:rPr lang="en-US" sz="1600" dirty="0"/>
              <a:t>repaired. </a:t>
            </a:r>
            <a:endParaRPr lang="el-GR" sz="1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8998" y="3970866"/>
            <a:ext cx="3928138" cy="2199757"/>
          </a:xfrm>
          <a:prstGeom prst="rect">
            <a:avLst/>
          </a:prstGeom>
        </p:spPr>
      </p:pic>
    </p:spTree>
    <p:extLst>
      <p:ext uri="{BB962C8B-B14F-4D97-AF65-F5344CB8AC3E}">
        <p14:creationId xmlns:p14="http://schemas.microsoft.com/office/powerpoint/2010/main" val="2110579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439</TotalTime>
  <Words>1470</Words>
  <Application>Microsoft Office PowerPoint</Application>
  <PresentationFormat>Custom</PresentationFormat>
  <Paragraphs>62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FAST FASHION</vt:lpstr>
      <vt:lpstr>ARRAY=ποικιλία IRRESISTIBLE=ακαταμάχητος FREQUENT=συχνός SPARE A THOUGHT=κάνω μια σκέψη                                                                                                                           Before we rush to buy new clothes during the January sales we should think about the impact of fast fashion on the environment.   </vt:lpstr>
      <vt:lpstr>Textile=ύφασμα vibrant=έντονος garment=ένδυμα dye=βάφω                                                                        hazardous=καταστροφικός accumulative=σωρευτικός excrete=αποβάλλω disruptive=ταραχοποιός  1. Textile dyeing is one of the main large polluters of clean water globa   </vt:lpstr>
      <vt:lpstr>CHOOSE THE CORRECT HEADING </vt:lpstr>
      <vt:lpstr>Shed=aποβάλλω                                      minute=μικροσκοπικός sewage=υγρά απόβλητα biodegrade=βιοδιασπώ    up being eaten by human being </vt:lpstr>
      <vt:lpstr>Pesticides=λιπάσματα drought=ξηρασία                                                        pest=παράσιτο yield=σοδειά emergence=ανάδυση livestock=κτηνοτροφία  QUESTION 1.Organic cotton is no doubt the friendliest to the environment    </vt:lpstr>
      <vt:lpstr>Tumour=όγκος                                                                   defect=ελάττωμα </vt:lpstr>
      <vt:lpstr>CHOOSE THE CORRECT HEADING</vt:lpstr>
      <vt:lpstr>intended=σκόπιμος expansion=επέκταση exacerbate=   eπιδεινώνω                                                                              retailer=λιανική saturate=γεμίζω πλήρως  question 1.Τhe expansion of fast fashion retailers is a proof that fast fashion has a serious impact on us all globally           t/f</vt:lpstr>
      <vt:lpstr>Impetus=ώθηση  sewing=ράψιμο  question 1.In Britain, most of the people recycle clothes     t/f 2.Busy lifestyles make us more time-poor than previous generations but with many sewing and mending skills        t/f  </vt:lpstr>
      <vt:lpstr>CHOOSE THE CORRECT HEADING</vt:lpstr>
      <vt:lpstr>    spun=γνέθω-στριφογυρίζω woven=υφαντός  question 1. Ιt is easy to choose an eco-friendly fabric , since nowadays everything is labelled               t/f 2.Τransport does not affect the environment at all                  t/f</vt:lpstr>
      <vt:lpstr>Rationalise=δικαιολογώ customization=εξατομικεύω disposal=διάθεση ultimately=τελικά  </vt:lpstr>
      <vt:lpstr>CHOOSE THE CORRECT HEADING</vt:lpstr>
      <vt:lpstr>biodegrade, array, aquatic, yield, dye, vibrant, excrete, fabric, textile, pesticides, </vt:lpstr>
      <vt:lpstr>recycling, customisation, saturated, woven, spun, organic, rationalise, garment, exacerbate, disposable</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FAST FASHION</dc:title>
  <dc:creator>User</dc:creator>
  <cp:lastModifiedBy>Kose laptop</cp:lastModifiedBy>
  <cp:revision>145</cp:revision>
  <dcterms:created xsi:type="dcterms:W3CDTF">2020-04-17T11:52:13Z</dcterms:created>
  <dcterms:modified xsi:type="dcterms:W3CDTF">2020-12-05T15:59:21Z</dcterms:modified>
</cp:coreProperties>
</file>