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814F7E-D9D5-42CE-BACB-5810B131ACA6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9E5EF2-4823-46A5-AC8B-3E579C53F1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rosswordlabs.com/embed/2024-09-19-27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57290" y="3643314"/>
            <a:ext cx="7458068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ΜΗΧΑΝΟΛΟΓΙΚΟ ΕΡΓΟΣΤΑΣΙΟ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ΒΑΣΙΚΑ ΣΤΟΙΧΕΙΑ ΜΗΧΑΝΟΛΟΓΙΑΣ</a:t>
            </a:r>
            <a:endParaRPr lang="el-GR" sz="4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643570" y="6000768"/>
            <a:ext cx="306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ΠΑΛΑΙΟΔΗΜΟΥ ΟΥΡΑΝΙΑ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ΜΗΧΑΝΟΛΟΓΟΣ ΠΕ-82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215082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ΕΠΑ.Λ. ΜΑΚΡΥΝΕΙΑΣ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>
            <a:extLst>
              <a:ext uri="{FF2B5EF4-FFF2-40B4-BE49-F238E27FC236}">
                <a16:creationId xmlns:a16="http://schemas.microsoft.com/office/drawing/2014/main" xmlns="" id="{6C7485F7-12B0-B163-25EF-C5E09CC79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604"/>
            <a:ext cx="4286248" cy="3420229"/>
          </a:xfrm>
          <a:prstGeom prst="rect">
            <a:avLst/>
          </a:prstGeom>
        </p:spPr>
      </p:pic>
      <p:pic>
        <p:nvPicPr>
          <p:cNvPr id="3" name="Εικόνα 6">
            <a:extLst>
              <a:ext uri="{FF2B5EF4-FFF2-40B4-BE49-F238E27FC236}">
                <a16:creationId xmlns:a16="http://schemas.microsoft.com/office/drawing/2014/main" xmlns="" id="{AD548498-AE25-DBA3-98DF-6FF6BC88B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47" r="14516"/>
          <a:stretch/>
        </p:blipFill>
        <p:spPr>
          <a:xfrm>
            <a:off x="4143372" y="642918"/>
            <a:ext cx="4786314" cy="2962658"/>
          </a:xfrm>
          <a:prstGeom prst="rect">
            <a:avLst/>
          </a:prstGeom>
        </p:spPr>
      </p:pic>
      <p:pic>
        <p:nvPicPr>
          <p:cNvPr id="4" name="Εικόνα 8">
            <a:extLst>
              <a:ext uri="{FF2B5EF4-FFF2-40B4-BE49-F238E27FC236}">
                <a16:creationId xmlns:a16="http://schemas.microsoft.com/office/drawing/2014/main" xmlns="" id="{ABAB5514-F878-8BB5-C6D2-0F9F582F6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12" r="18035"/>
          <a:stretch/>
        </p:blipFill>
        <p:spPr>
          <a:xfrm>
            <a:off x="2500298" y="3786190"/>
            <a:ext cx="3998976" cy="2947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Τυποποιημένα στοιχεία μηχανών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42844" y="164305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Στοιχεία που είναι απαραίτητα σε όλες τις μηχανολογικές κατασκευές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42844" y="2500306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Κοχλίες (βίδες)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Σφήνες και πείροι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Άξονες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Ρουλεμάν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Τροχαλίες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Οδοντωτοί τροχοί (γρανάζια)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Αλυσίδες</a:t>
            </a:r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Ελατήρια</a:t>
            </a:r>
            <a:endParaRPr lang="el-GR" dirty="0"/>
          </a:p>
        </p:txBody>
      </p:sp>
      <p:pic>
        <p:nvPicPr>
          <p:cNvPr id="5" name="Picture 2" descr="Metal Bolt With Hex Head Drive Hand Drawn Sketch Vector Image | chegos.pl">
            <a:extLst>
              <a:ext uri="{FF2B5EF4-FFF2-40B4-BE49-F238E27FC236}">
                <a16:creationId xmlns:a16="http://schemas.microsoft.com/office/drawing/2014/main" xmlns="" id="{7E238BB7-CBD5-3E9B-CEDE-86DF428AB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4" t="16400" r="17017" b="21067"/>
          <a:stretch/>
        </p:blipFill>
        <p:spPr bwMode="auto">
          <a:xfrm rot="16200000">
            <a:off x="2409234" y="1591240"/>
            <a:ext cx="1670311" cy="23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tch / Sliding Bolt from MISUMI | MISUMI">
            <a:extLst>
              <a:ext uri="{FF2B5EF4-FFF2-40B4-BE49-F238E27FC236}">
                <a16:creationId xmlns:a16="http://schemas.microsoft.com/office/drawing/2014/main" xmlns="" id="{D61A50CA-AF24-02BE-4021-E937CDACA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72" b="28880"/>
          <a:stretch/>
        </p:blipFill>
        <p:spPr bwMode="auto">
          <a:xfrm>
            <a:off x="4357686" y="2071678"/>
            <a:ext cx="2381250" cy="11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Ανταλλακτικά Τροχών Ποδηλάτου | Bike Station">
            <a:extLst>
              <a:ext uri="{FF2B5EF4-FFF2-40B4-BE49-F238E27FC236}">
                <a16:creationId xmlns:a16="http://schemas.microsoft.com/office/drawing/2014/main" xmlns="" id="{0B75C0B2-BFF4-4FE2-5FC2-556B4624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143248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ep Groove Ball Bearings | Ball Bearings | Products | NSK Global">
            <a:extLst>
              <a:ext uri="{FF2B5EF4-FFF2-40B4-BE49-F238E27FC236}">
                <a16:creationId xmlns:a16="http://schemas.microsoft.com/office/drawing/2014/main" xmlns="" id="{06DA33F5-0B04-687B-25CF-3C6E2F7B3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8" r="21577"/>
          <a:stretch/>
        </p:blipFill>
        <p:spPr bwMode="auto">
          <a:xfrm rot="5400000">
            <a:off x="1826816" y="3459540"/>
            <a:ext cx="775459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W 12 INCH PULLEY 3/4 INCH BORE – Lindgren-Pitman">
            <a:extLst>
              <a:ext uri="{FF2B5EF4-FFF2-40B4-BE49-F238E27FC236}">
                <a16:creationId xmlns:a16="http://schemas.microsoft.com/office/drawing/2014/main" xmlns="" id="{509B9E5E-E2AB-E6FA-16D9-8A53E4230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1" t="3200" r="12356" b="3200"/>
          <a:stretch/>
        </p:blipFill>
        <p:spPr bwMode="auto">
          <a:xfrm rot="16200000">
            <a:off x="3470943" y="3101296"/>
            <a:ext cx="1214446" cy="18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Gear Drawing">
            <a:extLst>
              <a:ext uri="{FF2B5EF4-FFF2-40B4-BE49-F238E27FC236}">
                <a16:creationId xmlns:a16="http://schemas.microsoft.com/office/drawing/2014/main" xmlns="" id="{D76AB717-8650-393C-26C5-5791DEFCA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7" t="7020" r="15583"/>
          <a:stretch/>
        </p:blipFill>
        <p:spPr bwMode="auto">
          <a:xfrm flipH="1">
            <a:off x="1500166" y="4929198"/>
            <a:ext cx="1571637" cy="17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KCM410-94L Bicycle chain KCM (KAGA INDUSTRIES) 36573311 - Type: For single  use, Color: Black, Size: 1/2×1/8, Teeth Spacing: 12.7 | MonotaRO Singapore">
            <a:extLst>
              <a:ext uri="{FF2B5EF4-FFF2-40B4-BE49-F238E27FC236}">
                <a16:creationId xmlns:a16="http://schemas.microsoft.com/office/drawing/2014/main" xmlns="" id="{C34EBE09-566B-6AE7-E724-41FFCD37E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75" r="13805" b="56000"/>
          <a:stretch/>
        </p:blipFill>
        <p:spPr bwMode="auto">
          <a:xfrm>
            <a:off x="3214678" y="5143512"/>
            <a:ext cx="2643206" cy="12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ompression Spring - an overview | ScienceDirect Topics">
            <a:extLst>
              <a:ext uri="{FF2B5EF4-FFF2-40B4-BE49-F238E27FC236}">
                <a16:creationId xmlns:a16="http://schemas.microsoft.com/office/drawing/2014/main" xmlns="" id="{74EF05FC-9C8C-9E7E-9524-CC1D61629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32855" r="13200"/>
          <a:stretch/>
        </p:blipFill>
        <p:spPr bwMode="auto">
          <a:xfrm rot="16200000">
            <a:off x="6958116" y="4543346"/>
            <a:ext cx="1254663" cy="24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42918"/>
            <a:ext cx="864396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Να αντιστοιχίσετε τις ονομασίες των τυποποιημένων στοιχείων μηχανών της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αριστερής στήλης με τις κοινές ονομασίες τους στην δεξιά στήλη.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α. Κοχλίες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 Ροδέλες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β. Αμφικοχλίες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ίδες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γ. Περικόχλια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Μπουζόνια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δ. Παράκυκλοι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Γρανάζια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ε. Οδοντωτοί τροχοί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Παξιμάδια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στ. Τριβείς κύλισης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vi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Κουζινέτα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ζ. Τριβείς ολίσθησης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Ρουλεμάν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142976" y="14285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ΑΣΚΗΣΗ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642910" y="614364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6215082"/>
            <a:ext cx="8715436" cy="353943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9ADB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  <a:hlinkClick r:id="rId2"/>
              </a:rPr>
              <a:t>https://crosswordlabs.com/embed/2024-09-19-276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tal Bolt With Hex Head Drive Hand Drawn Sketch Vector Image | chegos.pl">
            <a:extLst>
              <a:ext uri="{FF2B5EF4-FFF2-40B4-BE49-F238E27FC236}">
                <a16:creationId xmlns:a16="http://schemas.microsoft.com/office/drawing/2014/main" xmlns="" id="{7E238BB7-CBD5-3E9B-CEDE-86DF428AB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4" t="16400" r="17017" b="21067"/>
          <a:stretch/>
        </p:blipFill>
        <p:spPr bwMode="auto">
          <a:xfrm>
            <a:off x="357158" y="285728"/>
            <a:ext cx="1670311" cy="23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714480" y="107154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1</a:t>
            </a:r>
            <a:endParaRPr lang="el-GR" sz="4000" b="1" dirty="0"/>
          </a:p>
        </p:txBody>
      </p:sp>
      <p:pic>
        <p:nvPicPr>
          <p:cNvPr id="1026" name="Picture 2" descr="Βιδες Inox - ΜΠΟΥΖΟΝΙΑ INOX DIN 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6050" y="500042"/>
            <a:ext cx="2071702" cy="192882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786314" y="114298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2</a:t>
            </a:r>
            <a:endParaRPr lang="el-GR" sz="4000" b="1" dirty="0"/>
          </a:p>
        </p:txBody>
      </p:sp>
      <p:pic>
        <p:nvPicPr>
          <p:cNvPr id="1028" name="Picture 4" descr="fischer MU M10 περικόχλιο θερμογαλβανισμέν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857232"/>
            <a:ext cx="2109271" cy="148111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8072462" y="121442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3</a:t>
            </a:r>
            <a:endParaRPr lang="el-GR" sz="4000" b="1" dirty="0"/>
          </a:p>
        </p:txBody>
      </p:sp>
      <p:pic>
        <p:nvPicPr>
          <p:cNvPr id="1030" name="Picture 6" descr="Ροδέλα 10,5mm Inox A2 8 Τεμάχι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77484"/>
            <a:ext cx="2357485" cy="1742951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214546" y="42148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4</a:t>
            </a:r>
            <a:endParaRPr lang="el-GR" sz="4000" b="1" dirty="0"/>
          </a:p>
        </p:txBody>
      </p:sp>
      <p:pic>
        <p:nvPicPr>
          <p:cNvPr id="1032" name="Picture 8" descr="Γρανάζι μεταλλικό (χυτό) module 4 / Z16 για μοτέρ VDS Carrera 1000 (SL1000)  - Next Syste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786058"/>
            <a:ext cx="2071702" cy="1891538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5072066" y="328612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5</a:t>
            </a:r>
            <a:endParaRPr lang="el-GR" sz="4000" b="1" dirty="0"/>
          </a:p>
        </p:txBody>
      </p:sp>
      <p:pic>
        <p:nvPicPr>
          <p:cNvPr id="1034" name="Picture 10" descr="MERCURY Ρουλεμάν 16132 μόνο 13,50 € | SV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388178"/>
            <a:ext cx="2487599" cy="177685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8286776" y="392906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6</a:t>
            </a:r>
            <a:endParaRPr lang="el-GR" sz="4000" b="1" dirty="0"/>
          </a:p>
        </p:txBody>
      </p:sp>
      <p:pic>
        <p:nvPicPr>
          <p:cNvPr id="1036" name="Picture 12" descr="ΚΟΥΖΙΝΕΤΑ ΜΠΙΕΛΑΣ 0.25 ΣΕΤ VOLVO F12 (CBS6-16304P) CLEVITE | Mamoulis.g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714884"/>
            <a:ext cx="1785950" cy="1785950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5429256" y="542926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7</a:t>
            </a:r>
            <a:endParaRPr lang="el-GR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Έδρανα ολίσθησης (Κουζινέτα) | Τί είναι; Πώς λειτουργούν; | Περί Οχημάτ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Έδρανα ολίσθησης (Κουζινέτα) | Τί είναι; Πώς λειτουργούν; | Περί Οχημάτ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ΤΕΛΟΣ ΕΝΟΤΗΤΑΣ 2:</a:t>
            </a:r>
          </a:p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Το Σύγχρονο Μηχανολογικό   Εργοστάσιο</a:t>
            </a: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- Εικόνα" descr="ευχαριστ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7" y="714356"/>
            <a:ext cx="6334168" cy="475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001156" cy="9906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>ΠΡΩΤΕΣ ΥΛΕΣ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Μηχανολογικών Προϊόντων</a:t>
            </a:r>
            <a:endParaRPr lang="el-GR" sz="3600" dirty="0"/>
          </a:p>
        </p:txBody>
      </p:sp>
      <p:sp>
        <p:nvSpPr>
          <p:cNvPr id="3" name="2 - Ορθογώνιο"/>
          <p:cNvSpPr/>
          <p:nvPr/>
        </p:nvSpPr>
        <p:spPr>
          <a:xfrm>
            <a:off x="214282" y="164305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Στις επόμενες διαφάνειες παρουσιάζονται οι </a:t>
            </a:r>
            <a:r>
              <a:rPr lang="el-GR" b="1" dirty="0" smtClean="0"/>
              <a:t>πρώτες ύλες </a:t>
            </a:r>
            <a:r>
              <a:rPr lang="el-GR" dirty="0" smtClean="0"/>
              <a:t>που χρησιμοποιούνται στο </a:t>
            </a:r>
            <a:r>
              <a:rPr lang="el-GR" b="1" dirty="0" smtClean="0"/>
              <a:t>Τμήμα Παραγωγής </a:t>
            </a:r>
            <a:r>
              <a:rPr lang="el-GR" dirty="0" smtClean="0"/>
              <a:t>του Μηχανολογικού Εργοστασίου για να μεταποιηθούν σε τελικά </a:t>
            </a:r>
            <a:r>
              <a:rPr lang="el-GR" b="1" dirty="0" smtClean="0"/>
              <a:t>Μηχανολογικά Προϊόντα.</a:t>
            </a:r>
            <a:endParaRPr lang="el-GR" dirty="0"/>
          </a:p>
        </p:txBody>
      </p:sp>
      <p:pic>
        <p:nvPicPr>
          <p:cNvPr id="4" name="Picture 6" descr="How to Identify the Different Types of Metals - An Overview">
            <a:extLst>
              <a:ext uri="{FF2B5EF4-FFF2-40B4-BE49-F238E27FC236}">
                <a16:creationId xmlns:a16="http://schemas.microsoft.com/office/drawing/2014/main" xmlns="" id="{192F8669-D319-962A-08BB-60043C4C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28" t="24959"/>
          <a:stretch/>
        </p:blipFill>
        <p:spPr bwMode="auto">
          <a:xfrm>
            <a:off x="142844" y="2928934"/>
            <a:ext cx="4429156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ndard Mechanical Components">
            <a:extLst>
              <a:ext uri="{FF2B5EF4-FFF2-40B4-BE49-F238E27FC236}">
                <a16:creationId xmlns:a16="http://schemas.microsoft.com/office/drawing/2014/main" xmlns="" id="{0600A10A-BAB6-7615-40FD-C18640818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33"/>
          <a:stretch/>
        </p:blipFill>
        <p:spPr bwMode="auto">
          <a:xfrm>
            <a:off x="4643438" y="2928934"/>
            <a:ext cx="4357717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57356" y="285728"/>
            <a:ext cx="561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cap="none" dirty="0" smtClean="0"/>
              <a:t>1.Μεταλλικά υλικά για χύτευση</a:t>
            </a:r>
            <a:endParaRPr lang="el-GR" sz="3200" dirty="0"/>
          </a:p>
        </p:txBody>
      </p:sp>
      <p:sp>
        <p:nvSpPr>
          <p:cNvPr id="3" name="2 - Ορθογώνιο"/>
          <p:cNvSpPr/>
          <p:nvPr/>
        </p:nvSpPr>
        <p:spPr>
          <a:xfrm>
            <a:off x="142844" y="92867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Χύτευση</a:t>
            </a:r>
            <a:r>
              <a:rPr lang="el-GR" dirty="0" smtClean="0"/>
              <a:t> = το γέμισμα ενός καλουπιού με ρευστή μεταλλική μάζα και η στερεοποίησή του.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14282" y="1714488"/>
            <a:ext cx="34290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Χυτοσίδηρος (μαντέμι)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Χυτοχάλυβας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Αλουμίνιο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Ορείχαλκος (</a:t>
            </a:r>
            <a:r>
              <a:rPr lang="en-US" dirty="0" smtClean="0"/>
              <a:t>Cu + Zn)</a:t>
            </a:r>
            <a:endParaRPr lang="el-GR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Μπρούντζος</a:t>
            </a:r>
            <a:r>
              <a:rPr lang="en-US" dirty="0" smtClean="0"/>
              <a:t> (Cu + Sn)</a:t>
            </a:r>
            <a:endParaRPr lang="el-GR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Ψευδάργυρος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929190" y="1285860"/>
            <a:ext cx="250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 smtClean="0"/>
              <a:t>ΠΑΡΑΔΕΙΓΜΑΤΑ</a:t>
            </a:r>
            <a:endParaRPr lang="el-GR" sz="28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4071934" y="1928802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Σόμπες, σχάρες φρεατίων, λέβητες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929058" y="2714620"/>
            <a:ext cx="379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Σιδηροκατασκευές, εργαλεία</a:t>
            </a:r>
            <a:r>
              <a:rPr lang="en-US" dirty="0" smtClean="0"/>
              <a:t>, </a:t>
            </a:r>
            <a:r>
              <a:rPr lang="el-GR" dirty="0" smtClean="0"/>
              <a:t>κάγκελα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214810" y="3429000"/>
            <a:ext cx="292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Κουφώματα, κάγκελα, ζάντες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786182" y="4214818"/>
            <a:ext cx="393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Εξαρτήματα υδραυλικών, έλικες πλοίων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143372" y="5072074"/>
            <a:ext cx="320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Καμπάνες, νομίσματα, γλυπτική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929058" y="5929330"/>
            <a:ext cx="3348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Εξαρτήματα Η/Υ, μουσικά όργανα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>
            <a:extLst>
              <a:ext uri="{FF2B5EF4-FFF2-40B4-BE49-F238E27FC236}">
                <a16:creationId xmlns:a16="http://schemas.microsoft.com/office/drawing/2014/main" xmlns="" id="{B6608598-1BAA-E714-44A6-92AC2E9C7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000108"/>
            <a:ext cx="7215206" cy="5684321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14282" y="214290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Brass</a:t>
            </a:r>
            <a:r>
              <a:rPr lang="el-GR" dirty="0" smtClean="0"/>
              <a:t>:ορείχαλκος</a:t>
            </a:r>
          </a:p>
          <a:p>
            <a:r>
              <a:rPr lang="en-US" dirty="0" smtClean="0"/>
              <a:t>Bronze</a:t>
            </a:r>
            <a:r>
              <a:rPr lang="el-GR" dirty="0" smtClean="0"/>
              <a:t>: μπρούντζος</a:t>
            </a:r>
          </a:p>
          <a:p>
            <a:r>
              <a:rPr lang="en-US" dirty="0" smtClean="0"/>
              <a:t>Steel</a:t>
            </a:r>
            <a:r>
              <a:rPr lang="el-GR" dirty="0" smtClean="0"/>
              <a:t>: ατσάλι</a:t>
            </a:r>
          </a:p>
          <a:p>
            <a:r>
              <a:rPr lang="en-US" dirty="0" smtClean="0"/>
              <a:t>Metal Sludge</a:t>
            </a:r>
            <a:r>
              <a:rPr lang="el-GR" dirty="0" smtClean="0"/>
              <a:t>: μεταλλική ανοδική ύλη</a:t>
            </a:r>
          </a:p>
          <a:p>
            <a:r>
              <a:rPr lang="en-US" dirty="0" smtClean="0"/>
              <a:t>Copper</a:t>
            </a:r>
            <a:r>
              <a:rPr lang="el-GR" dirty="0" smtClean="0"/>
              <a:t>: χαλκός</a:t>
            </a:r>
          </a:p>
          <a:p>
            <a:r>
              <a:rPr lang="en-US" dirty="0" smtClean="0"/>
              <a:t>Aluminium</a:t>
            </a:r>
            <a:r>
              <a:rPr lang="el-GR" dirty="0" smtClean="0"/>
              <a:t>: αλουμίνιο</a:t>
            </a:r>
          </a:p>
          <a:p>
            <a:r>
              <a:rPr lang="en-US" dirty="0" smtClean="0"/>
              <a:t>Cast Iron</a:t>
            </a:r>
            <a:r>
              <a:rPr lang="el-GR" dirty="0" smtClean="0"/>
              <a:t>: χυτοσίδηρος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9647CAA-E06A-4DFE-9578-0F5A6898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4" y="417493"/>
            <a:ext cx="8263890" cy="822960"/>
          </a:xfrm>
        </p:spPr>
        <p:txBody>
          <a:bodyPr>
            <a:normAutofit fontScale="90000"/>
          </a:bodyPr>
          <a:lstStyle/>
          <a:p>
            <a:r>
              <a:rPr lang="el-GR" sz="3200" b="1" cap="none" dirty="0">
                <a:solidFill>
                  <a:schemeClr val="tx1"/>
                </a:solidFill>
              </a:rPr>
              <a:t>Βρείτε το υλικό που αντιστοιχεί σε κάθε εικόνα.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9131773-22F5-48B1-6792-0DE0AC54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6" y="6298850"/>
            <a:ext cx="7209557" cy="441964"/>
          </a:xfrm>
        </p:spPr>
        <p:txBody>
          <a:bodyPr>
            <a:noAutofit/>
          </a:bodyPr>
          <a:lstStyle/>
          <a:p>
            <a:r>
              <a:rPr lang="el-GR" sz="1600" b="1" dirty="0"/>
              <a:t>χυτοσίδηρος, χυτοχάλυβας, αλουμίνιο, ορείχαλκος, </a:t>
            </a:r>
            <a:r>
              <a:rPr lang="el-GR" sz="1600" b="1" dirty="0" smtClean="0"/>
              <a:t>μπρούντζος</a:t>
            </a:r>
            <a:r>
              <a:rPr lang="el-GR" sz="1600" b="1" dirty="0"/>
              <a:t>, ψευδάργυρος</a:t>
            </a:r>
          </a:p>
        </p:txBody>
      </p:sp>
      <p:pic>
        <p:nvPicPr>
          <p:cNvPr id="2050" name="Picture 2" descr="Άγνωστοι κλέβουν σχάρες και καπάκια φρεατίων σε Μεσολόγγι και Αιτωλικό |  THERMO NEWS">
            <a:extLst>
              <a:ext uri="{FF2B5EF4-FFF2-40B4-BE49-F238E27FC236}">
                <a16:creationId xmlns:a16="http://schemas.microsoft.com/office/drawing/2014/main" xmlns="" id="{1004EF03-54A6-F4E4-B961-05A087EFF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60" t="14301" b="41860"/>
          <a:stretch/>
        </p:blipFill>
        <p:spPr bwMode="auto">
          <a:xfrm>
            <a:off x="4702302" y="1436208"/>
            <a:ext cx="4151376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ιδηροκατασκευές Δερβένης | Σιδηροκατασκευές Παντός Τ Αρχική">
            <a:extLst>
              <a:ext uri="{FF2B5EF4-FFF2-40B4-BE49-F238E27FC236}">
                <a16:creationId xmlns:a16="http://schemas.microsoft.com/office/drawing/2014/main" xmlns="" id="{C2BC561B-3EAB-5568-B51A-2DDC83C6D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00" r="33100"/>
          <a:stretch/>
        </p:blipFill>
        <p:spPr bwMode="auto">
          <a:xfrm>
            <a:off x="642910" y="3553389"/>
            <a:ext cx="3700380" cy="26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aley Pipe Wrench European Pattern 300mm Cast Steel | Power Tools Direct">
            <a:extLst>
              <a:ext uri="{FF2B5EF4-FFF2-40B4-BE49-F238E27FC236}">
                <a16:creationId xmlns:a16="http://schemas.microsoft.com/office/drawing/2014/main" xmlns="" id="{A7E87EFF-05F3-08F5-D8AE-CEEF21C78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00" b="24133"/>
          <a:stretch/>
        </p:blipFill>
        <p:spPr bwMode="auto">
          <a:xfrm>
            <a:off x="1399032" y="1438375"/>
            <a:ext cx="2081086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8DA75E7-4355-3FE9-DDAE-7D51D32F5434}"/>
              </a:ext>
            </a:extLst>
          </p:cNvPr>
          <p:cNvSpPr/>
          <p:nvPr/>
        </p:nvSpPr>
        <p:spPr>
          <a:xfrm>
            <a:off x="781189" y="1681408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C679B629-E969-D6BD-6D43-D072A2CB7841}"/>
              </a:ext>
            </a:extLst>
          </p:cNvPr>
          <p:cNvSpPr/>
          <p:nvPr/>
        </p:nvSpPr>
        <p:spPr>
          <a:xfrm>
            <a:off x="77087" y="424841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323B70F6-DA3F-64CE-7D73-EC4D39527F15}"/>
              </a:ext>
            </a:extLst>
          </p:cNvPr>
          <p:cNvSpPr/>
          <p:nvPr/>
        </p:nvSpPr>
        <p:spPr>
          <a:xfrm>
            <a:off x="4176665" y="1819863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2616F718-5F44-9B01-734E-8AE673EDDAC4}"/>
              </a:ext>
            </a:extLst>
          </p:cNvPr>
          <p:cNvSpPr/>
          <p:nvPr/>
        </p:nvSpPr>
        <p:spPr>
          <a:xfrm>
            <a:off x="4403802" y="4457834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ast Steel Chair">
            <a:extLst>
              <a:ext uri="{FF2B5EF4-FFF2-40B4-BE49-F238E27FC236}">
                <a16:creationId xmlns:a16="http://schemas.microsoft.com/office/drawing/2014/main" xmlns="" id="{10795EDB-13C9-26C5-0422-BA7D8D4A3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6" r="12455" b="5898"/>
          <a:stretch/>
        </p:blipFill>
        <p:spPr bwMode="auto">
          <a:xfrm>
            <a:off x="7351129" y="3674891"/>
            <a:ext cx="1707642" cy="29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ime Industrial Components – Brass Inserts Brass Threaded Inserts  Manufacturer Exporter">
            <a:extLst>
              <a:ext uri="{FF2B5EF4-FFF2-40B4-BE49-F238E27FC236}">
                <a16:creationId xmlns:a16="http://schemas.microsoft.com/office/drawing/2014/main" xmlns="" id="{827E93A9-FCE6-FF2C-F570-09232560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25" t="3879" r="16075" b="3509"/>
          <a:stretch/>
        </p:blipFill>
        <p:spPr bwMode="auto">
          <a:xfrm>
            <a:off x="4833246" y="3943162"/>
            <a:ext cx="2256759" cy="20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A68AA0D1-436F-0BB3-9D5B-AA459B6DCDC5}"/>
              </a:ext>
            </a:extLst>
          </p:cNvPr>
          <p:cNvSpPr/>
          <p:nvPr/>
        </p:nvSpPr>
        <p:spPr>
          <a:xfrm>
            <a:off x="7411641" y="3674891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9647CAA-E06A-4DFE-9578-0F5A6898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428604"/>
            <a:ext cx="826389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cap="none" dirty="0">
                <a:solidFill>
                  <a:schemeClr val="tx1"/>
                </a:solidFill>
              </a:rPr>
              <a:t>Βρείτε το υλικό που αντιστοιχεί σε κάθε εικόνα</a:t>
            </a:r>
            <a:r>
              <a:rPr lang="el-GR" sz="3200" cap="none" dirty="0"/>
              <a:t>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8DA75E7-4355-3FE9-DDAE-7D51D32F5434}"/>
              </a:ext>
            </a:extLst>
          </p:cNvPr>
          <p:cNvSpPr/>
          <p:nvPr/>
        </p:nvSpPr>
        <p:spPr>
          <a:xfrm>
            <a:off x="256558" y="2279447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C679B629-E969-D6BD-6D43-D072A2CB7841}"/>
              </a:ext>
            </a:extLst>
          </p:cNvPr>
          <p:cNvSpPr/>
          <p:nvPr/>
        </p:nvSpPr>
        <p:spPr>
          <a:xfrm>
            <a:off x="211929" y="4808937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323B70F6-DA3F-64CE-7D73-EC4D39527F15}"/>
              </a:ext>
            </a:extLst>
          </p:cNvPr>
          <p:cNvSpPr/>
          <p:nvPr/>
        </p:nvSpPr>
        <p:spPr>
          <a:xfrm>
            <a:off x="5860681" y="1912399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2616F718-5F44-9B01-734E-8AE673EDDAC4}"/>
              </a:ext>
            </a:extLst>
          </p:cNvPr>
          <p:cNvSpPr/>
          <p:nvPr/>
        </p:nvSpPr>
        <p:spPr>
          <a:xfrm>
            <a:off x="3261525" y="4812595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RODUCTION TO ALUMINIUM AND ITS PROPERTIES">
            <a:extLst>
              <a:ext uri="{FF2B5EF4-FFF2-40B4-BE49-F238E27FC236}">
                <a16:creationId xmlns:a16="http://schemas.microsoft.com/office/drawing/2014/main" xmlns="" id="{2239DE02-AE9B-5484-18C2-69C3B773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74" y="1392541"/>
            <a:ext cx="464343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tainless Steel Tools SS316 Cleanroom Tools Autoclaveable">
            <a:extLst>
              <a:ext uri="{FF2B5EF4-FFF2-40B4-BE49-F238E27FC236}">
                <a16:creationId xmlns:a16="http://schemas.microsoft.com/office/drawing/2014/main" xmlns="" id="{E29F6E90-B0DE-60AB-360F-29D124A3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367" y="4097641"/>
            <a:ext cx="3010662" cy="24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inc">
            <a:extLst>
              <a:ext uri="{FF2B5EF4-FFF2-40B4-BE49-F238E27FC236}">
                <a16:creationId xmlns:a16="http://schemas.microsoft.com/office/drawing/2014/main" xmlns="" id="{B5E6C025-BD3B-339A-411D-E898B55E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837" y="1795352"/>
            <a:ext cx="256460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azon.com: PerfectPlaza Propeller Brass Prop 1/4&quot; Shaft 3 Blade 72mm  Diameter 26cc RC Boat RC#83 : Toys &amp; Games">
            <a:extLst>
              <a:ext uri="{FF2B5EF4-FFF2-40B4-BE49-F238E27FC236}">
                <a16:creationId xmlns:a16="http://schemas.microsoft.com/office/drawing/2014/main" xmlns="" id="{3BCDF355-753D-D83A-603C-016099318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1" t="10267" r="4755" b="19333"/>
          <a:stretch/>
        </p:blipFill>
        <p:spPr bwMode="auto">
          <a:xfrm>
            <a:off x="736045" y="4110602"/>
            <a:ext cx="2418448" cy="26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ne Euro Cent 2018, Coin from Germany - Online Coin Club">
            <a:extLst>
              <a:ext uri="{FF2B5EF4-FFF2-40B4-BE49-F238E27FC236}">
                <a16:creationId xmlns:a16="http://schemas.microsoft.com/office/drawing/2014/main" xmlns="" id="{2A30C852-A9C8-7C4A-D46F-266FB539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003" y="4615387"/>
            <a:ext cx="1112326" cy="14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ED76DE3D-8721-2858-DEE2-3BFAD588E2CF}"/>
              </a:ext>
            </a:extLst>
          </p:cNvPr>
          <p:cNvSpPr/>
          <p:nvPr/>
        </p:nvSpPr>
        <p:spPr>
          <a:xfrm>
            <a:off x="5265470" y="4808937"/>
            <a:ext cx="96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l-G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47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Ημικατεργασμένα μεταλλικά υλικά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42844" y="1643050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Προσφέρονται στην αγορά σε τυποποιημένα μεγέθη σύμφωνα με τις προδιαγραφές </a:t>
            </a:r>
            <a:r>
              <a:rPr lang="en-US" dirty="0" smtClean="0"/>
              <a:t>ISO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42844" y="207167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Ράβδοι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Δοκοί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Σωλήνες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Ελάσματα (λαμαρίνες)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  <a:buFont typeface="Corbel" panose="020B0503020204020204" pitchFamily="34" charset="0"/>
              <a:buChar char="−"/>
            </a:pPr>
            <a:r>
              <a:rPr lang="el-GR" dirty="0" smtClean="0"/>
              <a:t>Σύρματα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pic>
        <p:nvPicPr>
          <p:cNvPr id="5" name="Picture 2" descr="Different metal products. Stainless steel profiles and tubes. | Laminas  Galvanizadas en Guadalajara | Empresa de Laminas Especializadas en Zapopan">
            <a:extLst>
              <a:ext uri="{FF2B5EF4-FFF2-40B4-BE49-F238E27FC236}">
                <a16:creationId xmlns:a16="http://schemas.microsoft.com/office/drawing/2014/main" xmlns="" id="{DDADF3AF-C7C0-1580-0A95-8628BA21C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67" b="6866"/>
          <a:stretch/>
        </p:blipFill>
        <p:spPr bwMode="auto">
          <a:xfrm>
            <a:off x="3428993" y="2085256"/>
            <a:ext cx="3786214" cy="24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ιδηροσωλήνες Γαλβανιζέ | Dimohellas">
            <a:extLst>
              <a:ext uri="{FF2B5EF4-FFF2-40B4-BE49-F238E27FC236}">
                <a16:creationId xmlns:a16="http://schemas.microsoft.com/office/drawing/2014/main" xmlns="" id="{0DD96BC9-AED6-9E9E-5D6E-6049F120E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0" b="8256"/>
          <a:stretch/>
        </p:blipFill>
        <p:spPr bwMode="auto">
          <a:xfrm>
            <a:off x="1214414" y="3286124"/>
            <a:ext cx="2232427" cy="14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heet Metal Materials Selection Guide | Xometry Europe">
            <a:extLst>
              <a:ext uri="{FF2B5EF4-FFF2-40B4-BE49-F238E27FC236}">
                <a16:creationId xmlns:a16="http://schemas.microsoft.com/office/drawing/2014/main" xmlns="" id="{1D802BD1-38C9-D67D-6E42-74885678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500570"/>
            <a:ext cx="3168396" cy="21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Σύρματα">
            <a:extLst>
              <a:ext uri="{FF2B5EF4-FFF2-40B4-BE49-F238E27FC236}">
                <a16:creationId xmlns:a16="http://schemas.microsoft.com/office/drawing/2014/main" xmlns="" id="{42B2374C-8806-ED45-0682-97B90C6B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3" y="5510616"/>
            <a:ext cx="2000263" cy="10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ow To Perfectly Clean Wires In Minutes!!! Instructables, 42% OFF">
            <a:extLst>
              <a:ext uri="{FF2B5EF4-FFF2-40B4-BE49-F238E27FC236}">
                <a16:creationId xmlns:a16="http://schemas.microsoft.com/office/drawing/2014/main" xmlns="" id="{EED5365C-982B-7EBA-9CF4-92912FAC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00636"/>
            <a:ext cx="2316175" cy="11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ow to Choose, Cut, and Bend Sheet Metal | Make:">
            <a:extLst>
              <a:ext uri="{FF2B5EF4-FFF2-40B4-BE49-F238E27FC236}">
                <a16:creationId xmlns:a16="http://schemas.microsoft.com/office/drawing/2014/main" xmlns="" id="{8862F188-5F2C-38A5-4205-8370E336E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0" t="4172"/>
          <a:stretch/>
        </p:blipFill>
        <p:spPr bwMode="auto">
          <a:xfrm>
            <a:off x="7215207" y="2908758"/>
            <a:ext cx="1712206" cy="14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71670" y="142852"/>
            <a:ext cx="4469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cap="none" dirty="0" smtClean="0"/>
              <a:t>Τυποποιημένες διατομές</a:t>
            </a:r>
            <a:endParaRPr lang="el-GR" sz="3200" dirty="0"/>
          </a:p>
        </p:txBody>
      </p:sp>
      <p:pic>
        <p:nvPicPr>
          <p:cNvPr id="3" name="Εικόνα 4">
            <a:extLst>
              <a:ext uri="{FF2B5EF4-FFF2-40B4-BE49-F238E27FC236}">
                <a16:creationId xmlns:a16="http://schemas.microsoft.com/office/drawing/2014/main" xmlns="" id="{823BDAE0-26D7-41AE-137B-FE6159C05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0" b="14045"/>
          <a:stretch/>
        </p:blipFill>
        <p:spPr>
          <a:xfrm>
            <a:off x="1285852" y="857232"/>
            <a:ext cx="6560064" cy="5888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>
            <a:extLst>
              <a:ext uri="{FF2B5EF4-FFF2-40B4-BE49-F238E27FC236}">
                <a16:creationId xmlns:a16="http://schemas.microsoft.com/office/drawing/2014/main" xmlns="" id="{AB5DA8EA-BAB3-04A1-495E-80A8BE1F3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592"/>
          <a:stretch/>
        </p:blipFill>
        <p:spPr>
          <a:xfrm>
            <a:off x="142844" y="214290"/>
            <a:ext cx="4895862" cy="2858301"/>
          </a:xfrm>
          <a:prstGeom prst="rect">
            <a:avLst/>
          </a:prstGeom>
        </p:spPr>
      </p:pic>
      <p:pic>
        <p:nvPicPr>
          <p:cNvPr id="3" name="Εικόνα 6">
            <a:extLst>
              <a:ext uri="{FF2B5EF4-FFF2-40B4-BE49-F238E27FC236}">
                <a16:creationId xmlns:a16="http://schemas.microsoft.com/office/drawing/2014/main" xmlns="" id="{621214E2-B65E-DD9D-0E9E-02D06159D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14290"/>
            <a:ext cx="4746556" cy="2847934"/>
          </a:xfrm>
          <a:prstGeom prst="rect">
            <a:avLst/>
          </a:prstGeom>
        </p:spPr>
      </p:pic>
      <p:pic>
        <p:nvPicPr>
          <p:cNvPr id="4" name="Εικόνα 8">
            <a:extLst>
              <a:ext uri="{FF2B5EF4-FFF2-40B4-BE49-F238E27FC236}">
                <a16:creationId xmlns:a16="http://schemas.microsoft.com/office/drawing/2014/main" xmlns="" id="{E3AFDA0D-FCC6-C8AB-AA00-E0BA6A9B1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72"/>
          <a:stretch/>
        </p:blipFill>
        <p:spPr>
          <a:xfrm>
            <a:off x="214282" y="3500438"/>
            <a:ext cx="5043930" cy="2858301"/>
          </a:xfrm>
          <a:prstGeom prst="rect">
            <a:avLst/>
          </a:prstGeom>
        </p:spPr>
      </p:pic>
      <p:pic>
        <p:nvPicPr>
          <p:cNvPr id="5" name="Εικόνα 10">
            <a:extLst>
              <a:ext uri="{FF2B5EF4-FFF2-40B4-BE49-F238E27FC236}">
                <a16:creationId xmlns:a16="http://schemas.microsoft.com/office/drawing/2014/main" xmlns="" id="{0B1FAC52-BF97-504D-F7A7-58F51525E4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02" b="6453"/>
          <a:stretch/>
        </p:blipFill>
        <p:spPr>
          <a:xfrm>
            <a:off x="5214942" y="3571876"/>
            <a:ext cx="3445954" cy="28479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</TotalTime>
  <Words>317</Words>
  <Application>Microsoft Office PowerPoint</Application>
  <PresentationFormat>Προβολή στην οθόνη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Διάμεσος</vt:lpstr>
      <vt:lpstr>TO ΜΗΧΑΝΟΛΟΓΙΚΟ ΕΡΓΟΣΤΑΣΙΟ</vt:lpstr>
      <vt:lpstr>ΠΡΩΤΕΣ ΥΛΕΣ Μηχανολογικών Προϊόντων</vt:lpstr>
      <vt:lpstr>Διαφάνεια 3</vt:lpstr>
      <vt:lpstr>Διαφάνεια 4</vt:lpstr>
      <vt:lpstr>Βρείτε το υλικό που αντιστοιχεί σε κάθε εικόνα.</vt:lpstr>
      <vt:lpstr>Βρείτε το υλικό που αντιστοιχεί σε κάθε εικόνα.</vt:lpstr>
      <vt:lpstr>Ημικατεργασμένα μεταλλικά υλικά</vt:lpstr>
      <vt:lpstr>Διαφάνεια 8</vt:lpstr>
      <vt:lpstr>Διαφάνεια 9</vt:lpstr>
      <vt:lpstr>Διαφάνεια 10</vt:lpstr>
      <vt:lpstr>Τυποποιημένα στοιχεία μηχανών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ΜΗΧΑΝΟΛΟΓΙΚΟ ΕΡΓΟΣΤΑΣΙΟ</dc:title>
  <dc:creator>rania</dc:creator>
  <cp:lastModifiedBy>rania</cp:lastModifiedBy>
  <cp:revision>18</cp:revision>
  <dcterms:created xsi:type="dcterms:W3CDTF">2024-09-16T17:34:14Z</dcterms:created>
  <dcterms:modified xsi:type="dcterms:W3CDTF">2024-09-29T13:09:05Z</dcterms:modified>
</cp:coreProperties>
</file>