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0" r:id="rId4"/>
    <p:sldId id="258" r:id="rId5"/>
    <p:sldId id="272" r:id="rId6"/>
    <p:sldId id="259" r:id="rId7"/>
    <p:sldId id="273" r:id="rId8"/>
    <p:sldId id="274" r:id="rId9"/>
    <p:sldId id="275" r:id="rId10"/>
    <p:sldId id="271" r:id="rId11"/>
    <p:sldId id="260" r:id="rId12"/>
    <p:sldId id="276" r:id="rId13"/>
    <p:sldId id="278" r:id="rId14"/>
    <p:sldId id="279" r:id="rId15"/>
    <p:sldId id="269" r:id="rId16"/>
    <p:sldId id="268"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A3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png"/><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png"/><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D2679A-56C7-4045-9A20-1A0D0B82E6CE}" type="datetimeFigureOut">
              <a:rPr lang="el-GR" smtClean="0"/>
              <a:pPr/>
              <a:t>19/9/2024</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AE0AEAAC-5735-40F8-AA78-025C32A44E2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AEAAC-5735-40F8-AA78-025C32A44E2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D7D2679A-56C7-4045-9A20-1A0D0B82E6CE}" type="datetimeFigureOut">
              <a:rPr lang="el-GR" smtClean="0"/>
              <a:pPr/>
              <a:t>19/9/2024</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AE0AEAAC-5735-40F8-AA78-025C32A44E2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AE0AEAAC-5735-40F8-AA78-025C32A44E2C}"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E0AEAAC-5735-40F8-AA78-025C32A44E2C}"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7D2679A-56C7-4045-9A20-1A0D0B82E6CE}" type="datetimeFigureOut">
              <a:rPr lang="el-GR" smtClean="0"/>
              <a:pPr/>
              <a:t>19/9/2024</a:t>
            </a:fld>
            <a:endParaRPr lang="el-GR"/>
          </a:p>
        </p:txBody>
      </p:sp>
      <p:sp>
        <p:nvSpPr>
          <p:cNvPr id="10" name="9 - Θέση αριθμού διαφάνειας"/>
          <p:cNvSpPr>
            <a:spLocks noGrp="1"/>
          </p:cNvSpPr>
          <p:nvPr>
            <p:ph type="sldNum" sz="quarter" idx="16"/>
          </p:nvPr>
        </p:nvSpPr>
        <p:spPr/>
        <p:txBody>
          <a:bodyPr rtlCol="0"/>
          <a:lstStyle/>
          <a:p>
            <a:fld id="{AE0AEAAC-5735-40F8-AA78-025C32A44E2C}"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7D2679A-56C7-4045-9A20-1A0D0B82E6CE}" type="datetimeFigureOut">
              <a:rPr lang="el-GR" smtClean="0"/>
              <a:pPr/>
              <a:t>19/9/2024</a:t>
            </a:fld>
            <a:endParaRPr lang="el-GR"/>
          </a:p>
        </p:txBody>
      </p:sp>
      <p:sp>
        <p:nvSpPr>
          <p:cNvPr id="12" name="11 - Θέση αριθμού διαφάνειας"/>
          <p:cNvSpPr>
            <a:spLocks noGrp="1"/>
          </p:cNvSpPr>
          <p:nvPr>
            <p:ph type="sldNum" sz="quarter" idx="16"/>
          </p:nvPr>
        </p:nvSpPr>
        <p:spPr/>
        <p:txBody>
          <a:bodyPr rtlCol="0"/>
          <a:lstStyle/>
          <a:p>
            <a:fld id="{AE0AEAAC-5735-40F8-AA78-025C32A44E2C}"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AE0AEAAC-5735-40F8-AA78-025C32A44E2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AE0AEAAC-5735-40F8-AA78-025C32A44E2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7D2679A-56C7-4045-9A20-1A0D0B82E6CE}" type="datetimeFigureOut">
              <a:rPr lang="el-GR" smtClean="0"/>
              <a:pPr/>
              <a:t>19/9/2024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AE0AEAAC-5735-40F8-AA78-025C32A44E2C}"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D7D2679A-56C7-4045-9A20-1A0D0B82E6CE}" type="datetimeFigureOut">
              <a:rPr lang="el-GR" smtClean="0"/>
              <a:pPr/>
              <a:t>19/9/2024</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AE0AEAAC-5735-40F8-AA78-025C32A44E2C}"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D2679A-56C7-4045-9A20-1A0D0B82E6CE}" type="datetimeFigureOut">
              <a:rPr lang="el-GR" smtClean="0"/>
              <a:pPr/>
              <a:t>19/9/2024</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E0AEAAC-5735-40F8-AA78-025C32A44E2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rKLzidFV7x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b5UNIAfTj4" TargetMode="External"/><Relationship Id="rId2" Type="http://schemas.openxmlformats.org/officeDocument/2006/relationships/hyperlink" Target="https://www.youtube.com/watch?v=FN7JNJbbBSc"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LFDnEtnxbbw"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57290" y="3643314"/>
            <a:ext cx="7458068" cy="1222375"/>
          </a:xfrm>
        </p:spPr>
        <p:txBody>
          <a:bodyPr>
            <a:normAutofit fontScale="90000"/>
          </a:bodyPr>
          <a:lstStyle/>
          <a:p>
            <a:pPr algn="ctr"/>
            <a:r>
              <a:rPr lang="en-US" altLang="en-US" b="1" dirty="0" smtClean="0">
                <a:latin typeface="Calibri" panose="020F0502020204030204" pitchFamily="34" charset="0"/>
                <a:cs typeface="Calibri" panose="020F0502020204030204" pitchFamily="34" charset="0"/>
              </a:rPr>
              <a:t>T</a:t>
            </a:r>
            <a:r>
              <a:rPr lang="en-US" altLang="en-US" b="1" dirty="0">
                <a:latin typeface="Calibri" panose="020F0502020204030204" pitchFamily="34" charset="0"/>
                <a:cs typeface="Calibri" panose="020F0502020204030204" pitchFamily="34" charset="0"/>
              </a:rPr>
              <a:t>O</a:t>
            </a:r>
            <a:r>
              <a:rPr lang="el-GR" altLang="en-US" b="1" dirty="0" smtClean="0">
                <a:solidFill>
                  <a:schemeClr val="tx1"/>
                </a:solidFill>
                <a:latin typeface="Calibri" panose="020F0502020204030204" pitchFamily="34" charset="0"/>
                <a:cs typeface="Calibri" panose="020F0502020204030204" pitchFamily="34" charset="0"/>
              </a:rPr>
              <a:t> ΜΗΧΑΝΟΛΟΓΙΚΟ ΕΡΓΟΣΤΑΣΙΟ</a:t>
            </a:r>
            <a:endParaRPr lang="el-GR" dirty="0"/>
          </a:p>
        </p:txBody>
      </p:sp>
      <p:sp>
        <p:nvSpPr>
          <p:cNvPr id="3" name="2 - Υπότιτλος"/>
          <p:cNvSpPr>
            <a:spLocks noGrp="1"/>
          </p:cNvSpPr>
          <p:nvPr>
            <p:ph type="subTitle" idx="1"/>
          </p:nvPr>
        </p:nvSpPr>
        <p:spPr>
          <a:xfrm>
            <a:off x="285720" y="571480"/>
            <a:ext cx="8458200" cy="914400"/>
          </a:xfrm>
        </p:spPr>
        <p:txBody>
          <a:bodyPr>
            <a:normAutofit/>
          </a:bodyPr>
          <a:lstStyle/>
          <a:p>
            <a:pPr algn="ctr"/>
            <a:r>
              <a:rPr lang="el-GR" sz="4000" b="1" dirty="0" smtClean="0"/>
              <a:t>ΒΑΣΙΚΑ ΣΤΟΙΧΕΙΑ ΜΗΧΑΝΟΛΟΓΙΑΣ</a:t>
            </a:r>
            <a:endParaRPr lang="el-GR" sz="4000" b="1" dirty="0"/>
          </a:p>
        </p:txBody>
      </p:sp>
      <p:sp>
        <p:nvSpPr>
          <p:cNvPr id="4" name="3 - Ορθογώνιο"/>
          <p:cNvSpPr/>
          <p:nvPr/>
        </p:nvSpPr>
        <p:spPr>
          <a:xfrm>
            <a:off x="5643570" y="6000768"/>
            <a:ext cx="3060695" cy="646331"/>
          </a:xfrm>
          <a:prstGeom prst="rect">
            <a:avLst/>
          </a:prstGeom>
        </p:spPr>
        <p:txBody>
          <a:bodyPr wrap="square">
            <a:spAutoFit/>
          </a:bodyPr>
          <a:lstStyle/>
          <a:p>
            <a:r>
              <a:rPr lang="el-GR" b="1" dirty="0" smtClean="0">
                <a:solidFill>
                  <a:schemeClr val="bg1"/>
                </a:solidFill>
                <a:latin typeface="Calibri" pitchFamily="34" charset="0"/>
                <a:cs typeface="Calibri" pitchFamily="34" charset="0"/>
              </a:rPr>
              <a:t>ΠΑΛΑΙΟΔΗΜΟΥ ΟΥΡΑΝΙΑ</a:t>
            </a:r>
          </a:p>
          <a:p>
            <a:r>
              <a:rPr lang="el-GR" b="1" dirty="0" smtClean="0">
                <a:solidFill>
                  <a:schemeClr val="bg1"/>
                </a:solidFill>
                <a:latin typeface="Calibri" pitchFamily="34" charset="0"/>
                <a:cs typeface="Calibri" pitchFamily="34" charset="0"/>
              </a:rPr>
              <a:t>ΜΗΧΑΝΟΛΟΓΟΣ ΠΕ-82</a:t>
            </a:r>
            <a:endParaRPr lang="en-US" dirty="0">
              <a:solidFill>
                <a:schemeClr val="bg1"/>
              </a:solidFill>
            </a:endParaRPr>
          </a:p>
        </p:txBody>
      </p:sp>
      <p:sp>
        <p:nvSpPr>
          <p:cNvPr id="5" name="4 - TextBox"/>
          <p:cNvSpPr txBox="1"/>
          <p:nvPr/>
        </p:nvSpPr>
        <p:spPr>
          <a:xfrm>
            <a:off x="0" y="6215082"/>
            <a:ext cx="2214546" cy="369332"/>
          </a:xfrm>
          <a:prstGeom prst="rect">
            <a:avLst/>
          </a:prstGeom>
          <a:noFill/>
        </p:spPr>
        <p:txBody>
          <a:bodyPr wrap="square" rtlCol="0">
            <a:spAutoFit/>
          </a:bodyPr>
          <a:lstStyle/>
          <a:p>
            <a:r>
              <a:rPr lang="el-GR" b="1" dirty="0" smtClean="0">
                <a:solidFill>
                  <a:schemeClr val="bg1"/>
                </a:solidFill>
              </a:rPr>
              <a:t>ΕΠΑ.Λ. ΜΑΚΡΥΝΕΙΑΣ</a:t>
            </a:r>
            <a:endParaRPr lang="el-GR" b="1" dirty="0">
              <a:solidFill>
                <a:schemeClr val="bg1"/>
              </a:solidFill>
            </a:endParaRPr>
          </a:p>
        </p:txBody>
      </p:sp>
      <p:pic>
        <p:nvPicPr>
          <p:cNvPr id="6" name="5 - Εικόνα" descr="ergostasio.jpg"/>
          <p:cNvPicPr>
            <a:picLocks noChangeAspect="1"/>
          </p:cNvPicPr>
          <p:nvPr/>
        </p:nvPicPr>
        <p:blipFill>
          <a:blip r:embed="rId2"/>
          <a:stretch>
            <a:fillRect/>
          </a:stretch>
        </p:blipFill>
        <p:spPr>
          <a:xfrm>
            <a:off x="2928926" y="1500174"/>
            <a:ext cx="3566976" cy="266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28600"/>
            <a:ext cx="8858312" cy="990600"/>
          </a:xfrm>
        </p:spPr>
        <p:txBody>
          <a:bodyPr>
            <a:normAutofit/>
          </a:bodyPr>
          <a:lstStyle/>
          <a:p>
            <a:pPr fontAlgn="auto">
              <a:spcAft>
                <a:spcPts val="0"/>
              </a:spcAft>
              <a:defRPr/>
            </a:pPr>
            <a:r>
              <a:rPr lang="el-GR" altLang="en-US" sz="3600" b="1" dirty="0" smtClean="0">
                <a:solidFill>
                  <a:schemeClr val="tx1"/>
                </a:solidFill>
                <a:latin typeface="Calibri" panose="020F0502020204030204" pitchFamily="34" charset="0"/>
                <a:cs typeface="Calibri" panose="020F0502020204030204" pitchFamily="34" charset="0"/>
              </a:rPr>
              <a:t>ΤΟ ΣΥΓΧΡΟΝΟ ΜΗΧΑΝΟΛΟΓΙΚΟ ΕΡΓΟΣΤΑΣΙΟ</a:t>
            </a: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4" name="3 - Ορθογώνιο"/>
          <p:cNvSpPr/>
          <p:nvPr/>
        </p:nvSpPr>
        <p:spPr>
          <a:xfrm>
            <a:off x="142844" y="1785926"/>
            <a:ext cx="8643998" cy="1692771"/>
          </a:xfrm>
          <a:prstGeom prst="rect">
            <a:avLst/>
          </a:prstGeom>
          <a:solidFill>
            <a:schemeClr val="bg2">
              <a:lumMod val="75000"/>
            </a:schemeClr>
          </a:solidFill>
        </p:spPr>
        <p:txBody>
          <a:bodyPr wrap="square">
            <a:spAutoFit/>
          </a:bodyPr>
          <a:lstStyle/>
          <a:p>
            <a:pPr lvl="0">
              <a:buFontTx/>
              <a:buNone/>
            </a:pPr>
            <a:r>
              <a:rPr lang="el-GR" altLang="en-US" sz="3200" b="1" dirty="0" smtClean="0">
                <a:solidFill>
                  <a:schemeClr val="tx1"/>
                </a:solidFill>
                <a:latin typeface="Calibri" panose="020F0502020204030204" pitchFamily="34" charset="0"/>
                <a:cs typeface="Calibri" panose="020F0502020204030204" pitchFamily="34" charset="0"/>
              </a:rPr>
              <a:t>4. ΤΜΗΜΑ ΕΛΕΓΧΟΥ ΠΟΙΟΤΗΤΑΣ</a:t>
            </a:r>
          </a:p>
          <a:p>
            <a:pPr lvl="0">
              <a:buFontTx/>
              <a:buNone/>
            </a:pPr>
            <a:endParaRPr lang="en-US" dirty="0" smtClean="0">
              <a:solidFill>
                <a:schemeClr val="tx1"/>
              </a:solidFill>
              <a:latin typeface="Calibri" panose="020F0502020204030204" pitchFamily="34" charset="0"/>
              <a:cs typeface="Calibri" panose="020F0502020204030204" pitchFamily="34" charset="0"/>
            </a:endParaRPr>
          </a:p>
          <a:p>
            <a:pPr lvl="1">
              <a:buFontTx/>
              <a:buNone/>
            </a:pPr>
            <a:r>
              <a:rPr lang="el-GR" altLang="en-US" dirty="0" smtClean="0">
                <a:solidFill>
                  <a:schemeClr val="tx1"/>
                </a:solidFill>
                <a:latin typeface="Calibri" panose="020F0502020204030204" pitchFamily="34" charset="0"/>
                <a:cs typeface="Calibri" panose="020F0502020204030204" pitchFamily="34" charset="0"/>
              </a:rPr>
              <a:t>ΕΡΓΑΣΤΗΡΙΟ ΜΕΤΡΟΛΟΓΙΑΣ ΓΙΑ ΤΟ ΣΥΝΕΧΗ ΕΛΕΓΧΟ ΠΟΙΟΤΗΤΑΣ ΤΩΝ ΠΡΟΙΟΝΤΩΝ ΓΙΑ ΝΑ ΑΝΤΑΠΟΚΡΙΝΟΝΤΑΙ ΣΤΙΣ ΠΡΟΔΙΑΓΡΑΦΕΣ ΚΑΙ ΑΠΑΙΤΗΣΕΙΣ.</a:t>
            </a:r>
          </a:p>
          <a:p>
            <a:pPr lvl="1">
              <a:buFontTx/>
              <a:buNone/>
            </a:pPr>
            <a:endParaRPr lang="en-US" dirty="0">
              <a:solidFill>
                <a:schemeClr val="tx1"/>
              </a:solidFill>
              <a:latin typeface="Calibri" panose="020F0502020204030204" pitchFamily="34" charset="0"/>
              <a:cs typeface="Calibri" panose="020F0502020204030204" pitchFamily="34" charset="0"/>
            </a:endParaRPr>
          </a:p>
        </p:txBody>
      </p:sp>
      <p:pic>
        <p:nvPicPr>
          <p:cNvPr id="5" name="4 - Εικόνα" descr="ποιότητα.jpg"/>
          <p:cNvPicPr>
            <a:picLocks noChangeAspect="1"/>
          </p:cNvPicPr>
          <p:nvPr/>
        </p:nvPicPr>
        <p:blipFill>
          <a:blip r:embed="rId2"/>
          <a:stretch>
            <a:fillRect/>
          </a:stretch>
        </p:blipFill>
        <p:spPr>
          <a:xfrm>
            <a:off x="2285984" y="3714752"/>
            <a:ext cx="3962400" cy="29199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28600"/>
            <a:ext cx="8858312" cy="990600"/>
          </a:xfrm>
        </p:spPr>
        <p:txBody>
          <a:bodyPr>
            <a:normAutofit/>
          </a:bodyPr>
          <a:lstStyle/>
          <a:p>
            <a:pPr fontAlgn="auto">
              <a:spcAft>
                <a:spcPts val="0"/>
              </a:spcAft>
              <a:defRPr/>
            </a:pPr>
            <a:r>
              <a:rPr lang="el-GR" altLang="en-US" sz="3600" b="1" dirty="0" smtClean="0">
                <a:solidFill>
                  <a:schemeClr val="tx1"/>
                </a:solidFill>
                <a:latin typeface="Calibri" panose="020F0502020204030204" pitchFamily="34" charset="0"/>
                <a:cs typeface="Calibri" panose="020F0502020204030204" pitchFamily="34" charset="0"/>
              </a:rPr>
              <a:t>ΤΟ ΣΥΓΧΡΟΝΟ ΜΗΧΑΝΟΛΟΓΙΚΟ ΕΡΓΟΣΤΑΣΙΟ</a:t>
            </a: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6" name="5 - Ορθογώνιο"/>
          <p:cNvSpPr/>
          <p:nvPr/>
        </p:nvSpPr>
        <p:spPr>
          <a:xfrm>
            <a:off x="285720" y="1643050"/>
            <a:ext cx="8643998" cy="3391698"/>
          </a:xfrm>
          <a:prstGeom prst="rect">
            <a:avLst/>
          </a:prstGeom>
          <a:solidFill>
            <a:schemeClr val="accent2"/>
          </a:solidFill>
        </p:spPr>
        <p:txBody>
          <a:bodyPr wrap="square">
            <a:spAutoFit/>
          </a:bodyPr>
          <a:lstStyle/>
          <a:p>
            <a:pPr>
              <a:spcBef>
                <a:spcPct val="0"/>
              </a:spcBef>
              <a:defRPr/>
            </a:pPr>
            <a:r>
              <a:rPr lang="el-GR" altLang="en-US" sz="3200" b="1" dirty="0">
                <a:latin typeface="Calibri" panose="020F0502020204030204" pitchFamily="34" charset="0"/>
                <a:cs typeface="Calibri" panose="020F0502020204030204" pitchFamily="34" charset="0"/>
              </a:rPr>
              <a:t>5. </a:t>
            </a:r>
            <a:r>
              <a:rPr lang="el-GR" altLang="en-US" sz="3200" b="1" dirty="0" smtClean="0">
                <a:latin typeface="Calibri" panose="020F0502020204030204" pitchFamily="34" charset="0"/>
                <a:cs typeface="Calibri" panose="020F0502020204030204" pitchFamily="34" charset="0"/>
              </a:rPr>
              <a:t>ΕΜΠΟΡΙΚΟ ΤΜΗΜΑ</a:t>
            </a:r>
            <a:endParaRPr lang="el-GR" altLang="en-US" b="1" dirty="0" smtClean="0">
              <a:latin typeface="Calibri" panose="020F0502020204030204" pitchFamily="34" charset="0"/>
              <a:cs typeface="Calibri" panose="020F0502020204030204" pitchFamily="34" charset="0"/>
            </a:endParaRPr>
          </a:p>
          <a:p>
            <a:pPr>
              <a:lnSpc>
                <a:spcPct val="110000"/>
              </a:lnSpc>
              <a:spcBef>
                <a:spcPct val="0"/>
              </a:spcBef>
              <a:buFont typeface="Wingdings" pitchFamily="2" charset="2"/>
              <a:buChar char="Ø"/>
              <a:defRPr/>
            </a:pPr>
            <a:endParaRPr lang="el-GR" altLang="en-US" dirty="0" smtClean="0">
              <a:latin typeface="Calibri" panose="020F0502020204030204" pitchFamily="34" charset="0"/>
              <a:cs typeface="Calibri" panose="020F0502020204030204" pitchFamily="34" charset="0"/>
            </a:endParaRPr>
          </a:p>
          <a:p>
            <a:pPr>
              <a:lnSpc>
                <a:spcPct val="110000"/>
              </a:lnSpc>
              <a:spcBef>
                <a:spcPct val="0"/>
              </a:spcBef>
              <a:buFont typeface="Wingdings" pitchFamily="2" charset="2"/>
              <a:buChar char="Ø"/>
              <a:defRPr/>
            </a:pPr>
            <a:r>
              <a:rPr lang="el-GR" altLang="en-US" dirty="0" smtClean="0">
                <a:latin typeface="Calibri" panose="020F0502020204030204" pitchFamily="34" charset="0"/>
                <a:cs typeface="Calibri" panose="020F0502020204030204" pitchFamily="34" charset="0"/>
              </a:rPr>
              <a:t>ΔΙΑΘΕΣΗ </a:t>
            </a:r>
            <a:r>
              <a:rPr lang="el-GR" altLang="en-US" dirty="0">
                <a:latin typeface="Calibri" panose="020F0502020204030204" pitchFamily="34" charset="0"/>
                <a:cs typeface="Calibri" panose="020F0502020204030204" pitchFamily="34" charset="0"/>
              </a:rPr>
              <a:t>ΠΡΟΙΟΝΤΩΝ</a:t>
            </a:r>
          </a:p>
          <a:p>
            <a:pPr>
              <a:lnSpc>
                <a:spcPct val="130000"/>
              </a:lnSpc>
              <a:spcBef>
                <a:spcPct val="0"/>
              </a:spcBef>
              <a:buFont typeface="Wingdings" pitchFamily="2" charset="2"/>
              <a:buChar char="Ø"/>
              <a:defRPr/>
            </a:pPr>
            <a:r>
              <a:rPr lang="el-GR" altLang="en-US" dirty="0">
                <a:latin typeface="Calibri" panose="020F0502020204030204" pitchFamily="34" charset="0"/>
                <a:cs typeface="Calibri" panose="020F0502020204030204" pitchFamily="34" charset="0"/>
              </a:rPr>
              <a:t>ΠΡΟΜΗΘΕΙΑ ΠΡΩΤΩΝ ΥΛΩΝ</a:t>
            </a:r>
          </a:p>
          <a:p>
            <a:pPr>
              <a:lnSpc>
                <a:spcPct val="130000"/>
              </a:lnSpc>
              <a:spcBef>
                <a:spcPct val="0"/>
              </a:spcBef>
              <a:buFont typeface="Wingdings" pitchFamily="2" charset="2"/>
              <a:buChar char="Ø"/>
              <a:defRPr/>
            </a:pPr>
            <a:r>
              <a:rPr lang="el-GR" altLang="en-US" dirty="0">
                <a:latin typeface="Calibri" panose="020F0502020204030204" pitchFamily="34" charset="0"/>
                <a:cs typeface="Calibri" panose="020F0502020204030204" pitchFamily="34" charset="0"/>
              </a:rPr>
              <a:t>ΠΡΟΜΗΘΕΙΑ ΕΡΓΑΛΕΙΩΝ</a:t>
            </a:r>
          </a:p>
          <a:p>
            <a:pPr algn="just">
              <a:spcBef>
                <a:spcPct val="0"/>
              </a:spcBef>
              <a:defRPr/>
            </a:pPr>
            <a:endParaRPr lang="el-GR" altLang="en-US" sz="3200" b="1" dirty="0" smtClean="0">
              <a:latin typeface="Calibri" panose="020F0502020204030204" pitchFamily="34" charset="0"/>
              <a:cs typeface="Calibri" panose="020F0502020204030204" pitchFamily="34" charset="0"/>
            </a:endParaRPr>
          </a:p>
          <a:p>
            <a:pPr algn="ctr">
              <a:spcBef>
                <a:spcPct val="0"/>
              </a:spcBef>
              <a:defRPr/>
            </a:pPr>
            <a:endParaRPr lang="el-GR" altLang="en-US" sz="3200" b="1" dirty="0" smtClean="0">
              <a:latin typeface="Calibri" panose="020F0502020204030204" pitchFamily="34" charset="0"/>
              <a:cs typeface="Calibri" panose="020F0502020204030204" pitchFamily="34" charset="0"/>
            </a:endParaRPr>
          </a:p>
          <a:p>
            <a:pPr algn="just">
              <a:spcBef>
                <a:spcPct val="0"/>
              </a:spcBef>
              <a:defRPr/>
            </a:pPr>
            <a:endParaRPr lang="el-GR" altLang="en-US" sz="3200" b="1" dirty="0">
              <a:latin typeface="Calibri" panose="020F0502020204030204" pitchFamily="34" charset="0"/>
              <a:cs typeface="Calibri" panose="020F0502020204030204" pitchFamily="34" charset="0"/>
            </a:endParaRPr>
          </a:p>
        </p:txBody>
      </p:sp>
      <p:pic>
        <p:nvPicPr>
          <p:cNvPr id="7" name="6 - Εικόνα" descr="emporiko.jpg"/>
          <p:cNvPicPr>
            <a:picLocks noChangeAspect="1"/>
          </p:cNvPicPr>
          <p:nvPr/>
        </p:nvPicPr>
        <p:blipFill>
          <a:blip r:embed="rId2" cstate="print"/>
          <a:stretch>
            <a:fillRect/>
          </a:stretch>
        </p:blipFill>
        <p:spPr>
          <a:xfrm>
            <a:off x="4714876" y="2000240"/>
            <a:ext cx="3857620" cy="2755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 Ορθογώνιο"/>
          <p:cNvSpPr/>
          <p:nvPr/>
        </p:nvSpPr>
        <p:spPr>
          <a:xfrm>
            <a:off x="285720" y="5500702"/>
            <a:ext cx="8429684" cy="923330"/>
          </a:xfrm>
          <a:prstGeom prst="rect">
            <a:avLst/>
          </a:prstGeom>
        </p:spPr>
        <p:txBody>
          <a:bodyPr wrap="square">
            <a:spAutoFit/>
          </a:bodyPr>
          <a:lstStyle/>
          <a:p>
            <a:pPr algn="just"/>
            <a:r>
              <a:rPr lang="el-GR" dirty="0" smtClean="0"/>
              <a:t>Είναι υπεύθυνο το τμήμα αυτό για την πώληση των προϊόντων, την εύρεση πελατολόγιου, τις προμήθειες των πρώτων υλών και των εργαλείων για την διευκόλυνση της παραγωγικής διαδικασίας.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smtClean="0"/>
              <a:t>Οργανόγραμμα</a:t>
            </a:r>
            <a:br>
              <a:rPr lang="el-GR" b="1" dirty="0" smtClean="0"/>
            </a:br>
            <a:endParaRPr lang="el-GR" dirty="0"/>
          </a:p>
        </p:txBody>
      </p:sp>
      <p:sp>
        <p:nvSpPr>
          <p:cNvPr id="3" name="2 - Ορθογώνιο"/>
          <p:cNvSpPr/>
          <p:nvPr/>
        </p:nvSpPr>
        <p:spPr>
          <a:xfrm>
            <a:off x="214282" y="1643050"/>
            <a:ext cx="8715436" cy="646331"/>
          </a:xfrm>
          <a:prstGeom prst="rect">
            <a:avLst/>
          </a:prstGeom>
        </p:spPr>
        <p:txBody>
          <a:bodyPr wrap="square">
            <a:spAutoFit/>
          </a:bodyPr>
          <a:lstStyle/>
          <a:p>
            <a:pPr algn="just"/>
            <a:r>
              <a:rPr lang="el-GR" dirty="0" smtClean="0"/>
              <a:t>Ένα </a:t>
            </a:r>
            <a:r>
              <a:rPr lang="el-GR" b="1" dirty="0" smtClean="0"/>
              <a:t>οργανόγραμμα</a:t>
            </a:r>
            <a:r>
              <a:rPr lang="el-GR" dirty="0" smtClean="0"/>
              <a:t> είναι απλοποιημένη </a:t>
            </a:r>
            <a:r>
              <a:rPr lang="el-GR" b="1" dirty="0" smtClean="0"/>
              <a:t>σχηματική απεικόνιση </a:t>
            </a:r>
            <a:r>
              <a:rPr lang="el-GR" dirty="0" smtClean="0"/>
              <a:t>της οργανικής δομής ή των λειτουργιών μιας επιχείρησης , ενός ιδιωτικού ή δημόσιου οργανισμού κτλ.</a:t>
            </a:r>
            <a:endParaRPr lang="el-GR" dirty="0"/>
          </a:p>
        </p:txBody>
      </p:sp>
      <p:pic>
        <p:nvPicPr>
          <p:cNvPr id="4" name="3 - Εικόνα" descr="οργανογραμμα.jpg"/>
          <p:cNvPicPr>
            <a:picLocks noChangeAspect="1"/>
          </p:cNvPicPr>
          <p:nvPr/>
        </p:nvPicPr>
        <p:blipFill>
          <a:blip r:embed="rId2"/>
          <a:stretch>
            <a:fillRect/>
          </a:stretch>
        </p:blipFill>
        <p:spPr>
          <a:xfrm>
            <a:off x="1000100" y="2428868"/>
            <a:ext cx="6858048" cy="4143404"/>
          </a:xfrm>
          <a:prstGeom prst="rect">
            <a:avLst/>
          </a:prstGeom>
          <a:ln w="5715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142852"/>
            <a:ext cx="8643998" cy="1015663"/>
          </a:xfrm>
          <a:prstGeom prst="rect">
            <a:avLst/>
          </a:prstGeom>
        </p:spPr>
        <p:txBody>
          <a:bodyPr wrap="square">
            <a:spAutoFit/>
          </a:bodyPr>
          <a:lstStyle/>
          <a:p>
            <a:r>
              <a:rPr lang="el-GR" sz="2400" b="1" dirty="0" smtClean="0">
                <a:solidFill>
                  <a:srgbClr val="C00000"/>
                </a:solidFill>
              </a:rPr>
              <a:t>Παρατήρηση!</a:t>
            </a:r>
          </a:p>
          <a:p>
            <a:pPr algn="just"/>
            <a:r>
              <a:rPr lang="el-GR" dirty="0" smtClean="0"/>
              <a:t>Το οργανόγραμμα κάθε εταιρίας μπορεί να διαφέρει σε σύγκριση  με άλλες εταιρίες και εξαρτάται από τις ανάγκες που έχει κάθε φορά. </a:t>
            </a:r>
            <a:endParaRPr lang="el-GR" dirty="0"/>
          </a:p>
        </p:txBody>
      </p:sp>
      <p:pic>
        <p:nvPicPr>
          <p:cNvPr id="3" name="2 - Εικόνα" descr="organogramma1.jpg"/>
          <p:cNvPicPr>
            <a:picLocks noChangeAspect="1"/>
          </p:cNvPicPr>
          <p:nvPr/>
        </p:nvPicPr>
        <p:blipFill>
          <a:blip r:embed="rId2" cstate="print"/>
          <a:stretch>
            <a:fillRect/>
          </a:stretch>
        </p:blipFill>
        <p:spPr>
          <a:xfrm>
            <a:off x="285720" y="1357298"/>
            <a:ext cx="8429684" cy="51962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organogramma2.jpg"/>
          <p:cNvPicPr>
            <a:picLocks noChangeAspect="1"/>
          </p:cNvPicPr>
          <p:nvPr/>
        </p:nvPicPr>
        <p:blipFill>
          <a:blip r:embed="rId2"/>
          <a:stretch>
            <a:fillRect/>
          </a:stretch>
        </p:blipFill>
        <p:spPr>
          <a:xfrm>
            <a:off x="285720" y="285728"/>
            <a:ext cx="8572560" cy="635798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071546"/>
            <a:ext cx="791915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l-G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α.</a:t>
            </a: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Τα βασικά τμήματα ενός μηχανολογικού εργοστασίου είναι 4.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TextBox"/>
          <p:cNvSpPr txBox="1"/>
          <p:nvPr/>
        </p:nvSpPr>
        <p:spPr>
          <a:xfrm>
            <a:off x="142844" y="571480"/>
            <a:ext cx="8858312" cy="461665"/>
          </a:xfrm>
          <a:prstGeom prst="rect">
            <a:avLst/>
          </a:prstGeom>
          <a:noFill/>
        </p:spPr>
        <p:txBody>
          <a:bodyPr wrap="square" rtlCol="0">
            <a:spAutoFit/>
          </a:bodyPr>
          <a:lstStyle/>
          <a:p>
            <a:r>
              <a:rPr lang="el-GR" sz="2400" b="1" dirty="0" smtClean="0"/>
              <a:t>Ποια από τις παρακάτω προτάσεις είναι σωστή και ποια λάθος;</a:t>
            </a:r>
            <a:endParaRPr lang="el-GR" sz="2400" b="1" dirty="0"/>
          </a:p>
        </p:txBody>
      </p:sp>
      <p:sp>
        <p:nvSpPr>
          <p:cNvPr id="22530" name="Rectangle 2"/>
          <p:cNvSpPr>
            <a:spLocks noChangeArrowheads="1"/>
          </p:cNvSpPr>
          <p:nvPr/>
        </p:nvSpPr>
        <p:spPr bwMode="auto">
          <a:xfrm>
            <a:off x="0" y="1643050"/>
            <a:ext cx="725871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l-G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β.</a:t>
            </a: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Το Σχεδιαστήριο-Αρχείο ανήκει στο τμήμα παραγωγής.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0" y="2214554"/>
            <a:ext cx="911179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lang="el-GR" sz="2000" b="1" dirty="0" smtClean="0">
                <a:latin typeface="Comic Sans MS" pitchFamily="66" charset="0"/>
                <a:ea typeface="Times New Roman" pitchFamily="18" charset="0"/>
                <a:cs typeface="Arial" pitchFamily="34" charset="0"/>
              </a:rPr>
              <a:t>γ</a:t>
            </a: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Το τμήμα μελετών και έρευνας ασχολείται και με την εξεύρεση μεθόδων</a:t>
            </a:r>
          </a:p>
          <a:p>
            <a:pPr marL="0" marR="0" lvl="0" indent="0" algn="l" defTabSz="914400" rtl="0" eaLnBrk="1" fontAlgn="base" latinLnBrk="0" hangingPunct="1">
              <a:lnSpc>
                <a:spcPct val="100000"/>
              </a:lnSpc>
              <a:spcBef>
                <a:spcPct val="0"/>
              </a:spcBef>
              <a:spcAft>
                <a:spcPct val="0"/>
              </a:spcAft>
              <a:buClrTx/>
              <a:buSzTx/>
              <a:buFontTx/>
              <a:buNone/>
              <a:tabLst/>
            </a:pPr>
            <a:r>
              <a:rPr lang="el-GR" sz="2000" dirty="0" smtClean="0">
                <a:latin typeface="Comic Sans MS" pitchFamily="66"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για οικονομικότερη παραγωγή και βελτιωμένη ποιότητα προϊόντων.    </a:t>
            </a:r>
            <a:endParaRPr kumimoji="0" lang="el-G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TextBox"/>
          <p:cNvSpPr txBox="1"/>
          <p:nvPr/>
        </p:nvSpPr>
        <p:spPr>
          <a:xfrm>
            <a:off x="500034" y="3071810"/>
            <a:ext cx="7643866" cy="400110"/>
          </a:xfrm>
          <a:prstGeom prst="rect">
            <a:avLst/>
          </a:prstGeom>
          <a:noFill/>
        </p:spPr>
        <p:txBody>
          <a:bodyPr wrap="square" rtlCol="0">
            <a:spAutoFit/>
          </a:bodyPr>
          <a:lstStyle/>
          <a:p>
            <a:r>
              <a:rPr lang="el-GR" sz="2000" b="1" dirty="0" smtClean="0">
                <a:latin typeface="Comic Sans MS" pitchFamily="66" charset="0"/>
              </a:rPr>
              <a:t>δ</a:t>
            </a:r>
            <a:r>
              <a:rPr lang="el-GR" sz="2000" dirty="0" smtClean="0">
                <a:latin typeface="Comic Sans MS" pitchFamily="66" charset="0"/>
              </a:rPr>
              <a:t>. Το τμήμα Συσκευασίας ανήκει στο τμήμα παραγωγής </a:t>
            </a:r>
            <a:endParaRPr lang="el-GR" sz="2000" dirty="0">
              <a:latin typeface="Comic Sans MS" pitchFamily="66" charset="0"/>
            </a:endParaRPr>
          </a:p>
        </p:txBody>
      </p:sp>
      <p:sp>
        <p:nvSpPr>
          <p:cNvPr id="7" name="6 - TextBox"/>
          <p:cNvSpPr txBox="1"/>
          <p:nvPr/>
        </p:nvSpPr>
        <p:spPr>
          <a:xfrm>
            <a:off x="500034" y="3643314"/>
            <a:ext cx="8215370" cy="707886"/>
          </a:xfrm>
          <a:prstGeom prst="rect">
            <a:avLst/>
          </a:prstGeom>
          <a:noFill/>
        </p:spPr>
        <p:txBody>
          <a:bodyPr wrap="square" rtlCol="0">
            <a:spAutoFit/>
          </a:bodyPr>
          <a:lstStyle/>
          <a:p>
            <a:r>
              <a:rPr lang="el-GR" sz="2000" b="1" dirty="0" smtClean="0">
                <a:latin typeface="Comic Sans MS" pitchFamily="66" charset="0"/>
              </a:rPr>
              <a:t>ε</a:t>
            </a:r>
            <a:r>
              <a:rPr lang="el-GR" sz="2000" dirty="0" smtClean="0">
                <a:latin typeface="Comic Sans MS" pitchFamily="66" charset="0"/>
              </a:rPr>
              <a:t>. Το τμήμα Ελέγχου της Ποιότητας παρακολουθεί συνέχεια την ποιότητα των προ</a:t>
            </a:r>
            <a:r>
              <a:rPr lang="en-US" sz="2000" dirty="0" smtClean="0">
                <a:latin typeface="Comic Sans MS" pitchFamily="66" charset="0"/>
              </a:rPr>
              <a:t>ï</a:t>
            </a:r>
            <a:r>
              <a:rPr lang="el-GR" sz="2000" dirty="0" smtClean="0">
                <a:latin typeface="Comic Sans MS" pitchFamily="66" charset="0"/>
              </a:rPr>
              <a:t>όντων που παράγονται. </a:t>
            </a:r>
            <a:endParaRPr lang="el-GR" sz="2000" dirty="0">
              <a:latin typeface="Comic Sans MS" pitchFamily="66" charset="0"/>
            </a:endParaRPr>
          </a:p>
        </p:txBody>
      </p:sp>
      <p:sp>
        <p:nvSpPr>
          <p:cNvPr id="9" name="8 - TextBox"/>
          <p:cNvSpPr txBox="1"/>
          <p:nvPr/>
        </p:nvSpPr>
        <p:spPr>
          <a:xfrm>
            <a:off x="500034" y="4572008"/>
            <a:ext cx="8286808" cy="1015663"/>
          </a:xfrm>
          <a:prstGeom prst="rect">
            <a:avLst/>
          </a:prstGeom>
          <a:noFill/>
        </p:spPr>
        <p:txBody>
          <a:bodyPr wrap="square" rtlCol="0">
            <a:spAutoFit/>
          </a:bodyPr>
          <a:lstStyle/>
          <a:p>
            <a:r>
              <a:rPr lang="el-GR" sz="2000" b="1" dirty="0" smtClean="0">
                <a:latin typeface="Comic Sans MS" pitchFamily="66" charset="0"/>
              </a:rPr>
              <a:t>στ.</a:t>
            </a:r>
            <a:r>
              <a:rPr lang="el-GR" sz="2000" dirty="0" smtClean="0">
                <a:latin typeface="Comic Sans MS" pitchFamily="66" charset="0"/>
              </a:rPr>
              <a:t> Η κυριότερη ευθύνη του εμπορικού τμήματος είναι η προμήθεια πρώτων υλών και εργαλείων που χρειάζονται για την παραγωγική διαδικασία</a:t>
            </a:r>
            <a:r>
              <a:rPr lang="el-GR" sz="2000" dirty="0" smtClean="0">
                <a:latin typeface="Comic Sans MS" pitchFamily="66" charset="0"/>
              </a:rPr>
              <a:t>.</a:t>
            </a:r>
            <a:endParaRPr lang="el-GR" sz="2000" dirty="0" smtClean="0">
              <a:latin typeface="Comic Sans MS" pitchFamily="66" charset="0"/>
            </a:endParaRPr>
          </a:p>
        </p:txBody>
      </p:sp>
      <p:sp>
        <p:nvSpPr>
          <p:cNvPr id="10" name="9 - TextBox"/>
          <p:cNvSpPr txBox="1"/>
          <p:nvPr/>
        </p:nvSpPr>
        <p:spPr>
          <a:xfrm>
            <a:off x="2214546" y="142852"/>
            <a:ext cx="4286280" cy="461665"/>
          </a:xfrm>
          <a:prstGeom prst="rect">
            <a:avLst/>
          </a:prstGeom>
          <a:noFill/>
        </p:spPr>
        <p:txBody>
          <a:bodyPr wrap="square" rtlCol="0">
            <a:spAutoFit/>
          </a:bodyPr>
          <a:lstStyle/>
          <a:p>
            <a:pPr algn="ctr"/>
            <a:r>
              <a:rPr lang="el-GR" sz="2400" b="1" dirty="0" smtClean="0">
                <a:latin typeface="Comic Sans MS" pitchFamily="66" charset="0"/>
              </a:rPr>
              <a:t>ΑΣΚΗΣΗ</a:t>
            </a:r>
            <a:endParaRPr lang="el-GR" sz="2400" b="1"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a:extLst>
              <a:ext uri="{FF2B5EF4-FFF2-40B4-BE49-F238E27FC236}">
                <a16:creationId xmlns:a16="http://schemas.microsoft.com/office/drawing/2014/main" xmlns="" xmlns:lc="http://schemas.openxmlformats.org/drawingml/2006/lockedCanvas" id="{6D8274BE-52C6-40C1-B156-BB79F09B6A6E}"/>
              </a:ext>
            </a:extLst>
          </p:cNvPr>
          <p:cNvPicPr>
            <a:picLocks noChangeAspect="1"/>
          </p:cNvPicPr>
          <p:nvPr/>
        </p:nvPicPr>
        <p:blipFill>
          <a:blip r:embed="rId2"/>
          <a:stretch>
            <a:fillRect/>
          </a:stretch>
        </p:blipFill>
        <p:spPr>
          <a:xfrm>
            <a:off x="1685294" y="612404"/>
            <a:ext cx="5773412" cy="56331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altLang="en-US" b="1" dirty="0" smtClean="0">
                <a:solidFill>
                  <a:srgbClr val="C00000"/>
                </a:solidFill>
                <a:latin typeface="Calibri" panose="020F0502020204030204" pitchFamily="34" charset="0"/>
                <a:cs typeface="Calibri" panose="020F0502020204030204" pitchFamily="34" charset="0"/>
              </a:rPr>
              <a:t>ΣΤΟΧΟΙ ΜΑΘΗΜΑΤΟΣ </a:t>
            </a:r>
            <a:endParaRPr lang="el-GR" b="1" dirty="0">
              <a:solidFill>
                <a:srgbClr val="C00000"/>
              </a:solidFill>
            </a:endParaRPr>
          </a:p>
        </p:txBody>
      </p:sp>
      <p:sp>
        <p:nvSpPr>
          <p:cNvPr id="3" name="2 - Ορθογώνιο"/>
          <p:cNvSpPr/>
          <p:nvPr/>
        </p:nvSpPr>
        <p:spPr>
          <a:xfrm>
            <a:off x="142844" y="1762390"/>
            <a:ext cx="9001156" cy="4745915"/>
          </a:xfrm>
          <a:prstGeom prst="rect">
            <a:avLst/>
          </a:prstGeom>
        </p:spPr>
        <p:txBody>
          <a:bodyPr wrap="square">
            <a:spAutoFit/>
          </a:bodyPr>
          <a:lstStyle/>
          <a:p>
            <a:pPr marL="609600" indent="-609600">
              <a:lnSpc>
                <a:spcPct val="90000"/>
              </a:lnSpc>
            </a:pPr>
            <a:r>
              <a:rPr lang="el-GR" altLang="en-US" sz="2400" b="1" dirty="0" smtClean="0">
                <a:solidFill>
                  <a:srgbClr val="C00000"/>
                </a:solidFill>
              </a:rPr>
              <a:t>Μ</a:t>
            </a:r>
            <a:r>
              <a:rPr lang="el-GR" altLang="en-US" sz="2400" dirty="0" smtClean="0">
                <a:solidFill>
                  <a:srgbClr val="C00000"/>
                </a:solidFill>
              </a:rPr>
              <a:t>ε τη συμπλήρωση του μέρους αυτού, ο μαθητής θα είναι</a:t>
            </a:r>
          </a:p>
          <a:p>
            <a:pPr marL="609600" indent="-609600">
              <a:lnSpc>
                <a:spcPct val="90000"/>
              </a:lnSpc>
            </a:pPr>
            <a:r>
              <a:rPr lang="el-GR" altLang="en-US" sz="2400" dirty="0" smtClean="0">
                <a:solidFill>
                  <a:srgbClr val="C00000"/>
                </a:solidFill>
              </a:rPr>
              <a:t> σε θέση να:</a:t>
            </a:r>
          </a:p>
          <a:p>
            <a:pPr marL="609600" indent="-609600">
              <a:lnSpc>
                <a:spcPct val="90000"/>
              </a:lnSpc>
            </a:pPr>
            <a:endParaRPr lang="el-GR" altLang="en-US" sz="2400" dirty="0" smtClean="0">
              <a:solidFill>
                <a:srgbClr val="C00000"/>
              </a:solidFill>
            </a:endParaRPr>
          </a:p>
          <a:p>
            <a:pPr marL="609600" indent="-609600">
              <a:lnSpc>
                <a:spcPct val="90000"/>
              </a:lnSpc>
            </a:pPr>
            <a:r>
              <a:rPr lang="el-GR" altLang="en-US" sz="2400" dirty="0" smtClean="0">
                <a:solidFill>
                  <a:srgbClr val="C00000"/>
                </a:solidFill>
              </a:rPr>
              <a:t> </a:t>
            </a:r>
            <a:r>
              <a:rPr lang="el-GR" altLang="en-US" sz="2400" b="1" dirty="0" smtClean="0"/>
              <a:t>Να   κατονομάζει   τα    βασικά   τμήματα   του μηχανολογικού </a:t>
            </a:r>
          </a:p>
          <a:p>
            <a:pPr marL="609600" indent="-609600">
              <a:lnSpc>
                <a:spcPct val="90000"/>
              </a:lnSpc>
            </a:pPr>
            <a:r>
              <a:rPr lang="el-GR" altLang="en-US" sz="2400" b="1" dirty="0" smtClean="0"/>
              <a:t>εργοστασίου.</a:t>
            </a:r>
          </a:p>
          <a:p>
            <a:pPr marL="609600" indent="-609600">
              <a:lnSpc>
                <a:spcPct val="90000"/>
              </a:lnSpc>
            </a:pPr>
            <a:endParaRPr lang="el-GR" altLang="en-US" sz="2400" b="1" dirty="0" smtClean="0"/>
          </a:p>
          <a:p>
            <a:pPr marL="609600" indent="-609600">
              <a:lnSpc>
                <a:spcPct val="90000"/>
              </a:lnSpc>
              <a:buFontTx/>
              <a:buAutoNum type="arabicPeriod"/>
            </a:pPr>
            <a:r>
              <a:rPr lang="el-GR" altLang="en-US" sz="2400" dirty="0" smtClean="0"/>
              <a:t>Να περιγράφει τις εργασίες που διεξάγονται σε κάθε τμήμα του μηχανολογικού εργοστασίου.</a:t>
            </a:r>
            <a:r>
              <a:rPr lang="en-US" altLang="en-US" sz="2400" dirty="0" smtClean="0"/>
              <a:t> </a:t>
            </a:r>
            <a:endParaRPr lang="el-GR" altLang="en-US" sz="2400" dirty="0" smtClean="0"/>
          </a:p>
          <a:p>
            <a:pPr marL="609600" indent="-609600">
              <a:lnSpc>
                <a:spcPct val="90000"/>
              </a:lnSpc>
              <a:buFont typeface="+mj-lt"/>
              <a:buAutoNum type="arabicPeriod"/>
            </a:pPr>
            <a:endParaRPr lang="el-GR" altLang="en-US" sz="2400" dirty="0" smtClean="0"/>
          </a:p>
          <a:p>
            <a:pPr marL="609600" indent="-609600">
              <a:lnSpc>
                <a:spcPct val="90000"/>
              </a:lnSpc>
              <a:buFontTx/>
              <a:buAutoNum type="arabicPeriod"/>
            </a:pPr>
            <a:r>
              <a:rPr lang="en-US" altLang="en-US" sz="2400" dirty="0" smtClean="0"/>
              <a:t> </a:t>
            </a:r>
            <a:r>
              <a:rPr lang="el-GR" altLang="en-US" sz="2400" dirty="0" smtClean="0"/>
              <a:t>Να κατονομάζει τις βασικές πρώτες ύλες που χρησιμοποιούνται στο μηχανολογικό εργοστάσιο.</a:t>
            </a:r>
          </a:p>
          <a:p>
            <a:pPr marL="609600" indent="-609600">
              <a:lnSpc>
                <a:spcPct val="90000"/>
              </a:lnSpc>
              <a:buFont typeface="+mj-lt"/>
              <a:buAutoNum type="arabicPeriod"/>
            </a:pPr>
            <a:endParaRPr lang="el-GR" altLang="en-US" sz="2400" dirty="0" smtClean="0"/>
          </a:p>
          <a:p>
            <a:pPr marL="609600" indent="-609600">
              <a:lnSpc>
                <a:spcPct val="90000"/>
              </a:lnSpc>
              <a:buFontTx/>
              <a:buAutoNum type="arabicPeriod"/>
            </a:pPr>
            <a:r>
              <a:rPr lang="el-GR" altLang="en-US" sz="2400" dirty="0" smtClean="0"/>
              <a:t>Να κατονομάζει και εξηγεί τους τρόπους βιομηχανικής παραγωγής μηχανολογικών προϊόντων</a:t>
            </a:r>
            <a:r>
              <a:rPr lang="en-US" altLang="en-US" sz="2400"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28600"/>
            <a:ext cx="8858312" cy="990600"/>
          </a:xfrm>
        </p:spPr>
        <p:txBody>
          <a:bodyPr>
            <a:normAutofit/>
          </a:bodyPr>
          <a:lstStyle/>
          <a:p>
            <a:pPr fontAlgn="auto">
              <a:spcAft>
                <a:spcPts val="0"/>
              </a:spcAft>
              <a:defRPr/>
            </a:pPr>
            <a:r>
              <a:rPr lang="el-GR" altLang="en-US" sz="3600" b="1" dirty="0" smtClean="0">
                <a:solidFill>
                  <a:schemeClr val="tx1"/>
                </a:solidFill>
                <a:latin typeface="Calibri" panose="020F0502020204030204" pitchFamily="34" charset="0"/>
                <a:cs typeface="Calibri" panose="020F0502020204030204" pitchFamily="34" charset="0"/>
              </a:rPr>
              <a:t>ΤΟ ΣΥΓΧΡΟΝΟ ΜΗΧΑΝΟΛΟΓΙΚΟ ΕΡΓΟΣΤΑΣΙΟ</a:t>
            </a: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3" name="2 - Ορθογώνιο"/>
          <p:cNvSpPr/>
          <p:nvPr/>
        </p:nvSpPr>
        <p:spPr>
          <a:xfrm>
            <a:off x="857224" y="1500174"/>
            <a:ext cx="6786610" cy="1415772"/>
          </a:xfrm>
          <a:prstGeom prst="rect">
            <a:avLst/>
          </a:prstGeom>
          <a:solidFill>
            <a:srgbClr val="FFC000"/>
          </a:solidFill>
        </p:spPr>
        <p:txBody>
          <a:bodyPr wrap="square">
            <a:spAutoFit/>
          </a:bodyPr>
          <a:lstStyle/>
          <a:p>
            <a:pPr>
              <a:spcBef>
                <a:spcPct val="0"/>
              </a:spcBef>
              <a:defRPr/>
            </a:pPr>
            <a:r>
              <a:rPr lang="el-GR" altLang="en-US" sz="3200" b="1" dirty="0">
                <a:latin typeface="Times New Roman" panose="02020603050405020304" pitchFamily="18" charset="0"/>
              </a:rPr>
              <a:t>1. ΤΜΗΜΑ ΔΙΟΙΚΗΣΗΣ   </a:t>
            </a:r>
          </a:p>
          <a:p>
            <a:pPr marL="285750" indent="-285750">
              <a:spcBef>
                <a:spcPct val="0"/>
              </a:spcBef>
              <a:buFont typeface="Wingdings" panose="05000000000000000000" pitchFamily="2" charset="2"/>
              <a:buChar char="Ø"/>
              <a:defRPr/>
            </a:pPr>
            <a:r>
              <a:rPr lang="el-GR" altLang="en-US" dirty="0">
                <a:latin typeface="Calibri" panose="020F0502020204030204" pitchFamily="34" charset="0"/>
                <a:cs typeface="Calibri" panose="020F0502020204030204" pitchFamily="34" charset="0"/>
              </a:rPr>
              <a:t>Διοικητικό  συμβούλιο</a:t>
            </a:r>
          </a:p>
          <a:p>
            <a:pPr marL="285750" indent="-285750">
              <a:spcBef>
                <a:spcPct val="0"/>
              </a:spcBef>
              <a:buFont typeface="Wingdings" panose="05000000000000000000" pitchFamily="2" charset="2"/>
              <a:buChar char="Ø"/>
              <a:defRPr/>
            </a:pPr>
            <a:r>
              <a:rPr lang="el-GR" altLang="en-US" dirty="0">
                <a:latin typeface="Calibri" panose="020F0502020204030204" pitchFamily="34" charset="0"/>
                <a:cs typeface="Calibri" panose="020F0502020204030204" pitchFamily="34" charset="0"/>
              </a:rPr>
              <a:t>Γενικός Διευθυντής</a:t>
            </a:r>
          </a:p>
          <a:p>
            <a:pPr marL="285750" indent="-285750">
              <a:spcBef>
                <a:spcPct val="0"/>
              </a:spcBef>
              <a:buFont typeface="Wingdings" panose="05000000000000000000" pitchFamily="2" charset="2"/>
              <a:buChar char="Ø"/>
              <a:defRPr/>
            </a:pPr>
            <a:r>
              <a:rPr lang="el-GR" altLang="en-US" b="1" dirty="0">
                <a:latin typeface="Calibri" panose="020F0502020204030204" pitchFamily="34" charset="0"/>
                <a:cs typeface="Calibri" panose="020F0502020204030204" pitchFamily="34" charset="0"/>
              </a:rPr>
              <a:t>Αρχιμηχανικός</a:t>
            </a:r>
            <a:r>
              <a:rPr lang="el-GR" altLang="en-US" b="1" dirty="0">
                <a:solidFill>
                  <a:srgbClr val="63AA3C"/>
                </a:solidFill>
                <a:latin typeface="Calibri" panose="020F0502020204030204" pitchFamily="34" charset="0"/>
                <a:cs typeface="Calibri" panose="020F0502020204030204" pitchFamily="34" charset="0"/>
                <a:hlinkClick r:id="rId2"/>
              </a:rPr>
              <a:t> </a:t>
            </a:r>
            <a:r>
              <a:rPr lang="el-GR" altLang="en-US" dirty="0">
                <a:latin typeface="Calibri" panose="020F0502020204030204" pitchFamily="34" charset="0"/>
                <a:cs typeface="Calibri" panose="020F0502020204030204" pitchFamily="34" charset="0"/>
              </a:rPr>
              <a:t>( Μηχανολόγος – Μηχανικός)</a:t>
            </a:r>
          </a:p>
        </p:txBody>
      </p:sp>
      <p:pic>
        <p:nvPicPr>
          <p:cNvPr id="5" name="4 - Εικόνα" descr="τμήμα διοίκσης.jpg"/>
          <p:cNvPicPr>
            <a:picLocks noChangeAspect="1"/>
          </p:cNvPicPr>
          <p:nvPr/>
        </p:nvPicPr>
        <p:blipFill>
          <a:blip r:embed="rId3" cstate="print"/>
          <a:stretch>
            <a:fillRect/>
          </a:stretch>
        </p:blipFill>
        <p:spPr>
          <a:xfrm>
            <a:off x="2143108" y="3071810"/>
            <a:ext cx="3643338" cy="21063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 Ορθογώνιο"/>
          <p:cNvSpPr/>
          <p:nvPr/>
        </p:nvSpPr>
        <p:spPr>
          <a:xfrm>
            <a:off x="214282" y="5429264"/>
            <a:ext cx="8715436" cy="1200329"/>
          </a:xfrm>
          <a:prstGeom prst="rect">
            <a:avLst/>
          </a:prstGeom>
        </p:spPr>
        <p:txBody>
          <a:bodyPr wrap="square">
            <a:spAutoFit/>
          </a:bodyPr>
          <a:lstStyle/>
          <a:p>
            <a:pPr algn="just"/>
            <a:r>
              <a:rPr lang="el-GR" dirty="0" smtClean="0"/>
              <a:t>Έχει προσωπικό εκπαιδευμένο στη διοίκηση επιχειρήσεων κατά κύριο λόγο καταρτισμένο τεχνολογικά σε θέματα βιομηχανικής παραγωγής. Έχει την κύρια ευθύνη στην λήψη αποφάσεων που αφορούν στο πρόγραμμα  λειτουργίας του εργοστασίου, στην ορθή παραγωγή και στην υγιεινή και ασφάλεια των εργαζομένων.</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28600"/>
            <a:ext cx="8858312" cy="990600"/>
          </a:xfrm>
        </p:spPr>
        <p:txBody>
          <a:bodyPr>
            <a:normAutofit/>
          </a:bodyPr>
          <a:lstStyle/>
          <a:p>
            <a:pPr fontAlgn="auto">
              <a:spcAft>
                <a:spcPts val="0"/>
              </a:spcAft>
              <a:defRPr/>
            </a:pPr>
            <a:r>
              <a:rPr lang="el-GR" altLang="en-US" sz="3600" b="1" dirty="0" smtClean="0">
                <a:solidFill>
                  <a:schemeClr val="tx1"/>
                </a:solidFill>
                <a:latin typeface="Calibri" panose="020F0502020204030204" pitchFamily="34" charset="0"/>
                <a:cs typeface="Calibri" panose="020F0502020204030204" pitchFamily="34" charset="0"/>
              </a:rPr>
              <a:t>ΤΟ ΣΥΓΧΡΟΝΟ ΜΗΧΑΝΟΛΟΓΙΚΟ ΕΡΓΟΣΤΑΣΙΟ</a:t>
            </a: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4" name="3 - Ορθογώνιο"/>
          <p:cNvSpPr/>
          <p:nvPr/>
        </p:nvSpPr>
        <p:spPr>
          <a:xfrm>
            <a:off x="142844" y="1571612"/>
            <a:ext cx="6215106" cy="2185214"/>
          </a:xfrm>
          <a:prstGeom prst="rect">
            <a:avLst/>
          </a:prstGeom>
          <a:solidFill>
            <a:srgbClr val="00B0F0"/>
          </a:solidFill>
        </p:spPr>
        <p:txBody>
          <a:bodyPr wrap="square">
            <a:spAutoFit/>
          </a:bodyPr>
          <a:lstStyle/>
          <a:p>
            <a:pPr lvl="0">
              <a:buFontTx/>
              <a:buNone/>
            </a:pPr>
            <a:r>
              <a:rPr lang="el-GR" altLang="en-US" sz="3200" b="1" dirty="0" smtClean="0">
                <a:solidFill>
                  <a:schemeClr val="tx1"/>
                </a:solidFill>
                <a:latin typeface="Calibri" panose="020F0502020204030204" pitchFamily="34" charset="0"/>
                <a:cs typeface="Calibri" panose="020F0502020204030204" pitchFamily="34" charset="0"/>
              </a:rPr>
              <a:t>2. ΤΜΗΜΑ ΜΕΛΕΤΩΝ &amp; ΕΡΕΥΝΑΣ</a:t>
            </a:r>
          </a:p>
          <a:p>
            <a:pPr lvl="0">
              <a:buFontTx/>
              <a:buNone/>
            </a:pPr>
            <a:endParaRPr lang="en-US" sz="1400"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ΣΧΕΔΙΑΣΤΗΡΙΟ-ΑΡΧΕΙΟ</a:t>
            </a:r>
            <a:endParaRPr lang="en-US" dirty="0" smtClean="0">
              <a:solidFill>
                <a:schemeClr val="tx1"/>
              </a:solidFill>
              <a:latin typeface="Calibri" panose="020F0502020204030204" pitchFamily="34" charset="0"/>
              <a:cs typeface="Calibri" panose="020F0502020204030204" pitchFamily="34" charset="0"/>
            </a:endParaRPr>
          </a:p>
          <a:p>
            <a:pPr lvl="1"/>
            <a:endParaRPr lang="el-GR" altLang="en-US"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ΒΙΒΛΙΟΘΗΚΗ</a:t>
            </a:r>
          </a:p>
          <a:p>
            <a:pPr lvl="1">
              <a:buFont typeface="Wingdings" pitchFamily="2" charset="2"/>
              <a:buChar char="Ø"/>
            </a:pPr>
            <a:endParaRPr lang="el-GR" altLang="en-US"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ΔΟΚΙΜΑΣΤΗΡΙΟ</a:t>
            </a:r>
            <a:endParaRPr lang="el-GR" altLang="en-US" dirty="0">
              <a:solidFill>
                <a:schemeClr val="tx1"/>
              </a:solidFill>
              <a:latin typeface="Calibri" panose="020F0502020204030204" pitchFamily="34" charset="0"/>
              <a:cs typeface="Calibri" panose="020F0502020204030204" pitchFamily="34" charset="0"/>
            </a:endParaRPr>
          </a:p>
        </p:txBody>
      </p:sp>
      <p:pic>
        <p:nvPicPr>
          <p:cNvPr id="6" name="5 - Εικόνα" descr="ερευνα και αναπτυξη.jpg"/>
          <p:cNvPicPr>
            <a:picLocks noChangeAspect="1"/>
          </p:cNvPicPr>
          <p:nvPr/>
        </p:nvPicPr>
        <p:blipFill>
          <a:blip r:embed="rId2" cstate="print"/>
          <a:stretch>
            <a:fillRect/>
          </a:stretch>
        </p:blipFill>
        <p:spPr>
          <a:xfrm>
            <a:off x="5429256" y="1857364"/>
            <a:ext cx="3429024" cy="1895264"/>
          </a:xfrm>
          <a:prstGeom prst="ellipse">
            <a:avLst/>
          </a:prstGeom>
          <a:ln>
            <a:noFill/>
          </a:ln>
          <a:effectLst>
            <a:softEdge rad="112500"/>
          </a:effectLst>
        </p:spPr>
      </p:pic>
      <p:sp>
        <p:nvSpPr>
          <p:cNvPr id="7" name="6 - Ορθογώνιο"/>
          <p:cNvSpPr/>
          <p:nvPr/>
        </p:nvSpPr>
        <p:spPr>
          <a:xfrm>
            <a:off x="214282" y="4143380"/>
            <a:ext cx="8715436" cy="1631216"/>
          </a:xfrm>
          <a:prstGeom prst="rect">
            <a:avLst/>
          </a:prstGeom>
        </p:spPr>
        <p:txBody>
          <a:bodyPr wrap="square">
            <a:spAutoFit/>
          </a:bodyPr>
          <a:lstStyle/>
          <a:p>
            <a:pPr algn="just"/>
            <a:r>
              <a:rPr lang="el-GR" sz="2000" b="1" dirty="0" smtClean="0"/>
              <a:t>Ασχολείται</a:t>
            </a:r>
            <a:r>
              <a:rPr lang="el-GR" sz="2000" dirty="0" smtClean="0"/>
              <a:t> με την εξεύρεση των πιο κατάλληλων μεθόδων παραγωγής, δηλαδή </a:t>
            </a:r>
            <a:r>
              <a:rPr lang="el-GR" sz="2000" b="1" dirty="0" smtClean="0"/>
              <a:t>οικονομικότεροι μέθοδοι </a:t>
            </a:r>
            <a:r>
              <a:rPr lang="el-GR" sz="2000" dirty="0" smtClean="0"/>
              <a:t>και </a:t>
            </a:r>
            <a:r>
              <a:rPr lang="el-GR" sz="2000" b="1" dirty="0" smtClean="0"/>
              <a:t>βελτιωμένη ποιότητα προϊόντων </a:t>
            </a:r>
            <a:r>
              <a:rPr lang="el-GR" sz="2000" dirty="0" smtClean="0"/>
              <a:t>που να ικανοποιούν την προβλεπόμενη </a:t>
            </a:r>
            <a:r>
              <a:rPr lang="el-GR" sz="2000" b="1" dirty="0" smtClean="0"/>
              <a:t>ανάγκη της αγοράς</a:t>
            </a:r>
            <a:r>
              <a:rPr lang="el-GR" sz="2000" dirty="0" smtClean="0"/>
              <a:t>.</a:t>
            </a:r>
          </a:p>
          <a:p>
            <a:pPr algn="just"/>
            <a:r>
              <a:rPr lang="el-GR" sz="2000" dirty="0" smtClean="0"/>
              <a:t>Ακόμη </a:t>
            </a:r>
            <a:r>
              <a:rPr lang="el-GR" sz="2000" b="1" dirty="0" smtClean="0"/>
              <a:t>ασχολείται</a:t>
            </a:r>
            <a:r>
              <a:rPr lang="el-GR" sz="2000" dirty="0" smtClean="0"/>
              <a:t> με την </a:t>
            </a:r>
            <a:r>
              <a:rPr lang="el-GR" sz="2000" b="1" dirty="0" smtClean="0"/>
              <a:t>προεργασία</a:t>
            </a:r>
            <a:r>
              <a:rPr lang="el-GR" sz="2000" dirty="0" smtClean="0"/>
              <a:t> που ακολουθείται από την στιγμή η διοίκηση του εργοστασίου θα αποφασίσει την παραγωγή ενός προϊόντος.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142852"/>
            <a:ext cx="8572560" cy="1077218"/>
          </a:xfrm>
          <a:prstGeom prst="rect">
            <a:avLst/>
          </a:prstGeom>
        </p:spPr>
        <p:txBody>
          <a:bodyPr wrap="square">
            <a:spAutoFit/>
          </a:bodyPr>
          <a:lstStyle/>
          <a:p>
            <a:pPr algn="ctr"/>
            <a:r>
              <a:rPr lang="el-GR" altLang="en-US" sz="3200" b="1" dirty="0" smtClean="0">
                <a:solidFill>
                  <a:schemeClr val="tx1"/>
                </a:solidFill>
                <a:latin typeface="Calibri" panose="020F0502020204030204" pitchFamily="34" charset="0"/>
                <a:cs typeface="Calibri" panose="020F0502020204030204" pitchFamily="34" charset="0"/>
              </a:rPr>
              <a:t>2. ΤΜΗΜΑ ΜΕΛΕΤΩΝ &amp; ΕΡΕΥΝΑΣ</a:t>
            </a:r>
            <a:br>
              <a:rPr lang="el-GR" altLang="en-US" sz="3200" b="1" dirty="0" smtClean="0">
                <a:solidFill>
                  <a:schemeClr val="tx1"/>
                </a:solidFill>
                <a:latin typeface="Calibri" panose="020F0502020204030204" pitchFamily="34" charset="0"/>
                <a:cs typeface="Calibri" panose="020F0502020204030204" pitchFamily="34" charset="0"/>
              </a:rPr>
            </a:br>
            <a:endParaRPr lang="el-GR" sz="3200" dirty="0"/>
          </a:p>
        </p:txBody>
      </p:sp>
      <p:sp>
        <p:nvSpPr>
          <p:cNvPr id="3" name="Text Box 4"/>
          <p:cNvSpPr txBox="1">
            <a:spLocks noChangeArrowheads="1"/>
          </p:cNvSpPr>
          <p:nvPr/>
        </p:nvSpPr>
        <p:spPr bwMode="auto">
          <a:xfrm>
            <a:off x="2357422" y="1000108"/>
            <a:ext cx="4881562" cy="406400"/>
          </a:xfrm>
          <a:prstGeom prst="rect">
            <a:avLst/>
          </a:prstGeom>
          <a:solidFill>
            <a:srgbClr val="FFFF99"/>
          </a:solidFill>
          <a:ln w="9525">
            <a:solidFill>
              <a:schemeClr val="tx1"/>
            </a:solidFill>
            <a:miter lim="800000"/>
            <a:headEnd/>
            <a:tailEnd/>
          </a:ln>
          <a:effectLst/>
        </p:spPr>
        <p:txBody>
          <a:bodyPr wrap="none">
            <a:spAutoFit/>
          </a:bodyPr>
          <a:lstStyle/>
          <a:p>
            <a:pPr eaLnBrk="1" fontAlgn="auto" hangingPunct="1">
              <a:spcBef>
                <a:spcPts val="0"/>
              </a:spcBef>
              <a:spcAft>
                <a:spcPts val="0"/>
              </a:spcAft>
              <a:defRPr/>
            </a:pPr>
            <a:r>
              <a:rPr lang="el-GR" sz="2000" b="1" dirty="0" smtClean="0">
                <a:effectLst>
                  <a:outerShdw blurRad="38100" dist="38100" dir="2700000" algn="tl">
                    <a:srgbClr val="FFFFFF"/>
                  </a:outerShdw>
                </a:effectLst>
                <a:latin typeface="Times New Roman" pitchFamily="18" charset="0"/>
              </a:rPr>
              <a:t>ΔΙΑΠΙΣΤΩΣΗ ΑΝΑΓΚΗΣ </a:t>
            </a:r>
            <a:r>
              <a:rPr lang="el-GR" sz="2000" b="1" dirty="0">
                <a:effectLst>
                  <a:outerShdw blurRad="38100" dist="38100" dir="2700000" algn="tl">
                    <a:srgbClr val="FFFFFF"/>
                  </a:outerShdw>
                </a:effectLst>
                <a:latin typeface="Times New Roman" pitchFamily="18" charset="0"/>
              </a:rPr>
              <a:t>ΤΗΣ ΑΓΟΡΑΣ</a:t>
            </a:r>
            <a:endParaRPr lang="el-GR" sz="2400" b="1" dirty="0">
              <a:effectLst>
                <a:outerShdw blurRad="38100" dist="38100" dir="2700000" algn="tl">
                  <a:srgbClr val="FFFFFF"/>
                </a:outerShdw>
              </a:effectLst>
              <a:latin typeface="Times New Roman" pitchFamily="18" charset="0"/>
            </a:endParaRPr>
          </a:p>
        </p:txBody>
      </p:sp>
      <p:sp>
        <p:nvSpPr>
          <p:cNvPr id="4" name="AutoShape 11"/>
          <p:cNvSpPr>
            <a:spLocks noChangeArrowheads="1"/>
          </p:cNvSpPr>
          <p:nvPr/>
        </p:nvSpPr>
        <p:spPr bwMode="auto">
          <a:xfrm>
            <a:off x="4429124" y="1428736"/>
            <a:ext cx="304800" cy="285752"/>
          </a:xfrm>
          <a:prstGeom prst="downArrow">
            <a:avLst>
              <a:gd name="adj1" fmla="val 50000"/>
              <a:gd name="adj2" fmla="val 2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6" name="5 - Ορθογώνιο"/>
          <p:cNvSpPr/>
          <p:nvPr/>
        </p:nvSpPr>
        <p:spPr>
          <a:xfrm>
            <a:off x="3000364" y="1714488"/>
            <a:ext cx="3229410"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ΣΧΕΔΙΑΣΜΟΣ ΠΡΟΙΟΝΤΟΣ</a:t>
            </a:r>
            <a:endParaRPr lang="el-GR" sz="2000" b="1" dirty="0">
              <a:effectLst>
                <a:outerShdw blurRad="38100" dist="38100" dir="2700000" algn="tl">
                  <a:srgbClr val="FFFFFF"/>
                </a:outerShdw>
              </a:effectLst>
              <a:latin typeface="Times New Roman" pitchFamily="18" charset="0"/>
            </a:endParaRPr>
          </a:p>
        </p:txBody>
      </p:sp>
      <p:sp>
        <p:nvSpPr>
          <p:cNvPr id="7" name="AutoShape 12"/>
          <p:cNvSpPr>
            <a:spLocks noChangeArrowheads="1"/>
          </p:cNvSpPr>
          <p:nvPr/>
        </p:nvSpPr>
        <p:spPr bwMode="auto">
          <a:xfrm>
            <a:off x="4429124" y="2071678"/>
            <a:ext cx="304800" cy="285752"/>
          </a:xfrm>
          <a:prstGeom prst="downArrow">
            <a:avLst>
              <a:gd name="adj1" fmla="val 50000"/>
              <a:gd name="adj2" fmla="val 2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8" name="7 - Ορθογώνιο"/>
          <p:cNvSpPr/>
          <p:nvPr/>
        </p:nvSpPr>
        <p:spPr>
          <a:xfrm>
            <a:off x="2928926" y="2357430"/>
            <a:ext cx="3250826"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ΚΑΤΑΣΚΕΥΑΣΤΙΚΑ ΣΧΕΔΙΑ</a:t>
            </a:r>
            <a:endParaRPr lang="el-GR" sz="2000" b="1" dirty="0">
              <a:effectLst>
                <a:outerShdw blurRad="38100" dist="38100" dir="2700000" algn="tl">
                  <a:srgbClr val="FFFFFF"/>
                </a:outerShdw>
              </a:effectLst>
              <a:latin typeface="Times New Roman" pitchFamily="18" charset="0"/>
            </a:endParaRPr>
          </a:p>
        </p:txBody>
      </p:sp>
      <p:sp>
        <p:nvSpPr>
          <p:cNvPr id="9" name="AutoShape 12"/>
          <p:cNvSpPr>
            <a:spLocks noChangeArrowheads="1"/>
          </p:cNvSpPr>
          <p:nvPr/>
        </p:nvSpPr>
        <p:spPr bwMode="auto">
          <a:xfrm>
            <a:off x="4429124" y="2714620"/>
            <a:ext cx="304800" cy="285752"/>
          </a:xfrm>
          <a:prstGeom prst="downArrow">
            <a:avLst>
              <a:gd name="adj1" fmla="val 50000"/>
              <a:gd name="adj2" fmla="val 2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10" name="9 - Ορθογώνιο"/>
          <p:cNvSpPr/>
          <p:nvPr/>
        </p:nvSpPr>
        <p:spPr>
          <a:xfrm>
            <a:off x="3071802" y="3000372"/>
            <a:ext cx="3035254"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ΚΑΤΑΣΚΕΥΗ ΠΡΟΤΥΠΟΥ</a:t>
            </a:r>
            <a:endParaRPr lang="el-GR" sz="2000" b="1" dirty="0">
              <a:effectLst>
                <a:outerShdw blurRad="38100" dist="38100" dir="2700000" algn="tl">
                  <a:srgbClr val="FFFFFF"/>
                </a:outerShdw>
              </a:effectLst>
              <a:latin typeface="Times New Roman" pitchFamily="18" charset="0"/>
            </a:endParaRPr>
          </a:p>
        </p:txBody>
      </p:sp>
      <p:sp>
        <p:nvSpPr>
          <p:cNvPr id="11" name="AutoShape 12"/>
          <p:cNvSpPr>
            <a:spLocks noChangeArrowheads="1"/>
          </p:cNvSpPr>
          <p:nvPr/>
        </p:nvSpPr>
        <p:spPr bwMode="auto">
          <a:xfrm>
            <a:off x="4429124" y="3357562"/>
            <a:ext cx="304800" cy="285752"/>
          </a:xfrm>
          <a:prstGeom prst="downArrow">
            <a:avLst>
              <a:gd name="adj1" fmla="val 50000"/>
              <a:gd name="adj2" fmla="val 2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12" name="11 - Ορθογώνιο"/>
          <p:cNvSpPr/>
          <p:nvPr/>
        </p:nvSpPr>
        <p:spPr>
          <a:xfrm>
            <a:off x="3214678" y="3643314"/>
            <a:ext cx="2876813"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ΠΕΙΡΑΜΑΤΙΚΗ ΔΟΚΙΜΗ</a:t>
            </a:r>
            <a:endParaRPr lang="el-GR" sz="2000" b="1" dirty="0">
              <a:effectLst>
                <a:outerShdw blurRad="38100" dist="38100" dir="2700000" algn="tl">
                  <a:srgbClr val="FFFFFF"/>
                </a:outerShdw>
              </a:effectLst>
              <a:latin typeface="Times New Roman" pitchFamily="18" charset="0"/>
            </a:endParaRPr>
          </a:p>
        </p:txBody>
      </p:sp>
      <p:sp>
        <p:nvSpPr>
          <p:cNvPr id="13" name="AutoShape 12"/>
          <p:cNvSpPr>
            <a:spLocks noChangeArrowheads="1"/>
          </p:cNvSpPr>
          <p:nvPr/>
        </p:nvSpPr>
        <p:spPr bwMode="auto">
          <a:xfrm>
            <a:off x="4429124" y="4000504"/>
            <a:ext cx="304800" cy="285752"/>
          </a:xfrm>
          <a:prstGeom prst="downArrow">
            <a:avLst>
              <a:gd name="adj1" fmla="val 50000"/>
              <a:gd name="adj2" fmla="val 2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15" name="14 - Διάγραμμα ροής: Απόφαση"/>
          <p:cNvSpPr/>
          <p:nvPr/>
        </p:nvSpPr>
        <p:spPr>
          <a:xfrm>
            <a:off x="2857488" y="4286256"/>
            <a:ext cx="3429024" cy="1143008"/>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b="1" dirty="0">
                <a:solidFill>
                  <a:schemeClr val="tx1"/>
                </a:solidFill>
                <a:effectLst>
                  <a:outerShdw blurRad="38100" dist="38100" dir="2700000" algn="tl">
                    <a:srgbClr val="FFFFFF"/>
                  </a:outerShdw>
                </a:effectLst>
                <a:latin typeface="Times New Roman" pitchFamily="18" charset="0"/>
              </a:rPr>
              <a:t>ΑΛΛΑΓΗ/</a:t>
            </a:r>
          </a:p>
          <a:p>
            <a:pPr algn="ctr">
              <a:defRPr/>
            </a:pPr>
            <a:r>
              <a:rPr lang="el-GR" b="1" dirty="0">
                <a:solidFill>
                  <a:schemeClr val="tx1"/>
                </a:solidFill>
                <a:effectLst>
                  <a:outerShdw blurRad="38100" dist="38100" dir="2700000" algn="tl">
                    <a:srgbClr val="FFFFFF"/>
                  </a:outerShdw>
                </a:effectLst>
                <a:latin typeface="Times New Roman" pitchFamily="18" charset="0"/>
              </a:rPr>
              <a:t>ΒΕΛΤΙΩΣΗ?</a:t>
            </a:r>
            <a:endParaRPr lang="el-GR" sz="2000" b="1" dirty="0">
              <a:solidFill>
                <a:schemeClr val="tx1"/>
              </a:solidFill>
              <a:effectLst>
                <a:outerShdw blurRad="38100" dist="38100" dir="2700000" algn="tl">
                  <a:srgbClr val="FFFFFF"/>
                </a:outerShdw>
              </a:effectLst>
              <a:latin typeface="Times New Roman" pitchFamily="18" charset="0"/>
            </a:endParaRPr>
          </a:p>
        </p:txBody>
      </p:sp>
      <p:sp>
        <p:nvSpPr>
          <p:cNvPr id="17" name="AutoShape 16"/>
          <p:cNvSpPr>
            <a:spLocks noChangeArrowheads="1"/>
          </p:cNvSpPr>
          <p:nvPr/>
        </p:nvSpPr>
        <p:spPr bwMode="auto">
          <a:xfrm>
            <a:off x="4357686" y="5429264"/>
            <a:ext cx="304800" cy="428628"/>
          </a:xfrm>
          <a:prstGeom prst="downArrow">
            <a:avLst>
              <a:gd name="adj1" fmla="val 50000"/>
              <a:gd name="adj2" fmla="val 45408"/>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18" name="17 - TextBox"/>
          <p:cNvSpPr txBox="1"/>
          <p:nvPr/>
        </p:nvSpPr>
        <p:spPr>
          <a:xfrm>
            <a:off x="4714876" y="5429264"/>
            <a:ext cx="571504" cy="369332"/>
          </a:xfrm>
          <a:prstGeom prst="rect">
            <a:avLst/>
          </a:prstGeom>
          <a:noFill/>
        </p:spPr>
        <p:txBody>
          <a:bodyPr wrap="square" rtlCol="0">
            <a:spAutoFit/>
          </a:bodyPr>
          <a:lstStyle/>
          <a:p>
            <a:r>
              <a:rPr lang="el-GR" b="1" dirty="0" smtClean="0"/>
              <a:t>ΟΧΙ</a:t>
            </a:r>
            <a:endParaRPr lang="el-GR" b="1" dirty="0"/>
          </a:p>
        </p:txBody>
      </p:sp>
      <p:sp>
        <p:nvSpPr>
          <p:cNvPr id="19" name="18 - Ορθογώνιο"/>
          <p:cNvSpPr/>
          <p:nvPr/>
        </p:nvSpPr>
        <p:spPr>
          <a:xfrm>
            <a:off x="2285984" y="5857892"/>
            <a:ext cx="5143536" cy="369332"/>
          </a:xfrm>
          <a:prstGeom prst="rect">
            <a:avLst/>
          </a:prstGeom>
          <a:solidFill>
            <a:srgbClr val="FFFF99"/>
          </a:solidFill>
          <a:ln>
            <a:solidFill>
              <a:schemeClr val="tx1"/>
            </a:solidFill>
          </a:ln>
        </p:spPr>
        <p:txBody>
          <a:bodyPr wrap="square">
            <a:spAutoFit/>
          </a:bodyPr>
          <a:lstStyle/>
          <a:p>
            <a:pPr>
              <a:defRPr/>
            </a:pPr>
            <a:r>
              <a:rPr lang="el-GR" b="1" dirty="0">
                <a:effectLst>
                  <a:outerShdw blurRad="38100" dist="38100" dir="2700000" algn="tl">
                    <a:srgbClr val="FFFFFF"/>
                  </a:outerShdw>
                </a:effectLst>
                <a:latin typeface="Times New Roman" pitchFamily="18" charset="0"/>
              </a:rPr>
              <a:t>ΜΑΖΙΚΗ ΠΑΡΑΓΩΓΗ ΤΕΛΙΚΟΥ ΠΡΟΙΟΝΤΟΣ</a:t>
            </a:r>
            <a:endParaRPr lang="el-GR" sz="2000" b="1" dirty="0">
              <a:effectLst>
                <a:outerShdw blurRad="38100" dist="38100" dir="2700000" algn="tl">
                  <a:srgbClr val="FFFFFF"/>
                </a:outerShdw>
              </a:effectLst>
              <a:latin typeface="Times New Roman" pitchFamily="18" charset="0"/>
            </a:endParaRPr>
          </a:p>
        </p:txBody>
      </p:sp>
      <p:sp>
        <p:nvSpPr>
          <p:cNvPr id="20" name="AutoShape 17"/>
          <p:cNvSpPr>
            <a:spLocks noChangeArrowheads="1"/>
          </p:cNvSpPr>
          <p:nvPr/>
        </p:nvSpPr>
        <p:spPr bwMode="auto">
          <a:xfrm>
            <a:off x="1142976" y="4786322"/>
            <a:ext cx="1676400" cy="228600"/>
          </a:xfrm>
          <a:prstGeom prst="leftArrow">
            <a:avLst>
              <a:gd name="adj1" fmla="val 50000"/>
              <a:gd name="adj2" fmla="val 183333"/>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21" name="AutoShape 18"/>
          <p:cNvSpPr>
            <a:spLocks noChangeArrowheads="1"/>
          </p:cNvSpPr>
          <p:nvPr/>
        </p:nvSpPr>
        <p:spPr bwMode="auto">
          <a:xfrm>
            <a:off x="1071538" y="4143380"/>
            <a:ext cx="228600" cy="671513"/>
          </a:xfrm>
          <a:prstGeom prst="upArrow">
            <a:avLst>
              <a:gd name="adj1" fmla="val 50000"/>
              <a:gd name="adj2" fmla="val 73438"/>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22" name="21 - Ορθογώνιο"/>
          <p:cNvSpPr/>
          <p:nvPr/>
        </p:nvSpPr>
        <p:spPr>
          <a:xfrm>
            <a:off x="214282" y="3786190"/>
            <a:ext cx="2589170"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ΕΠΑΝΑΣΧΕΔΙΑΣΜΟΣ</a:t>
            </a:r>
            <a:endParaRPr lang="el-GR" sz="2000" b="1" dirty="0">
              <a:effectLst>
                <a:outerShdw blurRad="38100" dist="38100" dir="2700000" algn="tl">
                  <a:srgbClr val="FFFFFF"/>
                </a:outerShdw>
              </a:effectLst>
              <a:latin typeface="Times New Roman" pitchFamily="18" charset="0"/>
            </a:endParaRPr>
          </a:p>
        </p:txBody>
      </p:sp>
      <p:sp>
        <p:nvSpPr>
          <p:cNvPr id="23" name="AutoShape 20"/>
          <p:cNvSpPr>
            <a:spLocks noChangeArrowheads="1"/>
          </p:cNvSpPr>
          <p:nvPr/>
        </p:nvSpPr>
        <p:spPr bwMode="auto">
          <a:xfrm>
            <a:off x="1071538" y="3143248"/>
            <a:ext cx="228600" cy="595312"/>
          </a:xfrm>
          <a:prstGeom prst="upArrow">
            <a:avLst>
              <a:gd name="adj1" fmla="val 50000"/>
              <a:gd name="adj2" fmla="val 65104"/>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24" name="AutoShape 21"/>
          <p:cNvSpPr>
            <a:spLocks noChangeArrowheads="1"/>
          </p:cNvSpPr>
          <p:nvPr/>
        </p:nvSpPr>
        <p:spPr bwMode="auto">
          <a:xfrm>
            <a:off x="1357290" y="3071810"/>
            <a:ext cx="1671638" cy="228600"/>
          </a:xfrm>
          <a:prstGeom prst="rightArrow">
            <a:avLst>
              <a:gd name="adj1" fmla="val 50000"/>
              <a:gd name="adj2" fmla="val 175000"/>
            </a:avLst>
          </a:prstGeom>
          <a:solidFill>
            <a:srgbClr val="FF3399"/>
          </a:solidFill>
          <a:ln w="9525">
            <a:solidFill>
              <a:schemeClr val="tx1"/>
            </a:solidFill>
            <a:miter lim="800000"/>
            <a:headEnd/>
            <a:tailEnd/>
          </a:ln>
        </p:spPr>
        <p:txBody>
          <a:bodyPr wrap="none" anchor="ctr"/>
          <a:lstStyle/>
          <a:p>
            <a:pPr eaLnBrk="1" hangingPunct="1"/>
            <a:endParaRPr lang="el-GR" altLang="en-US">
              <a:latin typeface="Arial" charset="0"/>
            </a:endParaRPr>
          </a:p>
        </p:txBody>
      </p:sp>
      <p:sp>
        <p:nvSpPr>
          <p:cNvPr id="25" name="24 - TextBox"/>
          <p:cNvSpPr txBox="1"/>
          <p:nvPr/>
        </p:nvSpPr>
        <p:spPr>
          <a:xfrm>
            <a:off x="1785918" y="4500570"/>
            <a:ext cx="714380" cy="369332"/>
          </a:xfrm>
          <a:prstGeom prst="rect">
            <a:avLst/>
          </a:prstGeom>
          <a:noFill/>
        </p:spPr>
        <p:txBody>
          <a:bodyPr wrap="square" rtlCol="0">
            <a:spAutoFit/>
          </a:bodyPr>
          <a:lstStyle/>
          <a:p>
            <a:endParaRPr lang="el-GR" dirty="0"/>
          </a:p>
        </p:txBody>
      </p:sp>
      <p:sp>
        <p:nvSpPr>
          <p:cNvPr id="26" name="25 - TextBox"/>
          <p:cNvSpPr txBox="1"/>
          <p:nvPr/>
        </p:nvSpPr>
        <p:spPr>
          <a:xfrm>
            <a:off x="1785918" y="4429132"/>
            <a:ext cx="785818" cy="369332"/>
          </a:xfrm>
          <a:prstGeom prst="rect">
            <a:avLst/>
          </a:prstGeom>
          <a:noFill/>
        </p:spPr>
        <p:txBody>
          <a:bodyPr wrap="square" rtlCol="0">
            <a:spAutoFit/>
          </a:bodyPr>
          <a:lstStyle/>
          <a:p>
            <a:r>
              <a:rPr lang="el-GR" b="1" dirty="0" smtClean="0"/>
              <a:t>ΝΑΙ</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1" grpId="0" animBg="1"/>
      <p:bldP spid="13" grpId="0" animBg="1"/>
      <p:bldP spid="17" grpId="0" animBg="1"/>
      <p:bldP spid="20" grpId="0" animBg="1"/>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28600"/>
            <a:ext cx="8858312" cy="990600"/>
          </a:xfrm>
        </p:spPr>
        <p:txBody>
          <a:bodyPr>
            <a:normAutofit/>
          </a:bodyPr>
          <a:lstStyle/>
          <a:p>
            <a:pPr fontAlgn="auto">
              <a:spcAft>
                <a:spcPts val="0"/>
              </a:spcAft>
              <a:defRPr/>
            </a:pPr>
            <a:r>
              <a:rPr lang="el-GR" altLang="en-US" sz="3600" b="1" dirty="0" smtClean="0">
                <a:solidFill>
                  <a:schemeClr val="tx1"/>
                </a:solidFill>
                <a:latin typeface="Calibri" panose="020F0502020204030204" pitchFamily="34" charset="0"/>
                <a:cs typeface="Calibri" panose="020F0502020204030204" pitchFamily="34" charset="0"/>
              </a:rPr>
              <a:t>ΤΟ ΣΥΓΧΡΟΝΟ ΜΗΧΑΝΟΛΟΓΙΚΟ ΕΡΓΟΣΤΑΣΙΟ</a:t>
            </a: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5" name="4 - Ορθογώνιο"/>
          <p:cNvSpPr/>
          <p:nvPr/>
        </p:nvSpPr>
        <p:spPr>
          <a:xfrm>
            <a:off x="714348" y="1928802"/>
            <a:ext cx="7643866" cy="4708981"/>
          </a:xfrm>
          <a:prstGeom prst="rect">
            <a:avLst/>
          </a:prstGeom>
          <a:solidFill>
            <a:srgbClr val="92D050"/>
          </a:solidFill>
        </p:spPr>
        <p:txBody>
          <a:bodyPr wrap="square">
            <a:spAutoFit/>
          </a:bodyPr>
          <a:lstStyle/>
          <a:p>
            <a:pPr lvl="0">
              <a:buFontTx/>
              <a:buNone/>
            </a:pPr>
            <a:r>
              <a:rPr lang="el-GR" altLang="en-US" sz="3200" b="1" dirty="0" smtClean="0">
                <a:solidFill>
                  <a:schemeClr val="tx1"/>
                </a:solidFill>
                <a:latin typeface="Calibri" panose="020F0502020204030204" pitchFamily="34" charset="0"/>
                <a:cs typeface="Calibri" panose="020F0502020204030204" pitchFamily="34" charset="0"/>
              </a:rPr>
              <a:t>3. ΤΜΗΜΑ ΠΑΡΑΓΩΓΗΣ</a:t>
            </a:r>
          </a:p>
          <a:p>
            <a:pPr lvl="0">
              <a:buFontTx/>
              <a:buNone/>
            </a:pPr>
            <a:r>
              <a:rPr lang="el-GR" sz="1600" dirty="0" smtClean="0">
                <a:latin typeface="+mj-lt"/>
              </a:rPr>
              <a:t>Είναι το τμήμα στο οποίο γίνεται η παραγωγή του προϊόντος. Περιλαμβάνει:</a:t>
            </a:r>
            <a:endParaRPr lang="en-US"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ΑΠΟΘΗΚΗ ΠΡΩΤΩΝ ΥΛΩΝ</a:t>
            </a:r>
            <a:endParaRPr lang="en-US"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ΑΠΟΘΗΚΗ ΕΡΓΑΛΕΙΩΝ</a:t>
            </a:r>
          </a:p>
          <a:p>
            <a:pPr lvl="1">
              <a:buFont typeface="Wingdings" pitchFamily="2" charset="2"/>
              <a:buChar char="Ø"/>
            </a:pPr>
            <a:r>
              <a:rPr lang="el-GR" altLang="en-US" b="1" dirty="0" smtClean="0">
                <a:solidFill>
                  <a:srgbClr val="7030A0"/>
                </a:solidFill>
                <a:latin typeface="Calibri" panose="020F0502020204030204" pitchFamily="34" charset="0"/>
                <a:cs typeface="Calibri" panose="020F0502020204030204" pitchFamily="34" charset="0"/>
                <a:hlinkClick r:id="rId2"/>
              </a:rPr>
              <a:t>ΧΥΤΗΡΙΟ-ΠΡΟΤΥΠΟΠΟΙΕΙΟ</a:t>
            </a:r>
            <a:endParaRPr lang="el-GR" altLang="en-US" b="1" dirty="0" smtClean="0">
              <a:solidFill>
                <a:srgbClr val="7030A0"/>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b="1" dirty="0" smtClean="0">
                <a:solidFill>
                  <a:schemeClr val="bg2">
                    <a:lumMod val="50000"/>
                  </a:schemeClr>
                </a:solidFill>
                <a:latin typeface="Calibri" panose="020F0502020204030204" pitchFamily="34" charset="0"/>
                <a:cs typeface="Calibri" panose="020F0502020204030204" pitchFamily="34" charset="0"/>
                <a:hlinkClick r:id="rId3"/>
              </a:rPr>
              <a:t>ΜΗΧΑΝΟΥΡΓΕΙΟ</a:t>
            </a:r>
            <a:endParaRPr lang="el-GR" altLang="en-US" b="1" dirty="0" smtClean="0">
              <a:solidFill>
                <a:schemeClr val="bg2">
                  <a:lumMod val="50000"/>
                </a:schemeClr>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ΕΦΑΡΜΟΣΤΗΡΙΟ</a:t>
            </a: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ΣΙΔΗΡΟΥΡΓΕΙΟ</a:t>
            </a: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ΚΑΜΙΝΕΥΤΗΡΙΟ</a:t>
            </a:r>
          </a:p>
          <a:p>
            <a:pPr lvl="1">
              <a:buFont typeface="Wingdings" pitchFamily="2" charset="2"/>
              <a:buChar char="Ø"/>
            </a:pPr>
            <a:r>
              <a:rPr lang="el-GR" altLang="en-US" b="1" dirty="0" smtClean="0">
                <a:solidFill>
                  <a:schemeClr val="tx2">
                    <a:lumMod val="75000"/>
                  </a:schemeClr>
                </a:solidFill>
                <a:latin typeface="Calibri" panose="020F0502020204030204" pitchFamily="34" charset="0"/>
                <a:cs typeface="Calibri" panose="020F0502020204030204" pitchFamily="34" charset="0"/>
                <a:hlinkClick r:id="rId4"/>
              </a:rPr>
              <a:t>ΤΜΗΜΑ ΣΥΓΚΟΛΛΗΣΕΩΝ</a:t>
            </a:r>
            <a:endParaRPr lang="el-GR" altLang="en-US" b="1" dirty="0" smtClean="0">
              <a:solidFill>
                <a:schemeClr val="tx2">
                  <a:lumMod val="75000"/>
                </a:schemeClr>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ΛΕΥΚΟΣΙΔΗΡΟΥΡΓΕΙΟ</a:t>
            </a:r>
          </a:p>
          <a:p>
            <a:pPr lvl="1">
              <a:buFont typeface="Wingdings" pitchFamily="2" charset="2"/>
              <a:buChar char="Ø"/>
            </a:pPr>
            <a:r>
              <a:rPr lang="el-GR" altLang="en-US" dirty="0" smtClean="0">
                <a:latin typeface="Calibri" panose="020F0502020204030204" pitchFamily="34" charset="0"/>
                <a:cs typeface="Calibri" panose="020F0502020204030204" pitchFamily="34" charset="0"/>
              </a:rPr>
              <a:t>ΕΠΙΜΕΤΑΛΛΩΣΕΩΝ</a:t>
            </a:r>
            <a:endParaRPr lang="el-GR" altLang="en-US" dirty="0" smtClean="0">
              <a:solidFill>
                <a:schemeClr val="tx1"/>
              </a:solidFill>
              <a:latin typeface="Calibri" panose="020F0502020204030204" pitchFamily="34" charset="0"/>
              <a:cs typeface="Calibri" panose="020F0502020204030204" pitchFamily="34" charset="0"/>
            </a:endParaRP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ΣΥΝΑΡΜΟΛΟΓΗΣΗΣ</a:t>
            </a: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ΣΥΣΚΕΥΑΣΙΑΣ</a:t>
            </a:r>
          </a:p>
          <a:p>
            <a:pPr lvl="1">
              <a:buFont typeface="Wingdings" pitchFamily="2" charset="2"/>
              <a:buChar char="Ø"/>
            </a:pPr>
            <a:r>
              <a:rPr lang="el-GR" altLang="en-US" dirty="0" smtClean="0">
                <a:solidFill>
                  <a:schemeClr val="tx1"/>
                </a:solidFill>
                <a:latin typeface="Calibri" panose="020F0502020204030204" pitchFamily="34" charset="0"/>
                <a:cs typeface="Calibri" panose="020F0502020204030204" pitchFamily="34" charset="0"/>
              </a:rPr>
              <a:t>ΑΠΟΘΗΚΗ ΤΕΛΙΚΩΝ ΚΑΤΑΣΚΕΥΩΝ</a:t>
            </a:r>
          </a:p>
          <a:p>
            <a:pPr lvl="1"/>
            <a:endParaRPr lang="el-GR" altLang="en-US" dirty="0">
              <a:solidFill>
                <a:schemeClr val="tx1"/>
              </a:solidFill>
              <a:latin typeface="Calibri" panose="020F0502020204030204" pitchFamily="34" charset="0"/>
              <a:cs typeface="Calibri" panose="020F0502020204030204" pitchFamily="34" charset="0"/>
            </a:endParaRPr>
          </a:p>
        </p:txBody>
      </p:sp>
      <p:pic>
        <p:nvPicPr>
          <p:cNvPr id="4" name="3 - Εικόνα" descr="παραγωγή.jpg"/>
          <p:cNvPicPr>
            <a:picLocks noChangeAspect="1"/>
          </p:cNvPicPr>
          <p:nvPr/>
        </p:nvPicPr>
        <p:blipFill>
          <a:blip r:embed="rId5"/>
          <a:stretch>
            <a:fillRect/>
          </a:stretch>
        </p:blipFill>
        <p:spPr>
          <a:xfrm>
            <a:off x="5072066" y="2857496"/>
            <a:ext cx="3115341" cy="20717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5 - Εικόνα" descr="παραγωγή1.jpg"/>
          <p:cNvPicPr>
            <a:picLocks noChangeAspect="1"/>
          </p:cNvPicPr>
          <p:nvPr/>
        </p:nvPicPr>
        <p:blipFill>
          <a:blip r:embed="rId6"/>
          <a:stretch>
            <a:fillRect/>
          </a:stretch>
        </p:blipFill>
        <p:spPr>
          <a:xfrm>
            <a:off x="4786314" y="4786322"/>
            <a:ext cx="2928958" cy="18393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57422" y="214290"/>
            <a:ext cx="4132478" cy="584775"/>
          </a:xfrm>
          <a:prstGeom prst="rect">
            <a:avLst/>
          </a:prstGeom>
        </p:spPr>
        <p:txBody>
          <a:bodyPr wrap="none">
            <a:spAutoFit/>
          </a:bodyPr>
          <a:lstStyle/>
          <a:p>
            <a:r>
              <a:rPr lang="el-GR" altLang="en-US" sz="3200" b="1" dirty="0" smtClean="0">
                <a:solidFill>
                  <a:schemeClr val="tx1"/>
                </a:solidFill>
                <a:latin typeface="Calibri" panose="020F0502020204030204" pitchFamily="34" charset="0"/>
                <a:cs typeface="Calibri" panose="020F0502020204030204" pitchFamily="34" charset="0"/>
              </a:rPr>
              <a:t>3. ΤΜΗΜΑ ΠΑΡΑΓΩΓΗΣ</a:t>
            </a:r>
            <a:endParaRPr lang="el-GR" sz="3200" dirty="0"/>
          </a:p>
        </p:txBody>
      </p:sp>
      <p:sp>
        <p:nvSpPr>
          <p:cNvPr id="3" name="2 - Ορθογώνιο"/>
          <p:cNvSpPr/>
          <p:nvPr/>
        </p:nvSpPr>
        <p:spPr>
          <a:xfrm>
            <a:off x="214282" y="857232"/>
            <a:ext cx="2091214" cy="369332"/>
          </a:xfrm>
          <a:prstGeom prst="rect">
            <a:avLst/>
          </a:prstGeom>
          <a:solidFill>
            <a:srgbClr val="FFFF99"/>
          </a:solidFill>
          <a:ln>
            <a:solidFill>
              <a:schemeClr val="tx1"/>
            </a:solidFill>
          </a:ln>
        </p:spPr>
        <p:txBody>
          <a:bodyPr wrap="none">
            <a:spAutoFit/>
          </a:bodyPr>
          <a:lstStyle/>
          <a:p>
            <a:pPr algn="ctr">
              <a:defRPr/>
            </a:pPr>
            <a:r>
              <a:rPr lang="el-GR" b="1" dirty="0">
                <a:effectLst>
                  <a:outerShdw blurRad="38100" dist="38100" dir="2700000" algn="tl">
                    <a:srgbClr val="FFFFFF"/>
                  </a:outerShdw>
                </a:effectLst>
                <a:latin typeface="Times New Roman" pitchFamily="18" charset="0"/>
              </a:rPr>
              <a:t>1. ΠΡΩΤΕΣ  ΥΛΕΣ</a:t>
            </a:r>
          </a:p>
        </p:txBody>
      </p:sp>
      <p:graphicFrame>
        <p:nvGraphicFramePr>
          <p:cNvPr id="16389" name="Object 5"/>
          <p:cNvGraphicFramePr>
            <a:graphicFrameLocks noGrp="1" noChangeAspect="1"/>
          </p:cNvGraphicFramePr>
          <p:nvPr/>
        </p:nvGraphicFramePr>
        <p:xfrm>
          <a:off x="142845" y="1285860"/>
          <a:ext cx="2428892" cy="1781175"/>
        </p:xfrm>
        <a:graphic>
          <a:graphicData uri="http://schemas.openxmlformats.org/presentationml/2006/ole">
            <p:oleObj spid="_x0000_s22530" name="Clip" r:id="rId3" imgW="4857143" imgH="3247619" progId="">
              <p:embed/>
            </p:oleObj>
          </a:graphicData>
        </a:graphic>
      </p:graphicFrame>
      <p:sp>
        <p:nvSpPr>
          <p:cNvPr id="5" name="4 - Ορθογώνιο"/>
          <p:cNvSpPr/>
          <p:nvPr/>
        </p:nvSpPr>
        <p:spPr>
          <a:xfrm>
            <a:off x="2428860" y="857232"/>
            <a:ext cx="3071834" cy="369332"/>
          </a:xfrm>
          <a:prstGeom prst="rect">
            <a:avLst/>
          </a:prstGeom>
          <a:solidFill>
            <a:srgbClr val="FFFF99"/>
          </a:solidFill>
          <a:ln>
            <a:solidFill>
              <a:schemeClr val="tx1"/>
            </a:solidFill>
          </a:ln>
        </p:spPr>
        <p:txBody>
          <a:bodyPr wrap="square">
            <a:spAutoFit/>
          </a:bodyPr>
          <a:lstStyle/>
          <a:p>
            <a:pPr algn="ctr">
              <a:defRPr/>
            </a:pPr>
            <a:r>
              <a:rPr lang="el-GR" b="1" dirty="0">
                <a:effectLst>
                  <a:outerShdw blurRad="38100" dist="38100" dir="2700000" algn="tl">
                    <a:srgbClr val="FFFFFF"/>
                  </a:outerShdw>
                </a:effectLst>
                <a:latin typeface="Times New Roman" pitchFamily="18" charset="0"/>
              </a:rPr>
              <a:t>2. ΑΠΟΘΗΚΗ ΕΡΓΑΛΕΙΩΝ</a:t>
            </a:r>
          </a:p>
        </p:txBody>
      </p:sp>
      <p:graphicFrame>
        <p:nvGraphicFramePr>
          <p:cNvPr id="16404" name="Object 20"/>
          <p:cNvGraphicFramePr>
            <a:graphicFrameLocks noGrp="1" noChangeAspect="1"/>
          </p:cNvGraphicFramePr>
          <p:nvPr/>
        </p:nvGraphicFramePr>
        <p:xfrm>
          <a:off x="2643174" y="1285860"/>
          <a:ext cx="2786082" cy="1857388"/>
        </p:xfrm>
        <a:graphic>
          <a:graphicData uri="http://schemas.openxmlformats.org/presentationml/2006/ole">
            <p:oleObj spid="_x0000_s22531" name="Clip" r:id="rId4" imgW="833933" imgH="754380" progId="">
              <p:embed/>
            </p:oleObj>
          </a:graphicData>
        </a:graphic>
      </p:graphicFrame>
      <p:sp>
        <p:nvSpPr>
          <p:cNvPr id="7" name="6 - Ορθογώνιο"/>
          <p:cNvSpPr/>
          <p:nvPr/>
        </p:nvSpPr>
        <p:spPr>
          <a:xfrm>
            <a:off x="5572132" y="857233"/>
            <a:ext cx="3571868" cy="369332"/>
          </a:xfrm>
          <a:prstGeom prst="rect">
            <a:avLst/>
          </a:prstGeom>
          <a:solidFill>
            <a:srgbClr val="FFFF99"/>
          </a:solidFill>
          <a:ln>
            <a:solidFill>
              <a:schemeClr val="tx1"/>
            </a:solidFill>
          </a:ln>
        </p:spPr>
        <p:txBody>
          <a:bodyPr wrap="square">
            <a:spAutoFit/>
          </a:bodyPr>
          <a:lstStyle/>
          <a:p>
            <a:pPr algn="ctr">
              <a:defRPr/>
            </a:pPr>
            <a:r>
              <a:rPr lang="el-GR" b="1" dirty="0">
                <a:effectLst>
                  <a:outerShdw blurRad="38100" dist="38100" dir="2700000" algn="tl">
                    <a:srgbClr val="FFFFFF"/>
                  </a:outerShdw>
                </a:effectLst>
                <a:latin typeface="Times New Roman" pitchFamily="18" charset="0"/>
              </a:rPr>
              <a:t>3. ΧΥΤΗΡΙΟ ΠΡΟΤΥΠΟΠΟΙΕΙΟ</a:t>
            </a:r>
          </a:p>
        </p:txBody>
      </p:sp>
      <p:pic>
        <p:nvPicPr>
          <p:cNvPr id="10" name="Picture 14"/>
          <p:cNvPicPr>
            <a:picLocks noChangeAspect="1" noChangeArrowheads="1"/>
          </p:cNvPicPr>
          <p:nvPr/>
        </p:nvPicPr>
        <p:blipFill>
          <a:blip r:embed="rId5"/>
          <a:srcRect/>
          <a:stretch>
            <a:fillRect/>
          </a:stretch>
        </p:blipFill>
        <p:spPr bwMode="auto">
          <a:xfrm>
            <a:off x="5643570" y="1285860"/>
            <a:ext cx="3357586" cy="1857388"/>
          </a:xfrm>
          <a:prstGeom prst="rect">
            <a:avLst/>
          </a:prstGeom>
          <a:noFill/>
          <a:ln w="9525">
            <a:solidFill>
              <a:schemeClr val="tx1"/>
            </a:solidFill>
            <a:miter lim="800000"/>
            <a:headEnd/>
            <a:tailEnd/>
          </a:ln>
        </p:spPr>
      </p:pic>
      <p:sp>
        <p:nvSpPr>
          <p:cNvPr id="11" name="10 - Ορθογώνιο"/>
          <p:cNvSpPr/>
          <p:nvPr/>
        </p:nvSpPr>
        <p:spPr>
          <a:xfrm>
            <a:off x="142844" y="3500438"/>
            <a:ext cx="2307491"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4.ΜΗΧΑΝΟΥΡΓΕΙΟ</a:t>
            </a:r>
          </a:p>
        </p:txBody>
      </p:sp>
      <p:graphicFrame>
        <p:nvGraphicFramePr>
          <p:cNvPr id="16402" name="Object 18"/>
          <p:cNvGraphicFramePr>
            <a:graphicFrameLocks noGrp="1" noChangeAspect="1"/>
          </p:cNvGraphicFramePr>
          <p:nvPr/>
        </p:nvGraphicFramePr>
        <p:xfrm>
          <a:off x="142844" y="4000504"/>
          <a:ext cx="2357454" cy="2571768"/>
        </p:xfrm>
        <a:graphic>
          <a:graphicData uri="http://schemas.openxmlformats.org/presentationml/2006/ole">
            <p:oleObj spid="_x0000_s22532" name="Clip" r:id="rId6" imgW="1060704" imgH="1072591" progId="">
              <p:embed/>
            </p:oleObj>
          </a:graphicData>
        </a:graphic>
      </p:graphicFrame>
      <p:sp>
        <p:nvSpPr>
          <p:cNvPr id="13" name="12 - Ορθογώνιο"/>
          <p:cNvSpPr/>
          <p:nvPr/>
        </p:nvSpPr>
        <p:spPr>
          <a:xfrm>
            <a:off x="4714876" y="3429000"/>
            <a:ext cx="2339871"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5. ΕΦΑΡΜΟΣΤΗΡΙΟ</a:t>
            </a:r>
          </a:p>
        </p:txBody>
      </p:sp>
      <p:graphicFrame>
        <p:nvGraphicFramePr>
          <p:cNvPr id="16407" name="Object 23"/>
          <p:cNvGraphicFramePr>
            <a:graphicFrameLocks noChangeAspect="1"/>
          </p:cNvGraphicFramePr>
          <p:nvPr/>
        </p:nvGraphicFramePr>
        <p:xfrm>
          <a:off x="4071935" y="3929066"/>
          <a:ext cx="3857652" cy="2714643"/>
        </p:xfrm>
        <a:graphic>
          <a:graphicData uri="http://schemas.openxmlformats.org/presentationml/2006/ole">
            <p:oleObj spid="_x0000_s22533" name="Clip" r:id="rId7" imgW="811073" imgH="78181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animEffect transition="in" filter="fade">
                                      <p:cBhvr>
                                        <p:cTn id="9" dur="500"/>
                                        <p:tgtEl>
                                          <p:spTgt spid="1638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6404"/>
                                        </p:tgtEl>
                                        <p:attrNameLst>
                                          <p:attrName>style.visibility</p:attrName>
                                        </p:attrNameLst>
                                      </p:cBhvr>
                                      <p:to>
                                        <p:strVal val="visible"/>
                                      </p:to>
                                    </p:set>
                                    <p:anim calcmode="lin" valueType="num">
                                      <p:cBhvr>
                                        <p:cTn id="14" dur="500" fill="hold"/>
                                        <p:tgtEl>
                                          <p:spTgt spid="16404"/>
                                        </p:tgtEl>
                                        <p:attrNameLst>
                                          <p:attrName>ppt_w</p:attrName>
                                        </p:attrNameLst>
                                      </p:cBhvr>
                                      <p:tavLst>
                                        <p:tav tm="0">
                                          <p:val>
                                            <p:fltVal val="0"/>
                                          </p:val>
                                        </p:tav>
                                        <p:tav tm="100000">
                                          <p:val>
                                            <p:strVal val="#ppt_w"/>
                                          </p:val>
                                        </p:tav>
                                      </p:tavLst>
                                    </p:anim>
                                    <p:anim calcmode="lin" valueType="num">
                                      <p:cBhvr>
                                        <p:cTn id="15" dur="500" fill="hold"/>
                                        <p:tgtEl>
                                          <p:spTgt spid="16404"/>
                                        </p:tgtEl>
                                        <p:attrNameLst>
                                          <p:attrName>ppt_h</p:attrName>
                                        </p:attrNameLst>
                                      </p:cBhvr>
                                      <p:tavLst>
                                        <p:tav tm="0">
                                          <p:val>
                                            <p:fltVal val="0"/>
                                          </p:val>
                                        </p:tav>
                                        <p:tav tm="100000">
                                          <p:val>
                                            <p:strVal val="#ppt_h"/>
                                          </p:val>
                                        </p:tav>
                                      </p:tavLst>
                                    </p:anim>
                                    <p:animEffect transition="in" filter="fade">
                                      <p:cBhvr>
                                        <p:cTn id="16" dur="500"/>
                                        <p:tgtEl>
                                          <p:spTgt spid="1640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6402"/>
                                        </p:tgtEl>
                                        <p:attrNameLst>
                                          <p:attrName>style.visibility</p:attrName>
                                        </p:attrNameLst>
                                      </p:cBhvr>
                                      <p:to>
                                        <p:strVal val="visible"/>
                                      </p:to>
                                    </p:set>
                                    <p:anim calcmode="lin" valueType="num">
                                      <p:cBhvr>
                                        <p:cTn id="28" dur="500" fill="hold"/>
                                        <p:tgtEl>
                                          <p:spTgt spid="16402"/>
                                        </p:tgtEl>
                                        <p:attrNameLst>
                                          <p:attrName>ppt_w</p:attrName>
                                        </p:attrNameLst>
                                      </p:cBhvr>
                                      <p:tavLst>
                                        <p:tav tm="0">
                                          <p:val>
                                            <p:fltVal val="0"/>
                                          </p:val>
                                        </p:tav>
                                        <p:tav tm="100000">
                                          <p:val>
                                            <p:strVal val="#ppt_w"/>
                                          </p:val>
                                        </p:tav>
                                      </p:tavLst>
                                    </p:anim>
                                    <p:anim calcmode="lin" valueType="num">
                                      <p:cBhvr>
                                        <p:cTn id="29" dur="500" fill="hold"/>
                                        <p:tgtEl>
                                          <p:spTgt spid="16402"/>
                                        </p:tgtEl>
                                        <p:attrNameLst>
                                          <p:attrName>ppt_h</p:attrName>
                                        </p:attrNameLst>
                                      </p:cBhvr>
                                      <p:tavLst>
                                        <p:tav tm="0">
                                          <p:val>
                                            <p:fltVal val="0"/>
                                          </p:val>
                                        </p:tav>
                                        <p:tav tm="100000">
                                          <p:val>
                                            <p:strVal val="#ppt_h"/>
                                          </p:val>
                                        </p:tav>
                                      </p:tavLst>
                                    </p:anim>
                                    <p:animEffect transition="in" filter="fade">
                                      <p:cBhvr>
                                        <p:cTn id="30" dur="500"/>
                                        <p:tgtEl>
                                          <p:spTgt spid="1640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407"/>
                                        </p:tgtEl>
                                        <p:attrNameLst>
                                          <p:attrName>style.visibility</p:attrName>
                                        </p:attrNameLst>
                                      </p:cBhvr>
                                      <p:to>
                                        <p:strVal val="visible"/>
                                      </p:to>
                                    </p:set>
                                    <p:anim calcmode="lin" valueType="num">
                                      <p:cBhvr>
                                        <p:cTn id="35" dur="500" fill="hold"/>
                                        <p:tgtEl>
                                          <p:spTgt spid="16407"/>
                                        </p:tgtEl>
                                        <p:attrNameLst>
                                          <p:attrName>ppt_w</p:attrName>
                                        </p:attrNameLst>
                                      </p:cBhvr>
                                      <p:tavLst>
                                        <p:tav tm="0">
                                          <p:val>
                                            <p:fltVal val="0"/>
                                          </p:val>
                                        </p:tav>
                                        <p:tav tm="100000">
                                          <p:val>
                                            <p:strVal val="#ppt_w"/>
                                          </p:val>
                                        </p:tav>
                                      </p:tavLst>
                                    </p:anim>
                                    <p:anim calcmode="lin" valueType="num">
                                      <p:cBhvr>
                                        <p:cTn id="36" dur="500" fill="hold"/>
                                        <p:tgtEl>
                                          <p:spTgt spid="16407"/>
                                        </p:tgtEl>
                                        <p:attrNameLst>
                                          <p:attrName>ppt_h</p:attrName>
                                        </p:attrNameLst>
                                      </p:cBhvr>
                                      <p:tavLst>
                                        <p:tav tm="0">
                                          <p:val>
                                            <p:fltVal val="0"/>
                                          </p:val>
                                        </p:tav>
                                        <p:tav tm="100000">
                                          <p:val>
                                            <p:strVal val="#ppt_h"/>
                                          </p:val>
                                        </p:tav>
                                      </p:tavLst>
                                    </p:anim>
                                    <p:animEffect transition="in" filter="fade">
                                      <p:cBhvr>
                                        <p:cTn id="37" dur="500"/>
                                        <p:tgtEl>
                                          <p:spTgt spid="1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57422" y="214290"/>
            <a:ext cx="4132478" cy="584775"/>
          </a:xfrm>
          <a:prstGeom prst="rect">
            <a:avLst/>
          </a:prstGeom>
        </p:spPr>
        <p:txBody>
          <a:bodyPr wrap="none">
            <a:spAutoFit/>
          </a:bodyPr>
          <a:lstStyle/>
          <a:p>
            <a:r>
              <a:rPr lang="el-GR" altLang="en-US" sz="3200" b="1" dirty="0" smtClean="0">
                <a:solidFill>
                  <a:schemeClr val="tx1"/>
                </a:solidFill>
                <a:latin typeface="Calibri" panose="020F0502020204030204" pitchFamily="34" charset="0"/>
                <a:cs typeface="Calibri" panose="020F0502020204030204" pitchFamily="34" charset="0"/>
              </a:rPr>
              <a:t>3. ΤΜΗΜΑ ΠΑΡΑΓΩΓΗΣ</a:t>
            </a:r>
            <a:endParaRPr lang="el-GR" sz="3200" dirty="0"/>
          </a:p>
        </p:txBody>
      </p:sp>
      <p:sp>
        <p:nvSpPr>
          <p:cNvPr id="3" name="2 - Ορθογώνιο"/>
          <p:cNvSpPr/>
          <p:nvPr/>
        </p:nvSpPr>
        <p:spPr>
          <a:xfrm>
            <a:off x="214282" y="857232"/>
            <a:ext cx="2172839" cy="369332"/>
          </a:xfrm>
          <a:prstGeom prst="rect">
            <a:avLst/>
          </a:prstGeom>
          <a:solidFill>
            <a:srgbClr val="FFFF99"/>
          </a:solidFill>
          <a:ln>
            <a:solidFill>
              <a:schemeClr val="tx1"/>
            </a:solidFill>
          </a:ln>
        </p:spPr>
        <p:txBody>
          <a:bodyPr wrap="none">
            <a:spAutoFit/>
          </a:bodyPr>
          <a:lstStyle/>
          <a:p>
            <a:pPr algn="ctr">
              <a:defRPr/>
            </a:pPr>
            <a:r>
              <a:rPr lang="el-GR" b="1" dirty="0">
                <a:effectLst>
                  <a:outerShdw blurRad="38100" dist="38100" dir="2700000" algn="tl">
                    <a:srgbClr val="FFFFFF"/>
                  </a:outerShdw>
                </a:effectLst>
                <a:latin typeface="Times New Roman" pitchFamily="18" charset="0"/>
              </a:rPr>
              <a:t>6. ΣΙΔΗΡΟΥΡΓΕΙΟ</a:t>
            </a:r>
          </a:p>
        </p:txBody>
      </p:sp>
      <p:sp>
        <p:nvSpPr>
          <p:cNvPr id="5" name="4 - Ορθογώνιο"/>
          <p:cNvSpPr/>
          <p:nvPr/>
        </p:nvSpPr>
        <p:spPr>
          <a:xfrm>
            <a:off x="2428860" y="857232"/>
            <a:ext cx="3071834" cy="369332"/>
          </a:xfrm>
          <a:prstGeom prst="rect">
            <a:avLst/>
          </a:prstGeom>
          <a:solidFill>
            <a:srgbClr val="FFFF99"/>
          </a:solidFill>
          <a:ln>
            <a:solidFill>
              <a:schemeClr val="tx1"/>
            </a:solidFill>
          </a:ln>
        </p:spPr>
        <p:txBody>
          <a:bodyPr wrap="square">
            <a:spAutoFit/>
          </a:bodyPr>
          <a:lstStyle/>
          <a:p>
            <a:pPr algn="ctr">
              <a:defRPr/>
            </a:pPr>
            <a:r>
              <a:rPr lang="el-GR" b="1" dirty="0">
                <a:effectLst>
                  <a:outerShdw blurRad="38100" dist="38100" dir="2700000" algn="tl">
                    <a:srgbClr val="FFFFFF"/>
                  </a:outerShdw>
                </a:effectLst>
                <a:latin typeface="Times New Roman" pitchFamily="18" charset="0"/>
              </a:rPr>
              <a:t>7.ΚΑΜΙΝΕΥΤΗΡΙΟ</a:t>
            </a:r>
          </a:p>
        </p:txBody>
      </p:sp>
      <p:sp>
        <p:nvSpPr>
          <p:cNvPr id="7" name="6 - Ορθογώνιο"/>
          <p:cNvSpPr/>
          <p:nvPr/>
        </p:nvSpPr>
        <p:spPr>
          <a:xfrm>
            <a:off x="5572132" y="857233"/>
            <a:ext cx="3571868" cy="369332"/>
          </a:xfrm>
          <a:prstGeom prst="rect">
            <a:avLst/>
          </a:prstGeom>
          <a:solidFill>
            <a:srgbClr val="FFFF99"/>
          </a:solidFill>
          <a:ln>
            <a:solidFill>
              <a:schemeClr val="tx1"/>
            </a:solidFill>
          </a:ln>
        </p:spPr>
        <p:txBody>
          <a:bodyPr wrap="square">
            <a:spAutoFit/>
          </a:bodyPr>
          <a:lstStyle/>
          <a:p>
            <a:pPr algn="ctr">
              <a:defRPr/>
            </a:pPr>
            <a:r>
              <a:rPr lang="el-GR" b="1" dirty="0">
                <a:effectLst>
                  <a:outerShdw blurRad="38100" dist="38100" dir="2700000" algn="tl">
                    <a:srgbClr val="FFFFFF"/>
                  </a:outerShdw>
                </a:effectLst>
                <a:latin typeface="Times New Roman" pitchFamily="18" charset="0"/>
              </a:rPr>
              <a:t>8. ΤΜΗΜΑ ΣΥΓΚΟΛΛΗΣΕΩΝ</a:t>
            </a:r>
          </a:p>
        </p:txBody>
      </p:sp>
      <p:sp>
        <p:nvSpPr>
          <p:cNvPr id="11" name="10 - Ορθογώνιο"/>
          <p:cNvSpPr/>
          <p:nvPr/>
        </p:nvSpPr>
        <p:spPr>
          <a:xfrm>
            <a:off x="2928926" y="4286256"/>
            <a:ext cx="2615909"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9. ΕΛΑΣΜΑΤΟΥΡΓΕΙΟ</a:t>
            </a:r>
          </a:p>
        </p:txBody>
      </p:sp>
      <p:graphicFrame>
        <p:nvGraphicFramePr>
          <p:cNvPr id="23559" name="Object 7"/>
          <p:cNvGraphicFramePr>
            <a:graphicFrameLocks noGrp="1" noChangeAspect="1"/>
          </p:cNvGraphicFramePr>
          <p:nvPr/>
        </p:nvGraphicFramePr>
        <p:xfrm>
          <a:off x="142844" y="1357298"/>
          <a:ext cx="2357454" cy="2928958"/>
        </p:xfrm>
        <a:graphic>
          <a:graphicData uri="http://schemas.openxmlformats.org/presentationml/2006/ole">
            <p:oleObj spid="_x0000_s23554" name="Clip" r:id="rId3" imgW="1190476" imgH="1190476" progId="">
              <p:embed/>
            </p:oleObj>
          </a:graphicData>
        </a:graphic>
      </p:graphicFrame>
      <p:graphicFrame>
        <p:nvGraphicFramePr>
          <p:cNvPr id="23561" name="Object 9"/>
          <p:cNvGraphicFramePr>
            <a:graphicFrameLocks noGrp="1" noChangeAspect="1"/>
          </p:cNvGraphicFramePr>
          <p:nvPr/>
        </p:nvGraphicFramePr>
        <p:xfrm>
          <a:off x="2714612" y="1357298"/>
          <a:ext cx="2714644" cy="2643206"/>
        </p:xfrm>
        <a:graphic>
          <a:graphicData uri="http://schemas.openxmlformats.org/presentationml/2006/ole">
            <p:oleObj spid="_x0000_s23555" name="Clip" r:id="rId4" imgW="1041375" imgH="612949" progId="">
              <p:embed/>
            </p:oleObj>
          </a:graphicData>
        </a:graphic>
      </p:graphicFrame>
      <p:graphicFrame>
        <p:nvGraphicFramePr>
          <p:cNvPr id="23563" name="Object 11"/>
          <p:cNvGraphicFramePr>
            <a:graphicFrameLocks noGrp="1" noChangeAspect="1"/>
          </p:cNvGraphicFramePr>
          <p:nvPr/>
        </p:nvGraphicFramePr>
        <p:xfrm>
          <a:off x="5643570" y="1357298"/>
          <a:ext cx="3357586" cy="2857520"/>
        </p:xfrm>
        <a:graphic>
          <a:graphicData uri="http://schemas.openxmlformats.org/presentationml/2006/ole">
            <p:oleObj spid="_x0000_s23556" name="Clip" r:id="rId5" imgW="725119" imgH="813816" progId="">
              <p:embed/>
            </p:oleObj>
          </a:graphicData>
        </a:graphic>
      </p:graphicFrame>
      <p:graphicFrame>
        <p:nvGraphicFramePr>
          <p:cNvPr id="23568" name="Object 16"/>
          <p:cNvGraphicFramePr>
            <a:graphicFrameLocks noChangeAspect="1"/>
          </p:cNvGraphicFramePr>
          <p:nvPr/>
        </p:nvGraphicFramePr>
        <p:xfrm>
          <a:off x="3214678" y="4786322"/>
          <a:ext cx="1857388" cy="1928826"/>
        </p:xfrm>
        <a:graphic>
          <a:graphicData uri="http://schemas.openxmlformats.org/presentationml/2006/ole">
            <p:oleObj spid="_x0000_s23557" name="Clip" r:id="rId6" imgW="2033588" imgH="33909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 fill="hold"/>
                                        <p:tgtEl>
                                          <p:spTgt spid="23559"/>
                                        </p:tgtEl>
                                        <p:attrNameLst>
                                          <p:attrName>ppt_w</p:attrName>
                                        </p:attrNameLst>
                                      </p:cBhvr>
                                      <p:tavLst>
                                        <p:tav tm="0">
                                          <p:val>
                                            <p:fltVal val="0"/>
                                          </p:val>
                                        </p:tav>
                                        <p:tav tm="100000">
                                          <p:val>
                                            <p:strVal val="#ppt_w"/>
                                          </p:val>
                                        </p:tav>
                                      </p:tavLst>
                                    </p:anim>
                                    <p:anim calcmode="lin" valueType="num">
                                      <p:cBhvr>
                                        <p:cTn id="8" dur="500" fill="hold"/>
                                        <p:tgtEl>
                                          <p:spTgt spid="23559"/>
                                        </p:tgtEl>
                                        <p:attrNameLst>
                                          <p:attrName>ppt_h</p:attrName>
                                        </p:attrNameLst>
                                      </p:cBhvr>
                                      <p:tavLst>
                                        <p:tav tm="0">
                                          <p:val>
                                            <p:fltVal val="0"/>
                                          </p:val>
                                        </p:tav>
                                        <p:tav tm="100000">
                                          <p:val>
                                            <p:strVal val="#ppt_h"/>
                                          </p:val>
                                        </p:tav>
                                      </p:tavLst>
                                    </p:anim>
                                    <p:animEffect transition="in" filter="fade">
                                      <p:cBhvr>
                                        <p:cTn id="9" dur="500"/>
                                        <p:tgtEl>
                                          <p:spTgt spid="2355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3561"/>
                                        </p:tgtEl>
                                        <p:attrNameLst>
                                          <p:attrName>style.visibility</p:attrName>
                                        </p:attrNameLst>
                                      </p:cBhvr>
                                      <p:to>
                                        <p:strVal val="visible"/>
                                      </p:to>
                                    </p:set>
                                    <p:anim calcmode="lin" valueType="num">
                                      <p:cBhvr>
                                        <p:cTn id="14" dur="500" fill="hold"/>
                                        <p:tgtEl>
                                          <p:spTgt spid="23561"/>
                                        </p:tgtEl>
                                        <p:attrNameLst>
                                          <p:attrName>ppt_w</p:attrName>
                                        </p:attrNameLst>
                                      </p:cBhvr>
                                      <p:tavLst>
                                        <p:tav tm="0">
                                          <p:val>
                                            <p:fltVal val="0"/>
                                          </p:val>
                                        </p:tav>
                                        <p:tav tm="100000">
                                          <p:val>
                                            <p:strVal val="#ppt_w"/>
                                          </p:val>
                                        </p:tav>
                                      </p:tavLst>
                                    </p:anim>
                                    <p:anim calcmode="lin" valueType="num">
                                      <p:cBhvr>
                                        <p:cTn id="15" dur="500" fill="hold"/>
                                        <p:tgtEl>
                                          <p:spTgt spid="23561"/>
                                        </p:tgtEl>
                                        <p:attrNameLst>
                                          <p:attrName>ppt_h</p:attrName>
                                        </p:attrNameLst>
                                      </p:cBhvr>
                                      <p:tavLst>
                                        <p:tav tm="0">
                                          <p:val>
                                            <p:fltVal val="0"/>
                                          </p:val>
                                        </p:tav>
                                        <p:tav tm="100000">
                                          <p:val>
                                            <p:strVal val="#ppt_h"/>
                                          </p:val>
                                        </p:tav>
                                      </p:tavLst>
                                    </p:anim>
                                    <p:animEffect transition="in" filter="fade">
                                      <p:cBhvr>
                                        <p:cTn id="16" dur="500"/>
                                        <p:tgtEl>
                                          <p:spTgt spid="2356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3563"/>
                                        </p:tgtEl>
                                        <p:attrNameLst>
                                          <p:attrName>style.visibility</p:attrName>
                                        </p:attrNameLst>
                                      </p:cBhvr>
                                      <p:to>
                                        <p:strVal val="visible"/>
                                      </p:to>
                                    </p:set>
                                    <p:anim calcmode="lin" valueType="num">
                                      <p:cBhvr>
                                        <p:cTn id="21" dur="500" fill="hold"/>
                                        <p:tgtEl>
                                          <p:spTgt spid="23563"/>
                                        </p:tgtEl>
                                        <p:attrNameLst>
                                          <p:attrName>ppt_w</p:attrName>
                                        </p:attrNameLst>
                                      </p:cBhvr>
                                      <p:tavLst>
                                        <p:tav tm="0">
                                          <p:val>
                                            <p:fltVal val="0"/>
                                          </p:val>
                                        </p:tav>
                                        <p:tav tm="100000">
                                          <p:val>
                                            <p:strVal val="#ppt_w"/>
                                          </p:val>
                                        </p:tav>
                                      </p:tavLst>
                                    </p:anim>
                                    <p:anim calcmode="lin" valueType="num">
                                      <p:cBhvr>
                                        <p:cTn id="22" dur="500" fill="hold"/>
                                        <p:tgtEl>
                                          <p:spTgt spid="23563"/>
                                        </p:tgtEl>
                                        <p:attrNameLst>
                                          <p:attrName>ppt_h</p:attrName>
                                        </p:attrNameLst>
                                      </p:cBhvr>
                                      <p:tavLst>
                                        <p:tav tm="0">
                                          <p:val>
                                            <p:fltVal val="0"/>
                                          </p:val>
                                        </p:tav>
                                        <p:tav tm="100000">
                                          <p:val>
                                            <p:strVal val="#ppt_h"/>
                                          </p:val>
                                        </p:tav>
                                      </p:tavLst>
                                    </p:anim>
                                    <p:animEffect transition="in" filter="fade">
                                      <p:cBhvr>
                                        <p:cTn id="23" dur="500"/>
                                        <p:tgtEl>
                                          <p:spTgt spid="2356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3568"/>
                                        </p:tgtEl>
                                        <p:attrNameLst>
                                          <p:attrName>style.visibility</p:attrName>
                                        </p:attrNameLst>
                                      </p:cBhvr>
                                      <p:to>
                                        <p:strVal val="visible"/>
                                      </p:to>
                                    </p:set>
                                    <p:anim calcmode="lin" valueType="num">
                                      <p:cBhvr>
                                        <p:cTn id="28" dur="500" fill="hold"/>
                                        <p:tgtEl>
                                          <p:spTgt spid="23568"/>
                                        </p:tgtEl>
                                        <p:attrNameLst>
                                          <p:attrName>ppt_w</p:attrName>
                                        </p:attrNameLst>
                                      </p:cBhvr>
                                      <p:tavLst>
                                        <p:tav tm="0">
                                          <p:val>
                                            <p:fltVal val="0"/>
                                          </p:val>
                                        </p:tav>
                                        <p:tav tm="100000">
                                          <p:val>
                                            <p:strVal val="#ppt_w"/>
                                          </p:val>
                                        </p:tav>
                                      </p:tavLst>
                                    </p:anim>
                                    <p:anim calcmode="lin" valueType="num">
                                      <p:cBhvr>
                                        <p:cTn id="29" dur="500" fill="hold"/>
                                        <p:tgtEl>
                                          <p:spTgt spid="23568"/>
                                        </p:tgtEl>
                                        <p:attrNameLst>
                                          <p:attrName>ppt_h</p:attrName>
                                        </p:attrNameLst>
                                      </p:cBhvr>
                                      <p:tavLst>
                                        <p:tav tm="0">
                                          <p:val>
                                            <p:fltVal val="0"/>
                                          </p:val>
                                        </p:tav>
                                        <p:tav tm="100000">
                                          <p:val>
                                            <p:strVal val="#ppt_h"/>
                                          </p:val>
                                        </p:tav>
                                      </p:tavLst>
                                    </p:anim>
                                    <p:animEffect transition="in" filter="fade">
                                      <p:cBhvr>
                                        <p:cTn id="30"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57422" y="214290"/>
            <a:ext cx="4132478" cy="584775"/>
          </a:xfrm>
          <a:prstGeom prst="rect">
            <a:avLst/>
          </a:prstGeom>
        </p:spPr>
        <p:txBody>
          <a:bodyPr wrap="none">
            <a:spAutoFit/>
          </a:bodyPr>
          <a:lstStyle/>
          <a:p>
            <a:r>
              <a:rPr lang="el-GR" altLang="en-US" sz="3200" b="1" dirty="0" smtClean="0">
                <a:solidFill>
                  <a:schemeClr val="tx1"/>
                </a:solidFill>
                <a:latin typeface="Calibri" panose="020F0502020204030204" pitchFamily="34" charset="0"/>
                <a:cs typeface="Calibri" panose="020F0502020204030204" pitchFamily="34" charset="0"/>
              </a:rPr>
              <a:t>3. ΤΜΗΜΑ ΠΑΡΑΓΩΓΗΣ</a:t>
            </a:r>
            <a:endParaRPr lang="el-GR" sz="3200" dirty="0"/>
          </a:p>
        </p:txBody>
      </p:sp>
      <p:sp>
        <p:nvSpPr>
          <p:cNvPr id="3" name="2 - Ορθογώνιο"/>
          <p:cNvSpPr/>
          <p:nvPr/>
        </p:nvSpPr>
        <p:spPr>
          <a:xfrm>
            <a:off x="214282" y="857232"/>
            <a:ext cx="3771289" cy="369332"/>
          </a:xfrm>
          <a:prstGeom prst="rect">
            <a:avLst/>
          </a:prstGeom>
          <a:solidFill>
            <a:srgbClr val="FFFF99"/>
          </a:solidFill>
          <a:ln>
            <a:solidFill>
              <a:schemeClr val="tx1"/>
            </a:solidFill>
          </a:ln>
        </p:spPr>
        <p:txBody>
          <a:bodyPr wrap="none">
            <a:spAutoFit/>
          </a:bodyPr>
          <a:lstStyle/>
          <a:p>
            <a:pPr algn="ctr">
              <a:defRPr/>
            </a:pPr>
            <a:r>
              <a:rPr lang="el-GR" b="1" dirty="0">
                <a:effectLst>
                  <a:outerShdw blurRad="38100" dist="38100" dir="2700000" algn="tl">
                    <a:srgbClr val="FFFFFF"/>
                  </a:outerShdw>
                </a:effectLst>
                <a:latin typeface="Times New Roman" pitchFamily="18" charset="0"/>
              </a:rPr>
              <a:t>10. ΤΜΗΜΑ ΕΠΙΜΕΤΑΛΛΩΣΕΩΝ</a:t>
            </a:r>
          </a:p>
        </p:txBody>
      </p:sp>
      <p:sp>
        <p:nvSpPr>
          <p:cNvPr id="7" name="6 - Ορθογώνιο"/>
          <p:cNvSpPr/>
          <p:nvPr/>
        </p:nvSpPr>
        <p:spPr>
          <a:xfrm>
            <a:off x="4857752" y="857232"/>
            <a:ext cx="4000528" cy="369332"/>
          </a:xfrm>
          <a:prstGeom prst="rect">
            <a:avLst/>
          </a:prstGeom>
          <a:solidFill>
            <a:srgbClr val="FFFF99"/>
          </a:solidFill>
          <a:ln>
            <a:solidFill>
              <a:schemeClr val="tx1"/>
            </a:solidFill>
          </a:ln>
        </p:spPr>
        <p:txBody>
          <a:bodyPr wrap="square">
            <a:spAutoFit/>
          </a:bodyPr>
          <a:lstStyle/>
          <a:p>
            <a:pPr algn="ctr">
              <a:defRPr/>
            </a:pPr>
            <a:r>
              <a:rPr lang="el-GR" b="1" dirty="0">
                <a:effectLst>
                  <a:outerShdw blurRad="38100" dist="38100" dir="2700000" algn="tl">
                    <a:srgbClr val="FFFFFF"/>
                  </a:outerShdw>
                </a:effectLst>
                <a:latin typeface="Times New Roman" pitchFamily="18" charset="0"/>
              </a:rPr>
              <a:t>11. ΤΜΗΜΑ ΣΥΝΑΡΜΟΛΟΓΗΣΗΣ</a:t>
            </a:r>
          </a:p>
        </p:txBody>
      </p:sp>
      <p:sp>
        <p:nvSpPr>
          <p:cNvPr id="11" name="10 - Ορθογώνιο"/>
          <p:cNvSpPr/>
          <p:nvPr/>
        </p:nvSpPr>
        <p:spPr>
          <a:xfrm>
            <a:off x="2571736" y="4214818"/>
            <a:ext cx="5874685" cy="369332"/>
          </a:xfrm>
          <a:prstGeom prst="rect">
            <a:avLst/>
          </a:prstGeom>
          <a:solidFill>
            <a:srgbClr val="FFFF99"/>
          </a:solidFill>
          <a:ln>
            <a:solidFill>
              <a:schemeClr val="tx1"/>
            </a:solidFill>
          </a:ln>
        </p:spPr>
        <p:txBody>
          <a:bodyPr wrap="none">
            <a:spAutoFit/>
          </a:bodyPr>
          <a:lstStyle/>
          <a:p>
            <a:pPr>
              <a:defRPr/>
            </a:pPr>
            <a:r>
              <a:rPr lang="el-GR" b="1" dirty="0">
                <a:effectLst>
                  <a:outerShdw blurRad="38100" dist="38100" dir="2700000" algn="tl">
                    <a:srgbClr val="FFFFFF"/>
                  </a:outerShdw>
                </a:effectLst>
                <a:latin typeface="Times New Roman" pitchFamily="18" charset="0"/>
              </a:rPr>
              <a:t>12.  ΑΠΟΘΗΚΗ ΑΠΟΠΕΡΑΤΩΜΕΝΩΝ ΚΑΤΑΣΚΕΥΩΝ</a:t>
            </a:r>
          </a:p>
        </p:txBody>
      </p:sp>
      <p:graphicFrame>
        <p:nvGraphicFramePr>
          <p:cNvPr id="28677" name="Object 5"/>
          <p:cNvGraphicFramePr>
            <a:graphicFrameLocks noGrp="1" noChangeAspect="1"/>
          </p:cNvGraphicFramePr>
          <p:nvPr/>
        </p:nvGraphicFramePr>
        <p:xfrm>
          <a:off x="714347" y="1500175"/>
          <a:ext cx="1928827" cy="2857520"/>
        </p:xfrm>
        <a:graphic>
          <a:graphicData uri="http://schemas.openxmlformats.org/presentationml/2006/ole">
            <p:oleObj spid="_x0000_s24578" name="Clip" r:id="rId3" imgW="2255838" imgH="3173413" progId="">
              <p:embed/>
            </p:oleObj>
          </a:graphicData>
        </a:graphic>
      </p:graphicFrame>
      <p:pic>
        <p:nvPicPr>
          <p:cNvPr id="12" name="Picture 9"/>
          <p:cNvPicPr>
            <a:picLocks noChangeAspect="1" noChangeArrowheads="1"/>
          </p:cNvPicPr>
          <p:nvPr/>
        </p:nvPicPr>
        <p:blipFill>
          <a:blip r:embed="rId4"/>
          <a:srcRect/>
          <a:stretch>
            <a:fillRect/>
          </a:stretch>
        </p:blipFill>
        <p:spPr bwMode="auto">
          <a:xfrm>
            <a:off x="5143504" y="1357298"/>
            <a:ext cx="3357586" cy="2500330"/>
          </a:xfrm>
          <a:prstGeom prst="rect">
            <a:avLst/>
          </a:prstGeom>
          <a:noFill/>
          <a:ln w="9525">
            <a:noFill/>
            <a:miter lim="800000"/>
            <a:headEnd/>
            <a:tailEnd/>
          </a:ln>
        </p:spPr>
      </p:pic>
      <p:pic>
        <p:nvPicPr>
          <p:cNvPr id="16" name="15 - Εικόνα" descr="Η ιστορία της Ferrari"/>
          <p:cNvPicPr/>
          <p:nvPr/>
        </p:nvPicPr>
        <p:blipFill>
          <a:blip r:embed="rId5" cstate="print"/>
          <a:srcRect/>
          <a:stretch>
            <a:fillRect/>
          </a:stretch>
        </p:blipFill>
        <p:spPr bwMode="auto">
          <a:xfrm>
            <a:off x="5286380" y="4643446"/>
            <a:ext cx="3429024" cy="2214554"/>
          </a:xfrm>
          <a:prstGeom prst="rect">
            <a:avLst/>
          </a:prstGeom>
          <a:noFill/>
        </p:spPr>
      </p:pic>
      <p:pic>
        <p:nvPicPr>
          <p:cNvPr id="17" name="16 - Εικόνα" descr="Μέσα στη μυστική αποθήκη της Porsche -Μία βόλτα ανάμεσα στα πιο εκπληκτικά  αυτοκίνητα [εικόνες &amp; βίντεο] - iefimerida.gr"/>
          <p:cNvPicPr/>
          <p:nvPr/>
        </p:nvPicPr>
        <p:blipFill>
          <a:blip r:embed="rId6"/>
          <a:srcRect/>
          <a:stretch>
            <a:fillRect/>
          </a:stretch>
        </p:blipFill>
        <p:spPr bwMode="auto">
          <a:xfrm>
            <a:off x="1357290" y="4643446"/>
            <a:ext cx="3714776" cy="2071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677">
                                            <p:subSp spid="_x0000_s24578"/>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335</TotalTime>
  <Words>542</Words>
  <Application>Microsoft Office PowerPoint</Application>
  <PresentationFormat>Προβολή στην οθόνη (4:3)</PresentationFormat>
  <Paragraphs>102</Paragraphs>
  <Slides>16</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16</vt:i4>
      </vt:variant>
    </vt:vector>
  </HeadingPairs>
  <TitlesOfParts>
    <vt:vector size="18" baseType="lpstr">
      <vt:lpstr>Διάμεσος</vt:lpstr>
      <vt:lpstr>Clip</vt:lpstr>
      <vt:lpstr>TO ΜΗΧΑΝΟΛΟΓΙΚΟ ΕΡΓΟΣΤΑΣΙΟ</vt:lpstr>
      <vt:lpstr>ΣΤΟΧΟΙ ΜΑΘΗΜΑΤΟΣ </vt:lpstr>
      <vt:lpstr>ΤΟ ΣΥΓΧΡΟΝΟ ΜΗΧΑΝΟΛΟΓΙΚΟ ΕΡΓΟΣΤΑΣΙΟ</vt:lpstr>
      <vt:lpstr>ΤΟ ΣΥΓΧΡΟΝΟ ΜΗΧΑΝΟΛΟΓΙΚΟ ΕΡΓΟΣΤΑΣΙΟ</vt:lpstr>
      <vt:lpstr>Διαφάνεια 5</vt:lpstr>
      <vt:lpstr>ΤΟ ΣΥΓΧΡΟΝΟ ΜΗΧΑΝΟΛΟΓΙΚΟ ΕΡΓΟΣΤΑΣΙΟ</vt:lpstr>
      <vt:lpstr>Διαφάνεια 7</vt:lpstr>
      <vt:lpstr>Διαφάνεια 8</vt:lpstr>
      <vt:lpstr>Διαφάνεια 9</vt:lpstr>
      <vt:lpstr>ΤΟ ΣΥΓΧΡΟΝΟ ΜΗΧΑΝΟΛΟΓΙΚΟ ΕΡΓΟΣΤΑΣΙΟ</vt:lpstr>
      <vt:lpstr>ΤΟ ΣΥΓΧΡΟΝΟ ΜΗΧΑΝΟΛΟΓΙΚΟ ΕΡΓΟΣΤΑΣΙΟ</vt:lpstr>
      <vt:lpstr> Οργανόγραμμα </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ΜΗΧΑΝΟΛΟΓΙΚΟ ΕΡΓΟΣΤΑΣΙΟ</dc:title>
  <dc:creator>rania</dc:creator>
  <cp:lastModifiedBy>rania</cp:lastModifiedBy>
  <cp:revision>37</cp:revision>
  <dcterms:created xsi:type="dcterms:W3CDTF">2024-09-13T17:51:36Z</dcterms:created>
  <dcterms:modified xsi:type="dcterms:W3CDTF">2024-09-19T14:55:25Z</dcterms:modified>
</cp:coreProperties>
</file>