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Nunito Semi Bold"/>
      <p:regular r:id="rId15"/>
    </p:embeddedFont>
    <p:embeddedFont>
      <p:font typeface="Nunito Semi Bold"/>
      <p:regular r:id="rId16"/>
    </p:embeddedFont>
    <p:embeddedFont>
      <p:font typeface="Nunito Semi Bold"/>
      <p:regular r:id="rId17"/>
    </p:embeddedFont>
    <p:embeddedFont>
      <p:font typeface="Nunito Semi Bold"/>
      <p:regular r:id="rId18"/>
    </p:embeddedFont>
    <p:embeddedFont>
      <p:font typeface="PT Sans"/>
      <p:regular r:id="rId19"/>
    </p:embeddedFont>
    <p:embeddedFont>
      <p:font typeface="PT Sans"/>
      <p:regular r:id="rId20"/>
    </p:embeddedFont>
    <p:embeddedFont>
      <p:font typeface="PT Sans"/>
      <p:regular r:id="rId21"/>
    </p:embeddedFont>
    <p:embeddedFont>
      <p:font typeface="PT Sans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0" Type="http://schemas.openxmlformats.org/officeDocument/2006/relationships/font" Target="fonts/font6.fntdata"/><Relationship Id="rId21" Type="http://schemas.openxmlformats.org/officeDocument/2006/relationships/font" Target="fonts/font7.fntdata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367909"/>
            <a:ext cx="7468553" cy="2914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7650"/>
              </a:lnSpc>
              <a:buNone/>
            </a:pPr>
            <a:r>
              <a:rPr lang="en-US" sz="61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Τι μας επηρεάζει όταν επιλέγουμε επάγγελμα;</a:t>
            </a:r>
            <a:endParaRPr lang="en-US" sz="6100" dirty="0"/>
          </a:p>
        </p:txBody>
      </p:sp>
      <p:sp>
        <p:nvSpPr>
          <p:cNvPr id="4" name="Text 1"/>
          <p:cNvSpPr/>
          <p:nvPr/>
        </p:nvSpPr>
        <p:spPr>
          <a:xfrm>
            <a:off x="6324124" y="4641533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Η επιλογή επαγγέλματος είναι μια σημαντική απόφαση που επηρεάζεται από διάφορους παράγοντες. Η κατανόηση αυτών των παραγόντων μπορεί να βοηθήσει στην εύρεση μιας καριέρας που ταιριάζει με τα ενδιαφέροντα, τις δεξιότητες και τις αξίες μας.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6324124" y="6460688"/>
            <a:ext cx="382905" cy="382905"/>
          </a:xfrm>
          <a:prstGeom prst="roundRect">
            <a:avLst>
              <a:gd name="adj" fmla="val 2387820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744" y="6468308"/>
            <a:ext cx="367665" cy="36766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826687" y="6442829"/>
            <a:ext cx="1377315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350" b="1" dirty="0">
                <a:solidFill>
                  <a:srgbClr val="00002E"/>
                </a:solidFill>
                <a:latin typeface="PT Sans Bold" pitchFamily="34" charset="0"/>
                <a:ea typeface="PT Sans Bold" pitchFamily="34" charset="-122"/>
                <a:cs typeface="PT Sans Bold" pitchFamily="34" charset="-120"/>
              </a:rPr>
              <a:t>by Geo Paz</a:t>
            </a:r>
            <a:endParaRPr lang="en-US" sz="2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4746" y="835938"/>
            <a:ext cx="6173391" cy="693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Οικογενειακές επιρροές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824746" y="2147530"/>
            <a:ext cx="530185" cy="530185"/>
          </a:xfrm>
          <a:prstGeom prst="roundRect">
            <a:avLst>
              <a:gd name="adj" fmla="val 66676"/>
            </a:avLst>
          </a:prstGeom>
          <a:solidFill>
            <a:srgbClr val="F3F3FF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90005" y="2246233"/>
            <a:ext cx="199668" cy="332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1</a:t>
            </a:r>
            <a:endParaRPr lang="en-US" sz="2600" dirty="0"/>
          </a:p>
        </p:txBody>
      </p:sp>
      <p:sp>
        <p:nvSpPr>
          <p:cNvPr id="6" name="Text 3"/>
          <p:cNvSpPr/>
          <p:nvPr/>
        </p:nvSpPr>
        <p:spPr>
          <a:xfrm>
            <a:off x="1590556" y="2147530"/>
            <a:ext cx="2772489" cy="346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Εμπειρίες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1590556" y="2635448"/>
            <a:ext cx="2863691" cy="26386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Οι οικογενειακές επιρροές, όπως τα επαγγέλματα των γονέων, μπορούν να επηρεάσουν την κατανόηση των επαγγελμάτων και τις προσδοκίες.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4689872" y="2147530"/>
            <a:ext cx="530185" cy="530185"/>
          </a:xfrm>
          <a:prstGeom prst="roundRect">
            <a:avLst>
              <a:gd name="adj" fmla="val 66676"/>
            </a:avLst>
          </a:prstGeom>
          <a:solidFill>
            <a:srgbClr val="F3F3FF"/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55131" y="2246233"/>
            <a:ext cx="199668" cy="332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2</a:t>
            </a:r>
            <a:endParaRPr lang="en-US" sz="2600" dirty="0"/>
          </a:p>
        </p:txBody>
      </p:sp>
      <p:sp>
        <p:nvSpPr>
          <p:cNvPr id="10" name="Text 7"/>
          <p:cNvSpPr/>
          <p:nvPr/>
        </p:nvSpPr>
        <p:spPr>
          <a:xfrm>
            <a:off x="5455682" y="2147530"/>
            <a:ext cx="2772489" cy="346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Αξίες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5455682" y="2635448"/>
            <a:ext cx="2863691" cy="22617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Οι οικογενειακές αξίες, όπως η σκληρή δουλειά και η επιτυχία, μπορούν να επηρεάσουν την επιλογή ενός επαγγέλματος.</a:t>
            </a:r>
            <a:endParaRPr lang="en-US" sz="1850" dirty="0"/>
          </a:p>
        </p:txBody>
      </p:sp>
      <p:sp>
        <p:nvSpPr>
          <p:cNvPr id="12" name="Shape 9"/>
          <p:cNvSpPr/>
          <p:nvPr/>
        </p:nvSpPr>
        <p:spPr>
          <a:xfrm>
            <a:off x="824746" y="5774769"/>
            <a:ext cx="530185" cy="530185"/>
          </a:xfrm>
          <a:prstGeom prst="roundRect">
            <a:avLst>
              <a:gd name="adj" fmla="val 66676"/>
            </a:avLst>
          </a:prstGeom>
          <a:solidFill>
            <a:srgbClr val="F3F3FF"/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90005" y="5873472"/>
            <a:ext cx="199668" cy="332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3</a:t>
            </a:r>
            <a:endParaRPr lang="en-US" sz="2600" dirty="0"/>
          </a:p>
        </p:txBody>
      </p:sp>
      <p:sp>
        <p:nvSpPr>
          <p:cNvPr id="14" name="Text 11"/>
          <p:cNvSpPr/>
          <p:nvPr/>
        </p:nvSpPr>
        <p:spPr>
          <a:xfrm>
            <a:off x="1590556" y="5774769"/>
            <a:ext cx="2772489" cy="346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Υποστήριξη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1590556" y="6262688"/>
            <a:ext cx="6728698" cy="11308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Η οικογενειακή υποστήριξη, όπως η συμβουλή και η βοήθεια, μπορούν να ενθαρρύνουν την επιλογή ενός συγκεκριμένου επαγγέλματος.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911191"/>
            <a:ext cx="989123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Προσωπικά ενδιαφέροντα και κλίσεις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21349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Δεξιότητες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804761"/>
            <a:ext cx="3928586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Ατομικές δεξιότητες και ικανότητες, όπως η δημιουργικότητα, η ανάλυση και η επικοινωνία, μπορούν να επηρεάσουν την επιλογή επαγγέλματος.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5357813" y="321349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Ενδιαφέροντα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57813" y="3804761"/>
            <a:ext cx="3928586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Τα προσωπικά ενδιαφέροντα, όπως η μουσική, η τέχνη, ή η επιστήμη, μπορούν να οδηγήσουν σε επαγγέλματα που προσφέρουν ικανοποίηση.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9877901" y="321349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Αξίες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7901" y="3804761"/>
            <a:ext cx="3928586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Προσωπικές αξίες, όπως η κοινωνική δικαιοσύνη, η περιβαλλοντική ευθύνη ή η επιχειρηματικότητα, μπορούν να επηρεάσουν την επιλογή επαγγέλματος.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155150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Προοπτικές απασχόλησης και αμοιβές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3922157"/>
            <a:ext cx="7468553" cy="2152174"/>
          </a:xfrm>
          <a:prstGeom prst="roundRect">
            <a:avLst>
              <a:gd name="adj" fmla="val 16684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331744" y="3929777"/>
            <a:ext cx="7452479" cy="6854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571893" y="4080986"/>
            <a:ext cx="200144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Αγορά εργασίας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9059585" y="4080986"/>
            <a:ext cx="199763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Αμοιβές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11543467" y="4080986"/>
            <a:ext cx="200144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Σταθερότητα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6331744" y="4615220"/>
            <a:ext cx="7452479" cy="145149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6571893" y="4766429"/>
            <a:ext cx="2001441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Η ζήτηση για συγκεκριμένα επαγγέλματα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9059585" y="4766429"/>
            <a:ext cx="1997631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Η αμοιβή που προσφέρεται για ένα επάγγελμα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11543467" y="4766429"/>
            <a:ext cx="2001441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Η πιθανότητα μακροπρόθεσμης απασχόλησης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9496" y="844272"/>
            <a:ext cx="7685008" cy="12258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4800"/>
              </a:lnSpc>
              <a:buNone/>
            </a:pPr>
            <a:r>
              <a:rPr lang="en-US" sz="38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Κοινωνικές προσδοκίες και στερεότυπα</a:t>
            </a:r>
            <a:endParaRPr lang="en-US" sz="38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96" y="2382798"/>
            <a:ext cx="1042154" cy="166747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84308" y="2591157"/>
            <a:ext cx="2452211" cy="3065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Προσδοκίες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2084308" y="3022759"/>
            <a:ext cx="6330196" cy="666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Κοινωνικές προσδοκίες για συγκεκριμένα επαγγέλματα, όπως η επιτυχία ή η φήμη, μπορούν να επηρεάσουν τις επιλογές.</a:t>
            </a:r>
            <a:endParaRPr lang="en-US" sz="16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96" y="4050268"/>
            <a:ext cx="1042154" cy="166747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84308" y="4258628"/>
            <a:ext cx="2452211" cy="3065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Στερεότυπα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2084308" y="4690229"/>
            <a:ext cx="6330196" cy="666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Κοινωνικά στερεότυπα σχετικά με τα επαγγέλματα, όπως το φύλο ή η κοινωνική τάξη, μπορούν να επηρεάσουν τις επιλογές.</a:t>
            </a:r>
            <a:endParaRPr lang="en-US" sz="16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96" y="5717738"/>
            <a:ext cx="1042154" cy="166747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84308" y="5926098"/>
            <a:ext cx="2452211" cy="3065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Πίεση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2084308" y="6357699"/>
            <a:ext cx="6330196" cy="666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Η πίεση από την οικογένεια, τους φίλους ή την κοινωνία, μπορεί να επηρεάσει την επιλογή ενός συγκεκριμένου επαγγέλματος.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751165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Εκπαιδευτικό ιστορικό και επιλογές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2518172"/>
            <a:ext cx="3614618" cy="2935010"/>
          </a:xfrm>
          <a:prstGeom prst="roundRect">
            <a:avLst>
              <a:gd name="adj" fmla="val 12234"/>
            </a:avLst>
          </a:prstGeom>
          <a:solidFill>
            <a:srgbClr val="F3F3FF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99899" y="278034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Εκπαίδευση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99899" y="3275886"/>
            <a:ext cx="3090267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Η εκπαίδευση και η εξειδίκευση που έχει αποκτήσει ένα άτομο, μπορούν να επηρεάσουν τις επιλογές επαγγέλματος.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4691658" y="2518172"/>
            <a:ext cx="3614618" cy="2935010"/>
          </a:xfrm>
          <a:prstGeom prst="roundRect">
            <a:avLst>
              <a:gd name="adj" fmla="val 12234"/>
            </a:avLst>
          </a:prstGeom>
          <a:solidFill>
            <a:srgbClr val="F3F3FF"/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53833" y="278034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Πτυχία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53833" y="3275886"/>
            <a:ext cx="309026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Πτυχία και πιστοποιήσεις μπορούν να ανοίξουν πόρτες για συγκεκριμένα επαγγέλματα.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837724" y="5692497"/>
            <a:ext cx="7468553" cy="1785938"/>
          </a:xfrm>
          <a:prstGeom prst="roundRect">
            <a:avLst>
              <a:gd name="adj" fmla="val 20105"/>
            </a:avLst>
          </a:prstGeom>
          <a:solidFill>
            <a:srgbClr val="F3F3FF"/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99899" y="595467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Δεξιότητες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99899" y="6450211"/>
            <a:ext cx="694420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Εκπαιδευτικές εμπειρίες μπορούν να αναπτύξουν δεξιότητες που είναι απαραίτητες για συγκεκριμένα επαγγέλματα.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4817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3423" y="3108722"/>
            <a:ext cx="7894320" cy="599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700"/>
              </a:lnSpc>
              <a:buNone/>
            </a:pPr>
            <a:r>
              <a:rPr lang="en-US" sz="37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Ευκαιρίες για ανάπτυξη και εξέλιξη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713423" y="5679400"/>
            <a:ext cx="13203555" cy="22860"/>
          </a:xfrm>
          <a:prstGeom prst="roundRect">
            <a:avLst>
              <a:gd name="adj" fmla="val 1337648"/>
            </a:avLst>
          </a:prstGeom>
          <a:solidFill>
            <a:srgbClr val="000000">
              <a:alpha val="8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3951923" y="4965978"/>
            <a:ext cx="22860" cy="713422"/>
          </a:xfrm>
          <a:prstGeom prst="roundRect">
            <a:avLst>
              <a:gd name="adj" fmla="val 1337648"/>
            </a:avLst>
          </a:prstGeom>
          <a:solidFill>
            <a:srgbClr val="2D4DF2"/>
          </a:solidFill>
          <a:ln/>
        </p:spPr>
      </p:sp>
      <p:sp>
        <p:nvSpPr>
          <p:cNvPr id="6" name="Shape 3"/>
          <p:cNvSpPr/>
          <p:nvPr/>
        </p:nvSpPr>
        <p:spPr>
          <a:xfrm>
            <a:off x="3734038" y="5450086"/>
            <a:ext cx="458629" cy="458629"/>
          </a:xfrm>
          <a:prstGeom prst="roundRect">
            <a:avLst>
              <a:gd name="adj" fmla="val 66674"/>
            </a:avLst>
          </a:prstGeom>
          <a:solidFill>
            <a:srgbClr val="F3F3FF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3877032" y="5535454"/>
            <a:ext cx="172641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1</a:t>
            </a:r>
            <a:endParaRPr lang="en-US" sz="2250" dirty="0"/>
          </a:p>
        </p:txBody>
      </p:sp>
      <p:sp>
        <p:nvSpPr>
          <p:cNvPr id="8" name="Text 5"/>
          <p:cNvSpPr/>
          <p:nvPr/>
        </p:nvSpPr>
        <p:spPr>
          <a:xfrm>
            <a:off x="2764155" y="4014073"/>
            <a:ext cx="2398276" cy="299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Προαγωγή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917258" y="4436031"/>
            <a:ext cx="6092190" cy="326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Η δυνατότητα για προαγωγή σε υψηλότερες θέσεις ευθύνης.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303770" y="5679400"/>
            <a:ext cx="22860" cy="713422"/>
          </a:xfrm>
          <a:prstGeom prst="roundRect">
            <a:avLst>
              <a:gd name="adj" fmla="val 1337648"/>
            </a:avLst>
          </a:prstGeom>
          <a:solidFill>
            <a:srgbClr val="018CE1"/>
          </a:solidFill>
          <a:ln/>
        </p:spPr>
      </p:sp>
      <p:sp>
        <p:nvSpPr>
          <p:cNvPr id="11" name="Shape 8"/>
          <p:cNvSpPr/>
          <p:nvPr/>
        </p:nvSpPr>
        <p:spPr>
          <a:xfrm>
            <a:off x="7085886" y="5450086"/>
            <a:ext cx="458629" cy="458629"/>
          </a:xfrm>
          <a:prstGeom prst="roundRect">
            <a:avLst>
              <a:gd name="adj" fmla="val 66674"/>
            </a:avLst>
          </a:prstGeom>
          <a:solidFill>
            <a:srgbClr val="F3F3FF"/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228880" y="5535454"/>
            <a:ext cx="172641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2</a:t>
            </a:r>
            <a:endParaRPr lang="en-US" sz="2250" dirty="0"/>
          </a:p>
        </p:txBody>
      </p:sp>
      <p:sp>
        <p:nvSpPr>
          <p:cNvPr id="13" name="Text 10"/>
          <p:cNvSpPr/>
          <p:nvPr/>
        </p:nvSpPr>
        <p:spPr>
          <a:xfrm>
            <a:off x="6116003" y="6596658"/>
            <a:ext cx="2398276" cy="299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Εκπαίδευση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4269105" y="7018615"/>
            <a:ext cx="6092190" cy="652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Η παροχή ευκαιριών για επιμόρφωση και επαγγελματική ανάπτυξη.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10655618" y="4965978"/>
            <a:ext cx="22860" cy="713422"/>
          </a:xfrm>
          <a:prstGeom prst="roundRect">
            <a:avLst>
              <a:gd name="adj" fmla="val 1337648"/>
            </a:avLst>
          </a:prstGeom>
          <a:solidFill>
            <a:srgbClr val="DA33BF"/>
          </a:solidFill>
          <a:ln/>
        </p:spPr>
      </p:sp>
      <p:sp>
        <p:nvSpPr>
          <p:cNvPr id="16" name="Shape 13"/>
          <p:cNvSpPr/>
          <p:nvPr/>
        </p:nvSpPr>
        <p:spPr>
          <a:xfrm>
            <a:off x="10437733" y="5450086"/>
            <a:ext cx="458629" cy="458629"/>
          </a:xfrm>
          <a:prstGeom prst="roundRect">
            <a:avLst>
              <a:gd name="adj" fmla="val 66674"/>
            </a:avLst>
          </a:prstGeom>
          <a:solidFill>
            <a:srgbClr val="F3F3FF"/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0580727" y="5535454"/>
            <a:ext cx="172641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3</a:t>
            </a:r>
            <a:endParaRPr lang="en-US" sz="2250" dirty="0"/>
          </a:p>
        </p:txBody>
      </p:sp>
      <p:sp>
        <p:nvSpPr>
          <p:cNvPr id="18" name="Text 15"/>
          <p:cNvSpPr/>
          <p:nvPr/>
        </p:nvSpPr>
        <p:spPr>
          <a:xfrm>
            <a:off x="9467850" y="4014073"/>
            <a:ext cx="2398276" cy="299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Ικανοποίηση</a:t>
            </a:r>
            <a:endParaRPr lang="en-US" sz="1850" dirty="0"/>
          </a:p>
        </p:txBody>
      </p:sp>
      <p:sp>
        <p:nvSpPr>
          <p:cNvPr id="19" name="Text 16"/>
          <p:cNvSpPr/>
          <p:nvPr/>
        </p:nvSpPr>
        <p:spPr>
          <a:xfrm>
            <a:off x="7620953" y="4436031"/>
            <a:ext cx="6092190" cy="326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Η δυνατότητα για ατομική και επαγγελματική ικανοποίηση.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46959" y="520065"/>
            <a:ext cx="7822883" cy="11101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4350"/>
              </a:lnSpc>
              <a:buNone/>
            </a:pPr>
            <a:r>
              <a:rPr lang="en-US" sz="34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Επίδραση της τεχνολογίας και της αγοράς</a:t>
            </a:r>
            <a:endParaRPr lang="en-US" sz="3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959" y="1913334"/>
            <a:ext cx="471845" cy="47184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46959" y="2573893"/>
            <a:ext cx="2220635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Αυτόματη εργασία</a:t>
            </a:r>
            <a:endParaRPr lang="en-US" sz="1700" dirty="0"/>
          </a:p>
        </p:txBody>
      </p:sp>
      <p:sp>
        <p:nvSpPr>
          <p:cNvPr id="6" name="Text 2"/>
          <p:cNvSpPr/>
          <p:nvPr/>
        </p:nvSpPr>
        <p:spPr>
          <a:xfrm>
            <a:off x="6146959" y="2964656"/>
            <a:ext cx="7822883" cy="603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Η τεχνολογία επηρεάζει την αγορά εργασίας, δημιουργώντας νέα επαγγέλματα και αντικαθιστώντας άλλα.</a:t>
            </a:r>
            <a:endParaRPr lang="en-US" sz="14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959" y="4134803"/>
            <a:ext cx="471845" cy="47184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46959" y="4795361"/>
            <a:ext cx="2220635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Παγκοσμιοποίηση</a:t>
            </a:r>
            <a:endParaRPr lang="en-US" sz="1700" dirty="0"/>
          </a:p>
        </p:txBody>
      </p:sp>
      <p:sp>
        <p:nvSpPr>
          <p:cNvPr id="9" name="Text 4"/>
          <p:cNvSpPr/>
          <p:nvPr/>
        </p:nvSpPr>
        <p:spPr>
          <a:xfrm>
            <a:off x="6146959" y="5186124"/>
            <a:ext cx="7822883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Η παγκοσμιοποίηση οδηγεί σε ανταγωνισμό και άνοιγμα νέων ευκαιριών.</a:t>
            </a:r>
            <a:endParaRPr lang="en-US" sz="14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959" y="6054328"/>
            <a:ext cx="471845" cy="47184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46959" y="6714887"/>
            <a:ext cx="2220635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Τεχνολογία</a:t>
            </a:r>
            <a:endParaRPr lang="en-US" sz="1700" dirty="0"/>
          </a:p>
        </p:txBody>
      </p:sp>
      <p:sp>
        <p:nvSpPr>
          <p:cNvPr id="12" name="Text 6"/>
          <p:cNvSpPr/>
          <p:nvPr/>
        </p:nvSpPr>
        <p:spPr>
          <a:xfrm>
            <a:off x="6146959" y="7105650"/>
            <a:ext cx="7822883" cy="603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Η τεχνολογία επηρεάζει την αγορά εργασίας, δημιουργώντας νέα επαγγέλματα και αλλάζοντας τον τρόπο εργασίας.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2024-11-17T20:17:52Z</dcterms:created>
  <dcterms:modified xsi:type="dcterms:W3CDTF">2024-11-17T20:17:52Z</dcterms:modified>
</cp:coreProperties>
</file>