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6" r:id="rId2"/>
    <p:sldId id="27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70" r:id="rId37"/>
    <p:sldId id="271"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859"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B1119-36C6-4B9B-9AC8-188979D3A26D}" type="datetimeFigureOut">
              <a:rPr lang="el-GR" smtClean="0"/>
              <a:t>27/2/2025</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2E143B-2A76-4481-985B-91D3107148B8}" type="slidenum">
              <a:rPr lang="el-GR" smtClean="0"/>
              <a:t>‹#›</a:t>
            </a:fld>
            <a:endParaRPr lang="el-GR"/>
          </a:p>
        </p:txBody>
      </p:sp>
    </p:spTree>
    <p:extLst>
      <p:ext uri="{BB962C8B-B14F-4D97-AF65-F5344CB8AC3E}">
        <p14:creationId xmlns:p14="http://schemas.microsoft.com/office/powerpoint/2010/main" val="1141584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eoppep.gr/"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s://nqf.gov.gr/"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sz="1200" b="0" i="0" kern="1200" dirty="0">
                <a:solidFill>
                  <a:schemeClr val="tx1"/>
                </a:solidFill>
                <a:effectLst/>
                <a:latin typeface="+mn-lt"/>
                <a:ea typeface="+mn-ea"/>
                <a:cs typeface="+mn-cs"/>
              </a:rPr>
              <a:t>Πηγή: ΕΟΠΠΕΠ </a:t>
            </a:r>
            <a:r>
              <a:rPr lang="el-GR" sz="1200" b="0" i="0" u="sng" kern="1200" dirty="0">
                <a:solidFill>
                  <a:schemeClr val="tx1"/>
                </a:solidFill>
                <a:effectLst/>
                <a:latin typeface="+mn-lt"/>
                <a:ea typeface="+mn-ea"/>
                <a:cs typeface="+mn-cs"/>
                <a:hlinkClick r:id="rId3"/>
              </a:rPr>
              <a:t>www.eoppep.gr</a:t>
            </a:r>
            <a:r>
              <a:rPr lang="el-GR" sz="1200" b="0" i="0" kern="1200" dirty="0">
                <a:solidFill>
                  <a:schemeClr val="tx1"/>
                </a:solidFill>
                <a:effectLst/>
                <a:latin typeface="+mn-lt"/>
                <a:ea typeface="+mn-ea"/>
                <a:cs typeface="+mn-cs"/>
              </a:rPr>
              <a:t>, </a:t>
            </a:r>
            <a:r>
              <a:rPr lang="el-GR" sz="1200" b="0" i="0" u="sng" kern="1200" dirty="0">
                <a:solidFill>
                  <a:schemeClr val="tx1"/>
                </a:solidFill>
                <a:effectLst/>
                <a:latin typeface="+mn-lt"/>
                <a:ea typeface="+mn-ea"/>
                <a:cs typeface="+mn-cs"/>
                <a:hlinkClick r:id="rId4"/>
              </a:rPr>
              <a:t>https://nqf.gov.gr/</a:t>
            </a:r>
            <a:r>
              <a:rPr lang="el-GR" sz="1200" b="0" i="0" u="sng" kern="1200" dirty="0">
                <a:solidFill>
                  <a:schemeClr val="tx1"/>
                </a:solidFill>
                <a:effectLst/>
                <a:latin typeface="+mn-lt"/>
                <a:ea typeface="+mn-ea"/>
                <a:cs typeface="+mn-cs"/>
              </a:rPr>
              <a:t> </a:t>
            </a:r>
            <a:endParaRPr lang="el-GR" dirty="0"/>
          </a:p>
        </p:txBody>
      </p:sp>
      <p:sp>
        <p:nvSpPr>
          <p:cNvPr id="4" name="Θέση αριθμού διαφάνειας 3"/>
          <p:cNvSpPr>
            <a:spLocks noGrp="1"/>
          </p:cNvSpPr>
          <p:nvPr>
            <p:ph type="sldNum" sz="quarter" idx="5"/>
          </p:nvPr>
        </p:nvSpPr>
        <p:spPr/>
        <p:txBody>
          <a:bodyPr/>
          <a:lstStyle/>
          <a:p>
            <a:fld id="{3A2E143B-2A76-4481-985B-91D3107148B8}" type="slidenum">
              <a:rPr lang="el-GR" smtClean="0"/>
              <a:t>16</a:t>
            </a:fld>
            <a:endParaRPr lang="el-GR"/>
          </a:p>
        </p:txBody>
      </p:sp>
    </p:spTree>
    <p:extLst>
      <p:ext uri="{BB962C8B-B14F-4D97-AF65-F5344CB8AC3E}">
        <p14:creationId xmlns:p14="http://schemas.microsoft.com/office/powerpoint/2010/main" val="471948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CCAAC067-81A5-4E1D-99EA-430E813AB7F0}" type="datetimeFigureOut">
              <a:rPr lang="el-GR" smtClean="0"/>
              <a:t>27/2/2025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16A647D-6E00-4BD2-940A-970906E5314F}"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152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CCAAC067-81A5-4E1D-99EA-430E813AB7F0}" type="datetimeFigureOut">
              <a:rPr lang="el-GR" smtClean="0"/>
              <a:t>27/2/2025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16A647D-6E00-4BD2-940A-970906E5314F}" type="slidenum">
              <a:rPr lang="el-GR" smtClean="0"/>
              <a:t>‹#›</a:t>
            </a:fld>
            <a:endParaRPr lang="el-GR"/>
          </a:p>
        </p:txBody>
      </p:sp>
    </p:spTree>
    <p:extLst>
      <p:ext uri="{BB962C8B-B14F-4D97-AF65-F5344CB8AC3E}">
        <p14:creationId xmlns:p14="http://schemas.microsoft.com/office/powerpoint/2010/main" val="3493096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CCAAC067-81A5-4E1D-99EA-430E813AB7F0}" type="datetimeFigureOut">
              <a:rPr lang="el-GR" smtClean="0"/>
              <a:t>27/2/2025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16A647D-6E00-4BD2-940A-970906E5314F}" type="slidenum">
              <a:rPr lang="el-GR" smtClean="0"/>
              <a:t>‹#›</a:t>
            </a:fld>
            <a:endParaRPr lang="el-GR"/>
          </a:p>
        </p:txBody>
      </p:sp>
    </p:spTree>
    <p:extLst>
      <p:ext uri="{BB962C8B-B14F-4D97-AF65-F5344CB8AC3E}">
        <p14:creationId xmlns:p14="http://schemas.microsoft.com/office/powerpoint/2010/main" val="1666989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CCAAC067-81A5-4E1D-99EA-430E813AB7F0}" type="datetimeFigureOut">
              <a:rPr lang="el-GR" smtClean="0"/>
              <a:t>27/2/2025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16A647D-6E00-4BD2-940A-970906E5314F}" type="slidenum">
              <a:rPr lang="el-GR" smtClean="0"/>
              <a:t>‹#›</a:t>
            </a:fld>
            <a:endParaRPr lang="el-GR"/>
          </a:p>
        </p:txBody>
      </p:sp>
    </p:spTree>
    <p:extLst>
      <p:ext uri="{BB962C8B-B14F-4D97-AF65-F5344CB8AC3E}">
        <p14:creationId xmlns:p14="http://schemas.microsoft.com/office/powerpoint/2010/main" val="1886846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CCAAC067-81A5-4E1D-99EA-430E813AB7F0}" type="datetimeFigureOut">
              <a:rPr lang="el-GR" smtClean="0"/>
              <a:t>27/2/2025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16A647D-6E00-4BD2-940A-970906E5314F}"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9269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CCAAC067-81A5-4E1D-99EA-430E813AB7F0}" type="datetimeFigureOut">
              <a:rPr lang="el-GR" smtClean="0"/>
              <a:t>27/2/2025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16A647D-6E00-4BD2-940A-970906E5314F}" type="slidenum">
              <a:rPr lang="el-GR" smtClean="0"/>
              <a:t>‹#›</a:t>
            </a:fld>
            <a:endParaRPr lang="el-GR"/>
          </a:p>
        </p:txBody>
      </p:sp>
    </p:spTree>
    <p:extLst>
      <p:ext uri="{BB962C8B-B14F-4D97-AF65-F5344CB8AC3E}">
        <p14:creationId xmlns:p14="http://schemas.microsoft.com/office/powerpoint/2010/main" val="3444467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1097280" y="2582334"/>
            <a:ext cx="4937760" cy="337820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6217920" y="2582334"/>
            <a:ext cx="4937760" cy="337820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CCAAC067-81A5-4E1D-99EA-430E813AB7F0}" type="datetimeFigureOut">
              <a:rPr lang="el-GR" smtClean="0"/>
              <a:t>27/2/2025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816A647D-6E00-4BD2-940A-970906E5314F}" type="slidenum">
              <a:rPr lang="el-GR" smtClean="0"/>
              <a:t>‹#›</a:t>
            </a:fld>
            <a:endParaRPr lang="el-GR"/>
          </a:p>
        </p:txBody>
      </p:sp>
    </p:spTree>
    <p:extLst>
      <p:ext uri="{BB962C8B-B14F-4D97-AF65-F5344CB8AC3E}">
        <p14:creationId xmlns:p14="http://schemas.microsoft.com/office/powerpoint/2010/main" val="147322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CCAAC067-81A5-4E1D-99EA-430E813AB7F0}" type="datetimeFigureOut">
              <a:rPr lang="el-GR" smtClean="0"/>
              <a:t>27/2/2025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816A647D-6E00-4BD2-940A-970906E5314F}" type="slidenum">
              <a:rPr lang="el-GR" smtClean="0"/>
              <a:t>‹#›</a:t>
            </a:fld>
            <a:endParaRPr lang="el-GR"/>
          </a:p>
        </p:txBody>
      </p:sp>
    </p:spTree>
    <p:extLst>
      <p:ext uri="{BB962C8B-B14F-4D97-AF65-F5344CB8AC3E}">
        <p14:creationId xmlns:p14="http://schemas.microsoft.com/office/powerpoint/2010/main" val="1786196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CAAC067-81A5-4E1D-99EA-430E813AB7F0}" type="datetimeFigureOut">
              <a:rPr lang="el-GR" smtClean="0"/>
              <a:t>27/2/2025</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p>
        </p:txBody>
      </p:sp>
      <p:sp>
        <p:nvSpPr>
          <p:cNvPr id="9" name="Slide Number Placeholder 8"/>
          <p:cNvSpPr>
            <a:spLocks noGrp="1"/>
          </p:cNvSpPr>
          <p:nvPr>
            <p:ph type="sldNum" sz="quarter" idx="12"/>
          </p:nvPr>
        </p:nvSpPr>
        <p:spPr/>
        <p:txBody>
          <a:bodyPr/>
          <a:lstStyle/>
          <a:p>
            <a:fld id="{816A647D-6E00-4BD2-940A-970906E5314F}" type="slidenum">
              <a:rPr lang="el-GR" smtClean="0"/>
              <a:t>‹#›</a:t>
            </a:fld>
            <a:endParaRPr lang="el-GR"/>
          </a:p>
        </p:txBody>
      </p:sp>
    </p:spTree>
    <p:extLst>
      <p:ext uri="{BB962C8B-B14F-4D97-AF65-F5344CB8AC3E}">
        <p14:creationId xmlns:p14="http://schemas.microsoft.com/office/powerpoint/2010/main" val="1430749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CAAC067-81A5-4E1D-99EA-430E813AB7F0}" type="datetimeFigureOut">
              <a:rPr lang="el-GR" smtClean="0"/>
              <a:t>27/2/2025</a:t>
            </a:fld>
            <a:endParaRPr lang="el-G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16A647D-6E00-4BD2-940A-970906E5314F}" type="slidenum">
              <a:rPr lang="el-GR" smtClean="0"/>
              <a:t>‹#›</a:t>
            </a:fld>
            <a:endParaRPr lang="el-GR"/>
          </a:p>
        </p:txBody>
      </p:sp>
    </p:spTree>
    <p:extLst>
      <p:ext uri="{BB962C8B-B14F-4D97-AF65-F5344CB8AC3E}">
        <p14:creationId xmlns:p14="http://schemas.microsoft.com/office/powerpoint/2010/main" val="396629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CCAAC067-81A5-4E1D-99EA-430E813AB7F0}" type="datetimeFigureOut">
              <a:rPr lang="el-GR" smtClean="0"/>
              <a:t>27/2/2025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16A647D-6E00-4BD2-940A-970906E5314F}" type="slidenum">
              <a:rPr lang="el-GR" smtClean="0"/>
              <a:t>‹#›</a:t>
            </a:fld>
            <a:endParaRPr lang="el-GR"/>
          </a:p>
        </p:txBody>
      </p:sp>
    </p:spTree>
    <p:extLst>
      <p:ext uri="{BB962C8B-B14F-4D97-AF65-F5344CB8AC3E}">
        <p14:creationId xmlns:p14="http://schemas.microsoft.com/office/powerpoint/2010/main" val="3608356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CAAC067-81A5-4E1D-99EA-430E813AB7F0}" type="datetimeFigureOut">
              <a:rPr lang="el-GR" smtClean="0"/>
              <a:t>27/2/2025</a:t>
            </a:fld>
            <a:endParaRPr lang="el-G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16A647D-6E00-4BD2-940A-970906E5314F}" type="slidenum">
              <a:rPr lang="el-GR" smtClean="0"/>
              <a:t>‹#›</a:t>
            </a:fld>
            <a:endParaRPr lang="el-G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73602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eurydice.eacea.ec.europa.eu/el/national-education-systems/greece/anotati-ekpaideysi"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eurydice.eacea.ec.europa.eu/national-education-systems/greece/overview"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gsae.edu.gr/el/epaggelmatiki-katartisi"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iky.gr/el/ecvet"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iky.gr/el/ecvet"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www.cedefop.europa.eu/"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proson.eoppep.gr/el/QualificationTypes" TargetMode="External"/><Relationship Id="rId2" Type="http://schemas.openxmlformats.org/officeDocument/2006/relationships/hyperlink" Target="https://eurydice.eacea.ec.europa.eu/el/national-education-systems/greece/organosi-toy-ekpaideytikoy-systimatos-kai-tis-domis-toy" TargetMode="External"/><Relationship Id="rId1" Type="http://schemas.openxmlformats.org/officeDocument/2006/relationships/slideLayout" Target="../slideLayouts/slideLayout2.xml"/><Relationship Id="rId5" Type="http://schemas.openxmlformats.org/officeDocument/2006/relationships/hyperlink" Target="https://nqf.gov.gr/" TargetMode="External"/><Relationship Id="rId4" Type="http://schemas.openxmlformats.org/officeDocument/2006/relationships/hyperlink" Target="http://www.eoppep.gr/"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urydice.eacea.ec.europa.eu/national-education-systems/greece/primary-educa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eurydice.eacea.ec.europa.eu/el/national-education-systems/greece/deyterobathmia-kai-meta-deyterobathmia-mi-anotati-ekpaideysi"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11BD82-9479-4CEA-AC9A-AF466DD6483C}"/>
              </a:ext>
            </a:extLst>
          </p:cNvPr>
          <p:cNvSpPr>
            <a:spLocks noGrp="1"/>
          </p:cNvSpPr>
          <p:nvPr>
            <p:ph type="ctrTitle"/>
          </p:nvPr>
        </p:nvSpPr>
        <p:spPr/>
        <p:txBody>
          <a:bodyPr>
            <a:normAutofit/>
          </a:bodyPr>
          <a:lstStyle/>
          <a:p>
            <a:pPr fontAlgn="base"/>
            <a:r>
              <a:rPr lang="el-GR" sz="4000" b="1" i="1" dirty="0">
                <a:solidFill>
                  <a:schemeClr val="accent2"/>
                </a:solidFill>
              </a:rPr>
              <a:t>              Οργάνωση και Διακυβέρνηση</a:t>
            </a:r>
            <a:br>
              <a:rPr lang="el-GR" sz="4000" dirty="0"/>
            </a:br>
            <a:br>
              <a:rPr lang="el-GR" b="1" dirty="0"/>
            </a:br>
            <a:endParaRPr lang="el-GR" dirty="0"/>
          </a:p>
        </p:txBody>
      </p:sp>
      <p:sp>
        <p:nvSpPr>
          <p:cNvPr id="3" name="Υπότιτλος 2">
            <a:extLst>
              <a:ext uri="{FF2B5EF4-FFF2-40B4-BE49-F238E27FC236}">
                <a16:creationId xmlns:a16="http://schemas.microsoft.com/office/drawing/2014/main" id="{4C4C9AF8-906E-4B4B-95C3-02B2A9A83348}"/>
              </a:ext>
            </a:extLst>
          </p:cNvPr>
          <p:cNvSpPr>
            <a:spLocks noGrp="1"/>
          </p:cNvSpPr>
          <p:nvPr>
            <p:ph type="subTitle" idx="1"/>
          </p:nvPr>
        </p:nvSpPr>
        <p:spPr/>
        <p:txBody>
          <a:bodyPr/>
          <a:lstStyle/>
          <a:p>
            <a:r>
              <a:rPr lang="el-GR" b="1" dirty="0"/>
              <a:t>Οργάνωση του Εκπαιδευτικού Συστήματος και της Δομής του</a:t>
            </a:r>
            <a:endParaRPr lang="el-GR" dirty="0"/>
          </a:p>
        </p:txBody>
      </p:sp>
    </p:spTree>
    <p:extLst>
      <p:ext uri="{BB962C8B-B14F-4D97-AF65-F5344CB8AC3E}">
        <p14:creationId xmlns:p14="http://schemas.microsoft.com/office/powerpoint/2010/main" val="16542490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AF7290-F4AA-4080-82C2-03333254AFBB}"/>
              </a:ext>
            </a:extLst>
          </p:cNvPr>
          <p:cNvSpPr>
            <a:spLocks noGrp="1"/>
          </p:cNvSpPr>
          <p:nvPr>
            <p:ph type="title"/>
          </p:nvPr>
        </p:nvSpPr>
        <p:spPr/>
        <p:txBody>
          <a:bodyPr/>
          <a:lstStyle/>
          <a:p>
            <a:r>
              <a:rPr lang="el-GR" b="1" i="1" dirty="0">
                <a:solidFill>
                  <a:schemeClr val="accent2"/>
                </a:solidFill>
              </a:rPr>
              <a:t>Ανώτατη εκπαίδευση</a:t>
            </a:r>
            <a:br>
              <a:rPr lang="el-GR" b="1" dirty="0"/>
            </a:br>
            <a:endParaRPr lang="el-GR" dirty="0"/>
          </a:p>
        </p:txBody>
      </p:sp>
      <p:sp>
        <p:nvSpPr>
          <p:cNvPr id="3" name="Θέση περιεχομένου 2">
            <a:extLst>
              <a:ext uri="{FF2B5EF4-FFF2-40B4-BE49-F238E27FC236}">
                <a16:creationId xmlns:a16="http://schemas.microsoft.com/office/drawing/2014/main" id="{D276D7EC-082A-4A5A-801B-008070CE514A}"/>
              </a:ext>
            </a:extLst>
          </p:cNvPr>
          <p:cNvSpPr>
            <a:spLocks noGrp="1"/>
          </p:cNvSpPr>
          <p:nvPr>
            <p:ph idx="1"/>
          </p:nvPr>
        </p:nvSpPr>
        <p:spPr/>
        <p:txBody>
          <a:bodyPr>
            <a:normAutofit lnSpcReduction="10000"/>
          </a:bodyPr>
          <a:lstStyle/>
          <a:p>
            <a:pPr fontAlgn="base"/>
            <a:r>
              <a:rPr lang="el-GR" dirty="0"/>
              <a:t>Η </a:t>
            </a:r>
            <a:r>
              <a:rPr lang="el-GR" u="sng" dirty="0">
                <a:hlinkClick r:id="rId2"/>
              </a:rPr>
              <a:t>Ανώτατη εκπαίδευση</a:t>
            </a:r>
            <a:r>
              <a:rPr lang="el-GR" dirty="0"/>
              <a:t> περιλαμβάνει τον:</a:t>
            </a:r>
          </a:p>
          <a:p>
            <a:pPr fontAlgn="base"/>
            <a:r>
              <a:rPr lang="el-GR" dirty="0"/>
              <a:t>Πανεπιστημιακό τομέα:</a:t>
            </a:r>
          </a:p>
          <a:p>
            <a:pPr fontAlgn="base"/>
            <a:r>
              <a:rPr lang="el-GR" dirty="0"/>
              <a:t>Πανεπιστήμια</a:t>
            </a:r>
          </a:p>
          <a:p>
            <a:pPr fontAlgn="base"/>
            <a:r>
              <a:rPr lang="el-GR" dirty="0"/>
              <a:t>Πολυτεχνεία</a:t>
            </a:r>
          </a:p>
          <a:p>
            <a:pPr fontAlgn="base"/>
            <a:r>
              <a:rPr lang="el-GR" dirty="0"/>
              <a:t>Ανώτατη Σχολή Καλών Τεχνών (ΑΣΚΤ)</a:t>
            </a:r>
          </a:p>
          <a:p>
            <a:pPr fontAlgn="base"/>
            <a:r>
              <a:rPr lang="el-GR" dirty="0"/>
              <a:t>Τεχνολογικό τομέα:</a:t>
            </a:r>
          </a:p>
          <a:p>
            <a:pPr fontAlgn="base"/>
            <a:r>
              <a:rPr lang="el-GR" dirty="0"/>
              <a:t>Τεχνολογικά Εκπαιδευτικά Ιδρύματα (ΤΕΙ)</a:t>
            </a:r>
          </a:p>
          <a:p>
            <a:pPr fontAlgn="base"/>
            <a:r>
              <a:rPr lang="el-GR" dirty="0"/>
              <a:t>Ανώτατη Σχολή Παιδαγωγικής και Τεχνολογικής Εκπαίδευσης (ΑΣΠΑΙΤΕ)</a:t>
            </a:r>
          </a:p>
          <a:p>
            <a:pPr fontAlgn="base"/>
            <a:r>
              <a:rPr lang="el-GR" dirty="0"/>
              <a:t>Και οι δύο τομείς είναι δημόσιοι.  Επίσης, σημειώνεται ότι το σύνολο των ΤΕΙ της χώρας έχουν πλέον ενταχθεί σε Πανεπιστημιακά Ιδρύματα (ΑΕΙ).</a:t>
            </a:r>
          </a:p>
          <a:p>
            <a:endParaRPr lang="el-GR" dirty="0"/>
          </a:p>
        </p:txBody>
      </p:sp>
    </p:spTree>
    <p:extLst>
      <p:ext uri="{BB962C8B-B14F-4D97-AF65-F5344CB8AC3E}">
        <p14:creationId xmlns:p14="http://schemas.microsoft.com/office/powerpoint/2010/main" val="4289835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DE9DE9-88B2-446A-A012-C9245876AA8F}"/>
              </a:ext>
            </a:extLst>
          </p:cNvPr>
          <p:cNvSpPr>
            <a:spLocks noGrp="1"/>
          </p:cNvSpPr>
          <p:nvPr>
            <p:ph type="title"/>
          </p:nvPr>
        </p:nvSpPr>
        <p:spPr/>
        <p:txBody>
          <a:bodyPr/>
          <a:lstStyle/>
          <a:p>
            <a:r>
              <a:rPr lang="el-GR" b="1" i="1" dirty="0">
                <a:solidFill>
                  <a:schemeClr val="accent2"/>
                </a:solidFill>
              </a:rPr>
              <a:t>Γενική εκπαίδευση ενηλίκων</a:t>
            </a:r>
            <a:br>
              <a:rPr lang="el-GR" b="1" dirty="0"/>
            </a:br>
            <a:endParaRPr lang="el-GR" dirty="0"/>
          </a:p>
        </p:txBody>
      </p:sp>
      <p:sp>
        <p:nvSpPr>
          <p:cNvPr id="3" name="Θέση περιεχομένου 2">
            <a:extLst>
              <a:ext uri="{FF2B5EF4-FFF2-40B4-BE49-F238E27FC236}">
                <a16:creationId xmlns:a16="http://schemas.microsoft.com/office/drawing/2014/main" id="{4ED24E4E-715B-4CF6-9167-3E3531DFD466}"/>
              </a:ext>
            </a:extLst>
          </p:cNvPr>
          <p:cNvSpPr>
            <a:spLocks noGrp="1"/>
          </p:cNvSpPr>
          <p:nvPr>
            <p:ph idx="1"/>
          </p:nvPr>
        </p:nvSpPr>
        <p:spPr/>
        <p:txBody>
          <a:bodyPr/>
          <a:lstStyle/>
          <a:p>
            <a:pPr fontAlgn="base"/>
            <a:r>
              <a:rPr lang="el-GR" dirty="0"/>
              <a:t>Η γενική τυπική εκπαίδευση ενηλίκων εντάσσεται στην γενική τυπική εκπαίδευση και παρέχεται σε:</a:t>
            </a:r>
          </a:p>
          <a:p>
            <a:pPr fontAlgn="base"/>
            <a:r>
              <a:rPr lang="el-GR" dirty="0"/>
              <a:t>Σχολεία Δεύτερης Ευκαιρίας (ΣΔΕ)</a:t>
            </a:r>
          </a:p>
          <a:p>
            <a:pPr fontAlgn="base"/>
            <a:r>
              <a:rPr lang="el-GR" dirty="0"/>
              <a:t>Εσπερινά Γενικά Λύκεια</a:t>
            </a:r>
          </a:p>
          <a:p>
            <a:pPr fontAlgn="base"/>
            <a:r>
              <a:rPr lang="el-GR" dirty="0"/>
              <a:t>Εσπερινά Επαγγελματικά Λύκεια</a:t>
            </a:r>
          </a:p>
          <a:p>
            <a:pPr fontAlgn="base"/>
            <a:r>
              <a:rPr lang="el-GR" dirty="0"/>
              <a:t>Επαγγελματικές Σχολές Κατάρτισης (ΕΣΚ)</a:t>
            </a:r>
          </a:p>
          <a:p>
            <a:pPr fontAlgn="base"/>
            <a:r>
              <a:rPr lang="el-GR" dirty="0"/>
              <a:t>Επαγγελματικές Σχολές Μαθητείας (ΕΠΑΣ) του ΟΑΕΔ</a:t>
            </a:r>
          </a:p>
          <a:p>
            <a:pPr fontAlgn="base"/>
            <a:r>
              <a:rPr lang="el-GR" dirty="0"/>
              <a:t>Ινστιτούτα Επαγγελματικής Κατάρτισης (ΙΕΚ)</a:t>
            </a:r>
          </a:p>
          <a:p>
            <a:pPr fontAlgn="base"/>
            <a:r>
              <a:rPr lang="el-GR" dirty="0" err="1"/>
              <a:t>Μεταλυκειακό</a:t>
            </a:r>
            <a:r>
              <a:rPr lang="el-GR" dirty="0"/>
              <a:t> Έτος - Τάξη Μαθητείας</a:t>
            </a:r>
          </a:p>
          <a:p>
            <a:endParaRPr lang="el-GR" dirty="0"/>
          </a:p>
        </p:txBody>
      </p:sp>
    </p:spTree>
    <p:extLst>
      <p:ext uri="{BB962C8B-B14F-4D97-AF65-F5344CB8AC3E}">
        <p14:creationId xmlns:p14="http://schemas.microsoft.com/office/powerpoint/2010/main" val="1051073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19FDFD-8823-4D3D-8C19-CF318CB6AF0E}"/>
              </a:ext>
            </a:extLst>
          </p:cNvPr>
          <p:cNvSpPr>
            <a:spLocks noGrp="1"/>
          </p:cNvSpPr>
          <p:nvPr>
            <p:ph type="title"/>
          </p:nvPr>
        </p:nvSpPr>
        <p:spPr/>
        <p:txBody>
          <a:bodyPr/>
          <a:lstStyle/>
          <a:p>
            <a:r>
              <a:rPr lang="el-GR" b="1" i="1" dirty="0">
                <a:solidFill>
                  <a:schemeClr val="accent2"/>
                </a:solidFill>
              </a:rPr>
              <a:t>Γενική εκπαίδευση ενηλίκων</a:t>
            </a:r>
            <a:br>
              <a:rPr lang="el-GR" b="1" dirty="0"/>
            </a:br>
            <a:endParaRPr lang="el-GR" dirty="0"/>
          </a:p>
        </p:txBody>
      </p:sp>
      <p:sp>
        <p:nvSpPr>
          <p:cNvPr id="3" name="Θέση περιεχομένου 2">
            <a:extLst>
              <a:ext uri="{FF2B5EF4-FFF2-40B4-BE49-F238E27FC236}">
                <a16:creationId xmlns:a16="http://schemas.microsoft.com/office/drawing/2014/main" id="{FC88A971-F330-4A5F-AD5E-DEE017215E5A}"/>
              </a:ext>
            </a:extLst>
          </p:cNvPr>
          <p:cNvSpPr>
            <a:spLocks noGrp="1"/>
          </p:cNvSpPr>
          <p:nvPr>
            <p:ph idx="1"/>
          </p:nvPr>
        </p:nvSpPr>
        <p:spPr/>
        <p:txBody>
          <a:bodyPr/>
          <a:lstStyle/>
          <a:p>
            <a:pPr fontAlgn="base"/>
            <a:r>
              <a:rPr lang="el-GR" dirty="0"/>
              <a:t>H γενική μη τυπική εκπαίδευση ενηλίκων παρέχεται σε οργανωμένο εκπαιδευτικό πλαίσιο εκτός του τυπικού εκπαιδευτικού συστήματος σε: </a:t>
            </a:r>
          </a:p>
          <a:p>
            <a:pPr fontAlgn="base"/>
            <a:r>
              <a:rPr lang="el-GR" dirty="0"/>
              <a:t>Κέντρα Δια Βίου Μάθησης (ΚΔΒΜ)</a:t>
            </a:r>
          </a:p>
          <a:p>
            <a:pPr fontAlgn="base"/>
            <a:r>
              <a:rPr lang="el-GR" dirty="0"/>
              <a:t>Κολλέγια</a:t>
            </a:r>
          </a:p>
          <a:p>
            <a:pPr fontAlgn="base"/>
            <a:r>
              <a:rPr lang="el-GR" dirty="0"/>
              <a:t>Τα ΚΔΒΜ μπορεί να είναι δημόσια ή ιδιωτικά. Η συνολική διάρκεια του προγράμματος κατάρτισης καθορίζεται με βάση το θεματικό αντικείμενό του, τον σκοπό παρέμβασης και το προφίλ των συμμετεχόντων. </a:t>
            </a:r>
            <a:br>
              <a:rPr lang="el-GR" dirty="0"/>
            </a:br>
            <a:r>
              <a:rPr lang="el-GR" dirty="0"/>
              <a:t>Τα Κολλέγια είναι ιδιωτικά και απευθύνονται σε αποφοίτους της τυπικής μη υποχρεωτικής δευτεροβάθμιας εκπαίδευσης.</a:t>
            </a:r>
            <a:br>
              <a:rPr lang="el-GR" dirty="0"/>
            </a:br>
            <a:r>
              <a:rPr lang="el-GR" dirty="0"/>
              <a:t>Περισσότερες πληροφορίες παρέχονται στα επιμέρους κεφάλαια. Σχεδιάγραμμα αποτύπωσης του ελληνικού εκπαιδευτικού συστήματος παρέχεται στο κεφάλαιο της </a:t>
            </a:r>
            <a:r>
              <a:rPr lang="el-GR" u="sng" dirty="0">
                <a:hlinkClick r:id="rId2"/>
              </a:rPr>
              <a:t>Επισκόπησης.</a:t>
            </a:r>
            <a:endParaRPr lang="el-GR" dirty="0"/>
          </a:p>
          <a:p>
            <a:endParaRPr lang="el-GR" dirty="0"/>
          </a:p>
        </p:txBody>
      </p:sp>
    </p:spTree>
    <p:extLst>
      <p:ext uri="{BB962C8B-B14F-4D97-AF65-F5344CB8AC3E}">
        <p14:creationId xmlns:p14="http://schemas.microsoft.com/office/powerpoint/2010/main" val="1955315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7E9E8E-8851-46DE-A82A-987B2D726C2C}"/>
              </a:ext>
            </a:extLst>
          </p:cNvPr>
          <p:cNvSpPr>
            <a:spLocks noGrp="1"/>
          </p:cNvSpPr>
          <p:nvPr>
            <p:ph type="title"/>
          </p:nvPr>
        </p:nvSpPr>
        <p:spPr/>
        <p:txBody>
          <a:bodyPr/>
          <a:lstStyle/>
          <a:p>
            <a:r>
              <a:rPr lang="el-GR" b="1" i="1" dirty="0">
                <a:solidFill>
                  <a:schemeClr val="accent2"/>
                </a:solidFill>
              </a:rPr>
              <a:t>Κατ’ </a:t>
            </a:r>
            <a:r>
              <a:rPr lang="el-GR" b="1" i="1" dirty="0" err="1">
                <a:solidFill>
                  <a:schemeClr val="accent2"/>
                </a:solidFill>
              </a:rPr>
              <a:t>οίκον</a:t>
            </a:r>
            <a:r>
              <a:rPr lang="el-GR" b="1" i="1" dirty="0">
                <a:solidFill>
                  <a:schemeClr val="accent2"/>
                </a:solidFill>
              </a:rPr>
              <a:t> διδασκαλία</a:t>
            </a:r>
            <a:br>
              <a:rPr lang="el-GR" b="1" dirty="0"/>
            </a:br>
            <a:endParaRPr lang="el-GR" dirty="0"/>
          </a:p>
        </p:txBody>
      </p:sp>
      <p:sp>
        <p:nvSpPr>
          <p:cNvPr id="3" name="Θέση περιεχομένου 2">
            <a:extLst>
              <a:ext uri="{FF2B5EF4-FFF2-40B4-BE49-F238E27FC236}">
                <a16:creationId xmlns:a16="http://schemas.microsoft.com/office/drawing/2014/main" id="{484126C0-809F-43AC-AEB1-44DE39C1C81B}"/>
              </a:ext>
            </a:extLst>
          </p:cNvPr>
          <p:cNvSpPr>
            <a:spLocks noGrp="1"/>
          </p:cNvSpPr>
          <p:nvPr>
            <p:ph idx="1"/>
          </p:nvPr>
        </p:nvSpPr>
        <p:spPr/>
        <p:txBody>
          <a:bodyPr>
            <a:normAutofit fontScale="92500" lnSpcReduction="20000"/>
          </a:bodyPr>
          <a:lstStyle/>
          <a:p>
            <a:pPr fontAlgn="base"/>
            <a:r>
              <a:rPr lang="el-GR" dirty="0"/>
              <a:t>Η </a:t>
            </a:r>
            <a:r>
              <a:rPr lang="el-GR" dirty="0" err="1"/>
              <a:t>κατ΄οίκον</a:t>
            </a:r>
            <a:r>
              <a:rPr lang="el-GR" dirty="0"/>
              <a:t> διδασκαλία παρέχεται σε μαθητές πρωτοβάθμιας και δευτεροβάθμιας εκπαίδευσης με:</a:t>
            </a:r>
          </a:p>
          <a:p>
            <a:pPr fontAlgn="base"/>
            <a:r>
              <a:rPr lang="el-GR" dirty="0"/>
              <a:t>Σοβαρά βραχυχρόνια ή χρόνια προβλήματα υγείας, τα οποία δεν επιτρέπουν τη μετακίνηση και φοίτηση των μαθητών στο σχολείο</a:t>
            </a:r>
          </a:p>
          <a:p>
            <a:pPr fontAlgn="base"/>
            <a:r>
              <a:rPr lang="el-GR" dirty="0"/>
              <a:t>Αναπηρία και ειδικές εκπαιδευτικές ανάγκες, που καθιστούν δύσκολη τη φοίτηση στα σχολεία του κοινού εκπαιδευτικού προγράμματος ή στα τμήματα ένταξης.</a:t>
            </a:r>
          </a:p>
          <a:p>
            <a:pPr fontAlgn="base"/>
            <a:r>
              <a:rPr lang="el-GR" dirty="0"/>
              <a:t>Εξαιρούνται οι μαθητές των εξής τάξεων:</a:t>
            </a:r>
          </a:p>
          <a:p>
            <a:pPr fontAlgn="base"/>
            <a:r>
              <a:rPr lang="el-GR" dirty="0"/>
              <a:t>Β' και τη Γ' ημερήσιου ΕΠΑΛ</a:t>
            </a:r>
          </a:p>
          <a:p>
            <a:pPr fontAlgn="base"/>
            <a:r>
              <a:rPr lang="el-GR" dirty="0"/>
              <a:t>Β', Γ' και Δ' εσπερινού ΕΠΑΛ</a:t>
            </a:r>
          </a:p>
          <a:p>
            <a:pPr fontAlgn="base"/>
            <a:r>
              <a:rPr lang="el-GR" dirty="0"/>
              <a:t>Β', Γ' και Δ' των Λυκείων των Ενιαίων Ειδικών Επαγγελματικών Γυμνάσιων - Λυκείων.</a:t>
            </a:r>
          </a:p>
          <a:p>
            <a:pPr fontAlgn="base"/>
            <a:r>
              <a:rPr lang="el-GR" dirty="0"/>
              <a:t>Δυνατότητα ένταξης στην κατηγορία των κατ’ ιδίαν διδαχθέντων έχουν και μαθητές με σοβαρές ψυχικές παθήσεις. Τριμελής επιτροπή με αντικείμενο την εξέταση αυτών των κατ’ εξαίρεση αιτήσεων ένταξης στην κατ’ ιδίαν διδασκαλία συγκροτείται για κάθε σχολικό έτος με απόφαση του Υπουργού Παιδείας.</a:t>
            </a:r>
          </a:p>
          <a:p>
            <a:endParaRPr lang="el-GR" dirty="0"/>
          </a:p>
        </p:txBody>
      </p:sp>
    </p:spTree>
    <p:extLst>
      <p:ext uri="{BB962C8B-B14F-4D97-AF65-F5344CB8AC3E}">
        <p14:creationId xmlns:p14="http://schemas.microsoft.com/office/powerpoint/2010/main" val="108821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0AE2FD-F16E-4F14-A19C-AE82E9AAF8AD}"/>
              </a:ext>
            </a:extLst>
          </p:cNvPr>
          <p:cNvSpPr>
            <a:spLocks noGrp="1"/>
          </p:cNvSpPr>
          <p:nvPr>
            <p:ph type="title"/>
          </p:nvPr>
        </p:nvSpPr>
        <p:spPr>
          <a:xfrm>
            <a:off x="1066800" y="263527"/>
            <a:ext cx="10058400" cy="1450757"/>
          </a:xfrm>
        </p:spPr>
        <p:txBody>
          <a:bodyPr>
            <a:normAutofit fontScale="90000"/>
          </a:bodyPr>
          <a:lstStyle/>
          <a:p>
            <a:br>
              <a:rPr lang="el-GR" b="1" dirty="0"/>
            </a:br>
            <a:r>
              <a:rPr lang="el-GR" b="1" i="1" dirty="0" err="1">
                <a:solidFill>
                  <a:schemeClr val="accent2"/>
                </a:solidFill>
              </a:rPr>
              <a:t>Κατ’οίκον</a:t>
            </a:r>
            <a:r>
              <a:rPr lang="el-GR" b="1" i="1" dirty="0">
                <a:solidFill>
                  <a:schemeClr val="accent2"/>
                </a:solidFill>
              </a:rPr>
              <a:t> διδασκαλία</a:t>
            </a:r>
            <a:br>
              <a:rPr lang="el-GR" b="1" dirty="0"/>
            </a:br>
            <a:endParaRPr lang="el-GR" dirty="0"/>
          </a:p>
        </p:txBody>
      </p:sp>
      <p:sp>
        <p:nvSpPr>
          <p:cNvPr id="3" name="Θέση περιεχομένου 2">
            <a:extLst>
              <a:ext uri="{FF2B5EF4-FFF2-40B4-BE49-F238E27FC236}">
                <a16:creationId xmlns:a16="http://schemas.microsoft.com/office/drawing/2014/main" id="{DF19C736-A3CF-49C1-B1A6-18C62899A822}"/>
              </a:ext>
            </a:extLst>
          </p:cNvPr>
          <p:cNvSpPr>
            <a:spLocks noGrp="1"/>
          </p:cNvSpPr>
          <p:nvPr>
            <p:ph idx="1"/>
          </p:nvPr>
        </p:nvSpPr>
        <p:spPr/>
        <p:txBody>
          <a:bodyPr/>
          <a:lstStyle/>
          <a:p>
            <a:r>
              <a:rPr lang="el-GR" b="1" dirty="0"/>
              <a:t>Διαδικασία έγκρισης</a:t>
            </a:r>
          </a:p>
          <a:p>
            <a:r>
              <a:rPr lang="el-GR" dirty="0"/>
              <a:t>Οι γονείς υποβάλλουν αίτηση για έγκριση στην αρμόδια διεύθυνση πρωτοβάθμιας ή δευτεροβάθμιας εκπαίδευσης, συνοδευόμενη από αιτιολογημένη πρόσφατη ιατρική γνωμάτευση από δημόσια </a:t>
            </a:r>
            <a:r>
              <a:rPr lang="el-GR" dirty="0" err="1"/>
              <a:t>ιατροπαιδαγωγική</a:t>
            </a:r>
            <a:r>
              <a:rPr lang="el-GR" dirty="0"/>
              <a:t> υπηρεσία ή δημόσια υγειονομική επιτροπή στην οποία αναγράφεται η διάρκεια της επιβεβλημένης παραμονής του μαθητή στο σπίτι.</a:t>
            </a:r>
            <a:br>
              <a:rPr lang="el-GR" dirty="0"/>
            </a:br>
            <a:r>
              <a:rPr lang="el-GR" dirty="0"/>
              <a:t>Η έγκριση της διδασκαλίας στο σπίτι γίνεται με απόφαση του διευθυντή πρωτοβάθμιας ή δευτεροβάθμιας εκπαίδευσης, ο οποίος καλεί τους εκπαιδευτικούς της αντίστοιχης βαθμίδας που υπηρετούν στα σχολεία του νομού να εκδηλώσουν ενδιαφέρον.</a:t>
            </a:r>
            <a:br>
              <a:rPr lang="el-GR" dirty="0"/>
            </a:br>
            <a:r>
              <a:rPr lang="el-GR" dirty="0"/>
              <a:t>Η κατ’ </a:t>
            </a:r>
            <a:r>
              <a:rPr lang="el-GR" dirty="0" err="1"/>
              <a:t>οίκον</a:t>
            </a:r>
            <a:r>
              <a:rPr lang="el-GR" dirty="0"/>
              <a:t> διδασκαλία δεν παρέχεται υποχρεωτικά από εκπαιδευτικό Ειδικής Αγωγής και Εκπαίδευσης παρά μόνο, εάν γνωματεύσει σχετικά το οικείο Κέντρο Διεπιστημονικής Αξιολόγησης, Συμβουλευτικής και  Υποστήριξης (ΚΕΔΑΣΥ).  Στο πρόγραμμα διδασκαλίας στο σπίτι μπορεί να χρησιμοποιείται και το σύστημα της </a:t>
            </a:r>
            <a:r>
              <a:rPr lang="el-GR" dirty="0" err="1"/>
              <a:t>τηλεκπαίδευσης</a:t>
            </a:r>
            <a:r>
              <a:rPr lang="el-GR" dirty="0"/>
              <a:t>. </a:t>
            </a:r>
          </a:p>
        </p:txBody>
      </p:sp>
    </p:spTree>
    <p:extLst>
      <p:ext uri="{BB962C8B-B14F-4D97-AF65-F5344CB8AC3E}">
        <p14:creationId xmlns:p14="http://schemas.microsoft.com/office/powerpoint/2010/main" val="41950279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B15564-AEB0-4190-8690-B557D1135000}"/>
              </a:ext>
            </a:extLst>
          </p:cNvPr>
          <p:cNvSpPr>
            <a:spLocks noGrp="1"/>
          </p:cNvSpPr>
          <p:nvPr>
            <p:ph type="title"/>
          </p:nvPr>
        </p:nvSpPr>
        <p:spPr/>
        <p:txBody>
          <a:bodyPr/>
          <a:lstStyle/>
          <a:p>
            <a:r>
              <a:rPr lang="el-GR" b="1" i="1" dirty="0">
                <a:solidFill>
                  <a:schemeClr val="accent2"/>
                </a:solidFill>
              </a:rPr>
              <a:t>Αξιολόγηση</a:t>
            </a:r>
            <a:br>
              <a:rPr lang="el-GR" b="1" dirty="0"/>
            </a:br>
            <a:endParaRPr lang="el-GR" dirty="0"/>
          </a:p>
        </p:txBody>
      </p:sp>
      <p:sp>
        <p:nvSpPr>
          <p:cNvPr id="3" name="Θέση περιεχομένου 2">
            <a:extLst>
              <a:ext uri="{FF2B5EF4-FFF2-40B4-BE49-F238E27FC236}">
                <a16:creationId xmlns:a16="http://schemas.microsoft.com/office/drawing/2014/main" id="{7CF4B637-C2E7-47A6-A936-1489477CE2B3}"/>
              </a:ext>
            </a:extLst>
          </p:cNvPr>
          <p:cNvSpPr>
            <a:spLocks noGrp="1"/>
          </p:cNvSpPr>
          <p:nvPr>
            <p:ph idx="1"/>
          </p:nvPr>
        </p:nvSpPr>
        <p:spPr/>
        <p:txBody>
          <a:bodyPr>
            <a:normAutofit fontScale="85000" lnSpcReduction="10000"/>
          </a:bodyPr>
          <a:lstStyle/>
          <a:p>
            <a:pPr fontAlgn="base"/>
            <a:r>
              <a:rPr lang="el-GR" dirty="0"/>
              <a:t>Οι μαθητές στους οποίους παρέχεται διδασκαλία στο σπίτι αξιολογούνται κατόπιν συμμετοχής τους σε προφορικές ή γραπτές κατατακτήριες, προαγωγικές  ή απολυτήριες εξετάσεις, οι οποίες οργανώνονται από το σχολείο ανά βαθμίδα εκπαίδευσης.</a:t>
            </a:r>
          </a:p>
          <a:p>
            <a:pPr fontAlgn="base"/>
            <a:r>
              <a:rPr lang="el-GR" dirty="0"/>
              <a:t>Οι μαθητές των Δημοτικών σχολείων συμμετέχουν σε κατατακτήρια δοκιμασία κατά τη διάρκεια του πρώτου ή του δεύτερου τριμήνου και σε προαγωγική ή απολυτήρια εξέταση είτε 1-10 Ιουνίου είτε 1-10 Σεπτεμβρίου. Αξιολογούνται από τριμελή επιτροπή.</a:t>
            </a:r>
          </a:p>
          <a:p>
            <a:pPr fontAlgn="base"/>
            <a:r>
              <a:rPr lang="el-GR" dirty="0"/>
              <a:t>Οι μαθητές του Γυμνασίου συμμετέχουν σε προαγωγικές ή απολυτήριες εξετάσεις του σχολείου τους κατά το πρώτο εικοσαήμερο του Ιουνίου.  Αξιολογούνται από διμελή επιτροπή.</a:t>
            </a:r>
          </a:p>
          <a:p>
            <a:pPr fontAlgn="base"/>
            <a:r>
              <a:rPr lang="el-GR" dirty="0"/>
              <a:t>Οι μαθητές του Γενικού Λυκείου και της Α΄ τάξης του ΕΠΑΛ συμμετέχουν σε προαγωγικές ή απολυτήριες εξετάσεις του σχολείου τους κατά την εξεταστική περίοδο Μαΐου/ Ιουνίου.  Αξιολογούνται από τριμελή επιτροπή.</a:t>
            </a:r>
          </a:p>
          <a:p>
            <a:pPr fontAlgn="base"/>
            <a:r>
              <a:rPr lang="el-GR" dirty="0"/>
              <a:t>Αν περάσουν αυτές τις εξετάσεις προάγονται στην επόμενη τάξη ή απολύονται. Αν αποτύχουν, πρέπει να συμμετέχουν σε επαναληπτικές εξετάσεις.  Αν αποτύχουν ξανά, πρέπει να επαναλάβουν την ίδια τάξη.</a:t>
            </a:r>
            <a:br>
              <a:rPr lang="el-GR" dirty="0"/>
            </a:br>
            <a:r>
              <a:rPr lang="el-GR" dirty="0"/>
              <a:t>Η προαγωγή, η απόλυση, η παραπομπή του μαθητή σε ειδική εξεταστική περίοδο Ιουνίου/ Σεπτεμβρίου ή η ενδεχόμενη επανάληψη της φοίτησης εξαρτάται από την κείμενη νομοθεσία.</a:t>
            </a:r>
          </a:p>
          <a:p>
            <a:endParaRPr lang="el-GR" dirty="0"/>
          </a:p>
        </p:txBody>
      </p:sp>
    </p:spTree>
    <p:extLst>
      <p:ext uri="{BB962C8B-B14F-4D97-AF65-F5344CB8AC3E}">
        <p14:creationId xmlns:p14="http://schemas.microsoft.com/office/powerpoint/2010/main" val="2097450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Θέση περιεχομένου 7">
            <a:extLst>
              <a:ext uri="{FF2B5EF4-FFF2-40B4-BE49-F238E27FC236}">
                <a16:creationId xmlns:a16="http://schemas.microsoft.com/office/drawing/2014/main" id="{EA3ED502-F806-4C9E-86D2-BEB8B8102C2D}"/>
              </a:ext>
            </a:extLst>
          </p:cNvPr>
          <p:cNvGraphicFramePr>
            <a:graphicFrameLocks noGrp="1"/>
          </p:cNvGraphicFramePr>
          <p:nvPr>
            <p:ph idx="1"/>
            <p:extLst>
              <p:ext uri="{D42A27DB-BD31-4B8C-83A1-F6EECF244321}">
                <p14:modId xmlns:p14="http://schemas.microsoft.com/office/powerpoint/2010/main" val="150605992"/>
              </p:ext>
            </p:extLst>
          </p:nvPr>
        </p:nvGraphicFramePr>
        <p:xfrm>
          <a:off x="1036637" y="1684897"/>
          <a:ext cx="10058400" cy="11531600"/>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val="1848143607"/>
                    </a:ext>
                  </a:extLst>
                </a:gridCol>
                <a:gridCol w="2514600">
                  <a:extLst>
                    <a:ext uri="{9D8B030D-6E8A-4147-A177-3AD203B41FA5}">
                      <a16:colId xmlns:a16="http://schemas.microsoft.com/office/drawing/2014/main" val="3947647912"/>
                    </a:ext>
                  </a:extLst>
                </a:gridCol>
                <a:gridCol w="2514600">
                  <a:extLst>
                    <a:ext uri="{9D8B030D-6E8A-4147-A177-3AD203B41FA5}">
                      <a16:colId xmlns:a16="http://schemas.microsoft.com/office/drawing/2014/main" val="2050738595"/>
                    </a:ext>
                  </a:extLst>
                </a:gridCol>
                <a:gridCol w="2514600">
                  <a:extLst>
                    <a:ext uri="{9D8B030D-6E8A-4147-A177-3AD203B41FA5}">
                      <a16:colId xmlns:a16="http://schemas.microsoft.com/office/drawing/2014/main" val="2475344935"/>
                    </a:ext>
                  </a:extLst>
                </a:gridCol>
              </a:tblGrid>
              <a:tr h="370840">
                <a:tc>
                  <a:txBody>
                    <a:bodyPr/>
                    <a:lstStyle/>
                    <a:p>
                      <a:endParaRPr lang="el-GR" dirty="0"/>
                    </a:p>
                  </a:txBody>
                  <a:tcPr/>
                </a:tc>
                <a:tc>
                  <a:txBody>
                    <a:bodyPr/>
                    <a:lstStyle/>
                    <a:p>
                      <a:endParaRPr lang="el-GR"/>
                    </a:p>
                  </a:txBody>
                  <a:tcPr/>
                </a:tc>
                <a:tc>
                  <a:txBody>
                    <a:bodyPr/>
                    <a:lstStyle/>
                    <a:p>
                      <a:endParaRPr lang="el-GR"/>
                    </a:p>
                  </a:txBody>
                  <a:tcPr/>
                </a:tc>
                <a:tc>
                  <a:txBody>
                    <a:bodyPr/>
                    <a:lstStyle/>
                    <a:p>
                      <a:endParaRPr lang="el-GR" dirty="0"/>
                    </a:p>
                  </a:txBody>
                  <a:tcPr/>
                </a:tc>
                <a:extLst>
                  <a:ext uri="{0D108BD9-81ED-4DB2-BD59-A6C34878D82A}">
                    <a16:rowId xmlns:a16="http://schemas.microsoft.com/office/drawing/2014/main" val="74725519"/>
                  </a:ext>
                </a:extLst>
              </a:tr>
              <a:tr h="370840">
                <a:tc>
                  <a:txBody>
                    <a:bodyPr/>
                    <a:lstStyle/>
                    <a:p>
                      <a:r>
                        <a:rPr lang="el-GR"/>
                        <a:t>                  </a:t>
                      </a:r>
                      <a:r>
                        <a:rPr lang="el-GR" dirty="0"/>
                        <a:t>1</a:t>
                      </a:r>
                    </a:p>
                  </a:txBody>
                  <a:tcPr/>
                </a:tc>
                <a:tc>
                  <a:txBody>
                    <a:bodyPr/>
                    <a:lstStyle/>
                    <a:p>
                      <a:endParaRPr lang="el-GR"/>
                    </a:p>
                  </a:txBody>
                  <a:tcPr/>
                </a:tc>
                <a:tc>
                  <a:txBody>
                    <a:bodyPr/>
                    <a:lstStyle/>
                    <a:p>
                      <a:r>
                        <a:rPr lang="el-GR" sz="1200" dirty="0"/>
                        <a:t>ΑΠΟΛΥΤΗΡΙΟ ΔΗΜΟΤΙΚΟΥ</a:t>
                      </a:r>
                    </a:p>
                  </a:txBody>
                  <a:tcPr/>
                </a:tc>
                <a:tc>
                  <a:txBody>
                    <a:bodyPr/>
                    <a:lstStyle/>
                    <a:p>
                      <a:endParaRPr lang="el-GR"/>
                    </a:p>
                  </a:txBody>
                  <a:tcPr/>
                </a:tc>
                <a:extLst>
                  <a:ext uri="{0D108BD9-81ED-4DB2-BD59-A6C34878D82A}">
                    <a16:rowId xmlns:a16="http://schemas.microsoft.com/office/drawing/2014/main" val="1096163719"/>
                  </a:ext>
                </a:extLst>
              </a:tr>
              <a:tr h="370840">
                <a:tc>
                  <a:txBody>
                    <a:bodyPr/>
                    <a:lstStyle/>
                    <a:p>
                      <a:r>
                        <a:rPr lang="el-GR" dirty="0"/>
                        <a:t>                  2</a:t>
                      </a:r>
                    </a:p>
                  </a:txBody>
                  <a:tcPr/>
                </a:tc>
                <a:tc>
                  <a:txBody>
                    <a:bodyPr/>
                    <a:lstStyle/>
                    <a:p>
                      <a:endParaRPr lang="el-G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b="0" i="0" kern="1200" dirty="0">
                          <a:solidFill>
                            <a:schemeClr val="dk1"/>
                          </a:solidFill>
                          <a:effectLst/>
                          <a:latin typeface="+mn-lt"/>
                          <a:ea typeface="+mn-ea"/>
                          <a:cs typeface="+mn-cs"/>
                        </a:rPr>
                        <a:t>ΑΠΟΛΥΤΗΡΙΟ ΓΥΜΝΑΣΙΟΥ</a:t>
                      </a:r>
                      <a:endParaRPr lang="el-GR" sz="1200" dirty="0"/>
                    </a:p>
                    <a:p>
                      <a:endParaRPr lang="el-GR" dirty="0"/>
                    </a:p>
                  </a:txBody>
                  <a:tcPr/>
                </a:tc>
                <a:tc>
                  <a:txBody>
                    <a:bodyPr/>
                    <a:lstStyle/>
                    <a:p>
                      <a:endParaRPr lang="el-GR"/>
                    </a:p>
                  </a:txBody>
                  <a:tcPr/>
                </a:tc>
                <a:extLst>
                  <a:ext uri="{0D108BD9-81ED-4DB2-BD59-A6C34878D82A}">
                    <a16:rowId xmlns:a16="http://schemas.microsoft.com/office/drawing/2014/main" val="4073286751"/>
                  </a:ext>
                </a:extLst>
              </a:tr>
              <a:tr h="370840">
                <a:tc>
                  <a:txBody>
                    <a:bodyPr/>
                    <a:lstStyle/>
                    <a:p>
                      <a:r>
                        <a:rPr lang="en-US" dirty="0"/>
                        <a:t>                   3</a:t>
                      </a:r>
                      <a:endParaRPr lang="el-G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b="0" i="0" kern="1200" dirty="0">
                          <a:solidFill>
                            <a:schemeClr val="dk1"/>
                          </a:solidFill>
                          <a:effectLst/>
                          <a:latin typeface="+mn-lt"/>
                          <a:ea typeface="+mn-ea"/>
                          <a:cs typeface="+mn-cs"/>
                        </a:rPr>
                        <a:t>ΠΤΥΧΙΟ ΕΠΑΓΓΕΛΜΑΤΙΚΗΣ ΕΙΔΙΚΟΤΗΤΑΣ, ΕΚΠΑΙΔΕΥΣΗΣ ΚΑΙ ΚΑΤΑΡΤΙΣΗΣ, ΕΠΙΠΕΔΟΥ 3</a:t>
                      </a:r>
                      <a:br>
                        <a:rPr lang="el-GR" sz="1200" dirty="0"/>
                      </a:br>
                      <a:r>
                        <a:rPr lang="el-GR" sz="1200" b="0" i="0" kern="1200" dirty="0">
                          <a:solidFill>
                            <a:schemeClr val="dk1"/>
                          </a:solidFill>
                          <a:effectLst/>
                          <a:latin typeface="+mn-lt"/>
                          <a:ea typeface="+mn-ea"/>
                          <a:cs typeface="+mn-cs"/>
                        </a:rPr>
                        <a:t>[χορηγείται στους απόφοιτους των Επαγγελματικών Σχολών Κατάρτισης (ΕΣΚ) μετά από πιστοποίηση]</a:t>
                      </a:r>
                      <a:br>
                        <a:rPr lang="el-GR" sz="1200" dirty="0"/>
                      </a:br>
                      <a:r>
                        <a:rPr lang="el-GR" sz="1200" b="0" i="0" kern="1200" dirty="0">
                          <a:solidFill>
                            <a:schemeClr val="dk1"/>
                          </a:solidFill>
                          <a:effectLst/>
                          <a:latin typeface="+mn-lt"/>
                          <a:ea typeface="+mn-ea"/>
                          <a:cs typeface="+mn-cs"/>
                        </a:rPr>
                        <a:t>*ΠΙΣΤΟΠΟΙΗΤΙΚΟ ΕΠΑΓΓΕΛΜΑΤΙΚΗΣ ΚΑΤΑΡΤΙΣΗΣ ΕΠΙΠΕΔΟΥ 1</a:t>
                      </a:r>
                      <a:br>
                        <a:rPr lang="el-GR" sz="1200" dirty="0"/>
                      </a:br>
                      <a:r>
                        <a:rPr lang="el-GR" sz="1200" b="0" i="0" kern="1200" dirty="0">
                          <a:solidFill>
                            <a:schemeClr val="dk1"/>
                          </a:solidFill>
                          <a:effectLst/>
                          <a:latin typeface="+mn-lt"/>
                          <a:ea typeface="+mn-ea"/>
                          <a:cs typeface="+mn-cs"/>
                        </a:rPr>
                        <a:t> (άρθρο 6 ν.2009/1992, άρθρο 11 ν. 3879/2010, άρθρο 11, παρ. β Οδηγίας 2005/36/ΕΚ) </a:t>
                      </a:r>
                      <a:endParaRPr lang="el-GR" sz="1200" dirty="0"/>
                    </a:p>
                    <a:p>
                      <a:endParaRPr lang="el-GR" dirty="0"/>
                    </a:p>
                  </a:txBody>
                  <a:tcPr/>
                </a:tc>
                <a:tc>
                  <a:txBody>
                    <a:bodyPr/>
                    <a:lstStyle/>
                    <a:p>
                      <a:endParaRPr lang="el-GR" dirty="0"/>
                    </a:p>
                  </a:txBody>
                  <a:tcPr/>
                </a:tc>
                <a:tc>
                  <a:txBody>
                    <a:bodyPr/>
                    <a:lstStyle/>
                    <a:p>
                      <a:endParaRPr lang="el-GR"/>
                    </a:p>
                  </a:txBody>
                  <a:tcPr/>
                </a:tc>
                <a:extLst>
                  <a:ext uri="{0D108BD9-81ED-4DB2-BD59-A6C34878D82A}">
                    <a16:rowId xmlns:a16="http://schemas.microsoft.com/office/drawing/2014/main" val="2827798967"/>
                  </a:ext>
                </a:extLst>
              </a:tr>
              <a:tr h="370840">
                <a:tc>
                  <a:txBody>
                    <a:bodyPr/>
                    <a:lstStyle/>
                    <a:p>
                      <a:r>
                        <a:rPr lang="en-US" dirty="0"/>
                        <a:t>                   4</a:t>
                      </a:r>
                      <a:endParaRPr lang="el-GR" dirty="0"/>
                    </a:p>
                  </a:txBody>
                  <a:tcPr/>
                </a:tc>
                <a:tc>
                  <a:txBody>
                    <a:bodyPr/>
                    <a:lstStyle/>
                    <a:p>
                      <a:r>
                        <a:rPr lang="el-GR" sz="1200" b="0" i="0" kern="1200" dirty="0">
                          <a:solidFill>
                            <a:schemeClr val="dk1"/>
                          </a:solidFill>
                          <a:effectLst/>
                          <a:latin typeface="+mn-lt"/>
                          <a:ea typeface="+mn-ea"/>
                          <a:cs typeface="+mn-cs"/>
                        </a:rPr>
                        <a:t>ΠΤΥΧΙΟ ΕΠΑΣ</a:t>
                      </a:r>
                      <a:br>
                        <a:rPr lang="el-GR" sz="1200" dirty="0"/>
                      </a:br>
                      <a:r>
                        <a:rPr lang="el-GR" sz="1200" b="0" i="0" kern="1200" dirty="0">
                          <a:solidFill>
                            <a:schemeClr val="dk1"/>
                          </a:solidFill>
                          <a:effectLst/>
                          <a:latin typeface="+mn-lt"/>
                          <a:ea typeface="+mn-ea"/>
                          <a:cs typeface="+mn-cs"/>
                        </a:rPr>
                        <a:t>(χορηγείται στους απόφοιτους της  Β΄ τάξης των ΕΠΑΣ)</a:t>
                      </a:r>
                      <a:br>
                        <a:rPr lang="el-GR" sz="1200" dirty="0"/>
                      </a:br>
                      <a:r>
                        <a:rPr lang="el-GR" sz="1200" b="0" i="0" kern="1200" dirty="0">
                          <a:solidFill>
                            <a:schemeClr val="dk1"/>
                          </a:solidFill>
                          <a:effectLst/>
                          <a:latin typeface="+mn-lt"/>
                          <a:ea typeface="+mn-ea"/>
                          <a:cs typeface="+mn-cs"/>
                        </a:rPr>
                        <a:t>ΑΠΟΛΥΤΗΡΙΟ ΕΠΑΓΓΕΛΜΑΤΙΚΟΥ ΛΥΚΕΙΟΥ (ΕΠΑΛ) ΕΠΙΠΕΔΟΥ 4</a:t>
                      </a:r>
                      <a:br>
                        <a:rPr lang="el-GR" sz="1200" dirty="0"/>
                      </a:br>
                      <a:r>
                        <a:rPr lang="el-GR" sz="1200" b="0" i="0" kern="1200" dirty="0">
                          <a:solidFill>
                            <a:schemeClr val="dk1"/>
                          </a:solidFill>
                          <a:effectLst/>
                          <a:latin typeface="+mn-lt"/>
                          <a:ea typeface="+mn-ea"/>
                          <a:cs typeface="+mn-cs"/>
                        </a:rPr>
                        <a:t>(ισότιμο με το απολυτήριο γενικού λυκείου, χορηγείται στους απόφοιτους της Γ΄ τάξης των ΕΠΑΛ μετά από </a:t>
                      </a:r>
                      <a:r>
                        <a:rPr lang="el-GR" sz="1200" b="0" i="0" kern="1200" dirty="0" err="1">
                          <a:solidFill>
                            <a:schemeClr val="dk1"/>
                          </a:solidFill>
                          <a:effectLst/>
                          <a:latin typeface="+mn-lt"/>
                          <a:ea typeface="+mn-ea"/>
                          <a:cs typeface="+mn-cs"/>
                        </a:rPr>
                        <a:t>ενδοσχολικές</a:t>
                      </a:r>
                      <a:r>
                        <a:rPr lang="el-GR" sz="1200" b="0" i="0" kern="1200" dirty="0">
                          <a:solidFill>
                            <a:schemeClr val="dk1"/>
                          </a:solidFill>
                          <a:effectLst/>
                          <a:latin typeface="+mn-lt"/>
                          <a:ea typeface="+mn-ea"/>
                          <a:cs typeface="+mn-cs"/>
                        </a:rPr>
                        <a:t> εξετάσεις)</a:t>
                      </a:r>
                      <a:br>
                        <a:rPr lang="el-GR" sz="1200" dirty="0"/>
                      </a:br>
                      <a:r>
                        <a:rPr lang="el-GR" sz="1200" b="0" i="0" kern="1200" dirty="0">
                          <a:solidFill>
                            <a:schemeClr val="dk1"/>
                          </a:solidFill>
                          <a:effectLst/>
                          <a:latin typeface="+mn-lt"/>
                          <a:ea typeface="+mn-ea"/>
                          <a:cs typeface="+mn-cs"/>
                        </a:rPr>
                        <a:t>ΠΤΥΧΙΟ ΕΠΑΓΓΕΛΜΑΤΙΚΗΣ ΕΙΔΙΚΟΤΗΤΑΣ, ΕΚΠΑΙΔΕΥΣΗΣ ΚΑΙ ΚΑΤΑΡΤΙΣΗΣ, ΕΠΙΠΕΔΟΥ 4</a:t>
                      </a:r>
                      <a:br>
                        <a:rPr lang="el-GR" sz="1200" dirty="0"/>
                      </a:br>
                      <a:r>
                        <a:rPr lang="el-GR" sz="1200" b="0" i="0" kern="1200" dirty="0">
                          <a:solidFill>
                            <a:schemeClr val="dk1"/>
                          </a:solidFill>
                          <a:effectLst/>
                          <a:latin typeface="+mn-lt"/>
                          <a:ea typeface="+mn-ea"/>
                          <a:cs typeface="+mn-cs"/>
                        </a:rPr>
                        <a:t>(χορηγείται στους απόφοιτους της Γ΄ τάξης των ΕΠΑΛ μετά από </a:t>
                      </a:r>
                      <a:r>
                        <a:rPr lang="el-GR" sz="1200" b="0" i="0" kern="1200" dirty="0" err="1">
                          <a:solidFill>
                            <a:schemeClr val="dk1"/>
                          </a:solidFill>
                          <a:effectLst/>
                          <a:latin typeface="+mn-lt"/>
                          <a:ea typeface="+mn-ea"/>
                          <a:cs typeface="+mn-cs"/>
                        </a:rPr>
                        <a:t>ενδοσχολικές</a:t>
                      </a:r>
                      <a:r>
                        <a:rPr lang="el-GR" sz="1200" b="0" i="0" kern="1200" dirty="0">
                          <a:solidFill>
                            <a:schemeClr val="dk1"/>
                          </a:solidFill>
                          <a:effectLst/>
                          <a:latin typeface="+mn-lt"/>
                          <a:ea typeface="+mn-ea"/>
                          <a:cs typeface="+mn-cs"/>
                        </a:rPr>
                        <a:t> εξετάσεις)</a:t>
                      </a:r>
                      <a:endParaRPr lang="el-GR" sz="1200" dirty="0"/>
                    </a:p>
                  </a:txBody>
                  <a:tcPr/>
                </a:tc>
                <a:tc>
                  <a:txBody>
                    <a:bodyPr/>
                    <a:lstStyle/>
                    <a:p>
                      <a:endParaRPr lang="el-GR" dirty="0"/>
                    </a:p>
                  </a:txBody>
                  <a:tcPr/>
                </a:tc>
                <a:tc>
                  <a:txBody>
                    <a:bodyPr/>
                    <a:lstStyle/>
                    <a:p>
                      <a:r>
                        <a:rPr lang="el-GR" sz="1400" b="0" i="0" kern="1200" dirty="0">
                          <a:solidFill>
                            <a:schemeClr val="dk1"/>
                          </a:solidFill>
                          <a:effectLst/>
                          <a:latin typeface="+mn-lt"/>
                          <a:ea typeface="+mn-ea"/>
                          <a:cs typeface="+mn-cs"/>
                        </a:rPr>
                        <a:t>ΑΠΟΛΥΤΗΡΙΟ ΓΕΝΙΚΟΥ ΛΥΚΕΙΟΥ ΕΠΙΠΕΔΟΥ 4</a:t>
                      </a:r>
                      <a:br>
                        <a:rPr lang="el-GR" sz="1400" dirty="0"/>
                      </a:br>
                      <a:r>
                        <a:rPr lang="el-GR" sz="1400" b="0" i="0" kern="1200" dirty="0">
                          <a:solidFill>
                            <a:schemeClr val="dk1"/>
                          </a:solidFill>
                          <a:effectLst/>
                          <a:latin typeface="+mn-lt"/>
                          <a:ea typeface="+mn-ea"/>
                          <a:cs typeface="+mn-cs"/>
                        </a:rPr>
                        <a:t>(ΧΟΡΗΓΕΙΤΑΙ ΣΤΟΥΣ ΑΠΟΦΟΙΤΟΥΣ ΤΩΝ ΓΕΝΙΚΩΝ ΛΥΚΕΙΩΝ (ΓΕΛ) ΜΕΤΑ ΑΠΟ ΕΝΔΟΣΧΟΛΙΚΕΣ ΕΞΕΤΑΣΕΙΣ)</a:t>
                      </a:r>
                      <a:endParaRPr lang="el-GR" sz="1400" dirty="0"/>
                    </a:p>
                  </a:txBody>
                  <a:tcPr/>
                </a:tc>
                <a:extLst>
                  <a:ext uri="{0D108BD9-81ED-4DB2-BD59-A6C34878D82A}">
                    <a16:rowId xmlns:a16="http://schemas.microsoft.com/office/drawing/2014/main" val="1798024421"/>
                  </a:ext>
                </a:extLst>
              </a:tr>
              <a:tr h="370840">
                <a:tc>
                  <a:txBody>
                    <a:bodyPr/>
                    <a:lstStyle/>
                    <a:p>
                      <a:r>
                        <a:rPr lang="en-US" dirty="0"/>
                        <a:t>                    5</a:t>
                      </a:r>
                      <a:endParaRPr lang="el-GR" dirty="0"/>
                    </a:p>
                  </a:txBody>
                  <a:tcPr/>
                </a:tc>
                <a:tc>
                  <a:txBody>
                    <a:bodyPr/>
                    <a:lstStyle/>
                    <a:p>
                      <a:r>
                        <a:rPr lang="el-GR" sz="1200" b="0" i="0" kern="1200" dirty="0">
                          <a:solidFill>
                            <a:schemeClr val="dk1"/>
                          </a:solidFill>
                          <a:effectLst/>
                          <a:latin typeface="+mn-lt"/>
                          <a:ea typeface="+mn-ea"/>
                          <a:cs typeface="+mn-cs"/>
                        </a:rPr>
                        <a:t>ΠΤΥΧΙΟ ΕΠΑΓΓΕΛΜΑΤΙΚΗΣ ΕΙΔΙΚΟΤΗΤΑΣ, ΕΚΠΑΙΔΕΥΣΗΣ ΚΑΙ ΚΑΤΑΡΤΙΣΗΣ, ΕΠΙΠΕΔΟΥ 5</a:t>
                      </a:r>
                      <a:br>
                        <a:rPr lang="el-GR" sz="1200" dirty="0"/>
                      </a:br>
                      <a:r>
                        <a:rPr lang="el-GR" sz="1200" b="0" i="0" kern="1200" dirty="0">
                          <a:solidFill>
                            <a:schemeClr val="dk1"/>
                          </a:solidFill>
                          <a:effectLst/>
                          <a:latin typeface="+mn-lt"/>
                          <a:ea typeface="+mn-ea"/>
                          <a:cs typeface="+mn-cs"/>
                        </a:rPr>
                        <a:t>(χορηγείται στους απόφοιτους της τάξης Μαθητείας των ΕΠΑΛ μετά από πιστοποίηση)</a:t>
                      </a:r>
                      <a:br>
                        <a:rPr lang="el-GR" sz="1200" dirty="0"/>
                      </a:br>
                      <a:r>
                        <a:rPr lang="el-GR" sz="1200" b="0" i="0" kern="1200" dirty="0">
                          <a:solidFill>
                            <a:schemeClr val="dk1"/>
                          </a:solidFill>
                          <a:effectLst/>
                          <a:latin typeface="+mn-lt"/>
                          <a:ea typeface="+mn-ea"/>
                          <a:cs typeface="+mn-cs"/>
                        </a:rPr>
                        <a:t>ΔΙΠΛΩΜΑ ΕΠΑΓΓΕΛΜΑΤΙΚΗΣ ΕΙΔΙΚΟΤΗΤΑΣ, ΕΚΠΑΙΔΕΥΣΗΣ ΚΑΙ ΚΑΤΑΡΤΙΣΗΣ, ΕΠΙΠΕΔΟΥ 5</a:t>
                      </a:r>
                      <a:br>
                        <a:rPr lang="el-GR" sz="1200" dirty="0"/>
                      </a:br>
                      <a:r>
                        <a:rPr lang="el-GR" sz="1200" b="0" i="0" kern="1200" dirty="0">
                          <a:solidFill>
                            <a:schemeClr val="dk1"/>
                          </a:solidFill>
                          <a:effectLst/>
                          <a:latin typeface="+mn-lt"/>
                          <a:ea typeface="+mn-ea"/>
                          <a:cs typeface="+mn-cs"/>
                        </a:rPr>
                        <a:t>[χορηγείται στους απόφοιτους των Σχολών Ανώτερης Επαγγελματικής Κατάρτισης (ΣΑΕΚ) μετά από πιστοποίηση]</a:t>
                      </a:r>
                      <a:br>
                        <a:rPr lang="el-GR" sz="1200" dirty="0"/>
                      </a:br>
                      <a:r>
                        <a:rPr lang="el-GR" sz="1200" b="0" i="0" kern="1200" dirty="0">
                          <a:solidFill>
                            <a:schemeClr val="dk1"/>
                          </a:solidFill>
                          <a:effectLst/>
                          <a:latin typeface="+mn-lt"/>
                          <a:ea typeface="+mn-ea"/>
                          <a:cs typeface="+mn-cs"/>
                        </a:rPr>
                        <a:t>**ΔΙΠΛΩΜΑ ΕΠΑΓΓΕΛΜΑΤΙΚΗΣ ΕΠΙΠΕΔΟΥ ΜΕΤΑΔΕΥΤΕΡΟΒΑΘΜΙΑΣ ΕΠΑΓΓΕΛΜΑΤΙΚΗΣ ΚΑΤΑΡΤΙΣΗΣ (ΣΑΕΚ)</a:t>
                      </a:r>
                      <a:br>
                        <a:rPr lang="el-GR" sz="1200" dirty="0"/>
                      </a:br>
                      <a:r>
                        <a:rPr lang="el-GR" sz="1200" b="0" i="0" kern="1200" dirty="0">
                          <a:solidFill>
                            <a:schemeClr val="dk1"/>
                          </a:solidFill>
                          <a:effectLst/>
                          <a:latin typeface="+mn-lt"/>
                          <a:ea typeface="+mn-ea"/>
                          <a:cs typeface="+mn-cs"/>
                        </a:rPr>
                        <a:t>ΔΙΠΛΩΜΑ/ΠΤΥΧΙΟ ΑΝΩΤΕΡΑΣ ΣΧΟΛΗΣ</a:t>
                      </a:r>
                      <a:br>
                        <a:rPr lang="el-GR" sz="1200" dirty="0"/>
                      </a:br>
                      <a:r>
                        <a:rPr lang="el-GR" sz="1200" b="0" i="0" kern="1200" dirty="0">
                          <a:solidFill>
                            <a:schemeClr val="dk1"/>
                          </a:solidFill>
                          <a:effectLst/>
                          <a:latin typeface="+mn-lt"/>
                          <a:ea typeface="+mn-ea"/>
                          <a:cs typeface="+mn-cs"/>
                        </a:rPr>
                        <a:t>(τριτοβάθμια ανώτερη και όχι ανώτατη εκπαίδευση</a:t>
                      </a:r>
                      <a:r>
                        <a:rPr lang="el-GR" sz="1800" b="0" i="0" kern="1200" dirty="0">
                          <a:solidFill>
                            <a:schemeClr val="dk1"/>
                          </a:solidFill>
                          <a:effectLst/>
                          <a:latin typeface="+mn-lt"/>
                          <a:ea typeface="+mn-ea"/>
                          <a:cs typeface="+mn-cs"/>
                        </a:rPr>
                        <a:t>)</a:t>
                      </a:r>
                      <a:br>
                        <a:rPr lang="el-GR" sz="1200" dirty="0"/>
                      </a:br>
                      <a:r>
                        <a:rPr lang="el-GR" sz="1800" b="0" i="0" kern="1200" dirty="0">
                          <a:solidFill>
                            <a:schemeClr val="dk1"/>
                          </a:solidFill>
                          <a:effectLst/>
                          <a:latin typeface="+mn-lt"/>
                          <a:ea typeface="+mn-ea"/>
                          <a:cs typeface="+mn-cs"/>
                        </a:rPr>
                        <a:t> </a:t>
                      </a:r>
                      <a:endParaRPr lang="el-GR" sz="1200" dirty="0"/>
                    </a:p>
                  </a:txBody>
                  <a:tcPr/>
                </a:tc>
                <a:tc>
                  <a:txBody>
                    <a:bodyPr/>
                    <a:lstStyle/>
                    <a:p>
                      <a:endParaRPr lang="el-GR" dirty="0"/>
                    </a:p>
                  </a:txBody>
                  <a:tcPr/>
                </a:tc>
                <a:tc>
                  <a:txBody>
                    <a:bodyPr/>
                    <a:lstStyle/>
                    <a:p>
                      <a:endParaRPr lang="el-GR"/>
                    </a:p>
                  </a:txBody>
                  <a:tcPr/>
                </a:tc>
                <a:extLst>
                  <a:ext uri="{0D108BD9-81ED-4DB2-BD59-A6C34878D82A}">
                    <a16:rowId xmlns:a16="http://schemas.microsoft.com/office/drawing/2014/main" val="2810172396"/>
                  </a:ext>
                </a:extLst>
              </a:tr>
              <a:tr h="370840">
                <a:tc>
                  <a:txBody>
                    <a:bodyPr/>
                    <a:lstStyle/>
                    <a:p>
                      <a:r>
                        <a:rPr lang="en-US" dirty="0"/>
                        <a:t>                   </a:t>
                      </a:r>
                      <a:r>
                        <a:rPr lang="el-GR" dirty="0"/>
                        <a:t>6</a:t>
                      </a:r>
                    </a:p>
                  </a:txBody>
                  <a:tcPr/>
                </a:tc>
                <a:tc>
                  <a:txBody>
                    <a:bodyPr/>
                    <a:lstStyle/>
                    <a:p>
                      <a:endParaRPr lang="el-GR" dirty="0"/>
                    </a:p>
                  </a:txBody>
                  <a:tcPr/>
                </a:tc>
                <a:tc>
                  <a:txBody>
                    <a:bodyPr/>
                    <a:lstStyle/>
                    <a:p>
                      <a:endParaRPr lang="el-GR"/>
                    </a:p>
                  </a:txBody>
                  <a:tcPr/>
                </a:tc>
                <a:tc>
                  <a:txBody>
                    <a:bodyPr/>
                    <a:lstStyle/>
                    <a:p>
                      <a:r>
                        <a:rPr lang="el-GR" sz="1200" b="0" i="0" kern="1200" dirty="0">
                          <a:solidFill>
                            <a:schemeClr val="dk1"/>
                          </a:solidFill>
                          <a:effectLst/>
                          <a:latin typeface="+mn-lt"/>
                          <a:ea typeface="+mn-ea"/>
                          <a:cs typeface="+mn-cs"/>
                        </a:rPr>
                        <a:t>ΠΤΥΧΙΟ ΑΝΩΤΑΤΗΣ ΕΚΠΑΙΔΕΥΣΗΣ (ΠΑΝΕΠΙΣΤΗΜΙΟ/ΤΕΙ)</a:t>
                      </a:r>
                      <a:endParaRPr lang="el-GR" sz="1200" dirty="0"/>
                    </a:p>
                  </a:txBody>
                  <a:tcPr/>
                </a:tc>
                <a:extLst>
                  <a:ext uri="{0D108BD9-81ED-4DB2-BD59-A6C34878D82A}">
                    <a16:rowId xmlns:a16="http://schemas.microsoft.com/office/drawing/2014/main" val="4063900653"/>
                  </a:ext>
                </a:extLst>
              </a:tr>
              <a:tr h="370840">
                <a:tc>
                  <a:txBody>
                    <a:bodyPr/>
                    <a:lstStyle/>
                    <a:p>
                      <a:r>
                        <a:rPr lang="en-US" dirty="0"/>
                        <a:t>                   </a:t>
                      </a:r>
                      <a:r>
                        <a:rPr lang="el-GR" dirty="0"/>
                        <a:t>7</a:t>
                      </a:r>
                      <a:endParaRPr lang="en-US" dirty="0"/>
                    </a:p>
                  </a:txBody>
                  <a:tcPr/>
                </a:tc>
                <a:tc>
                  <a:txBody>
                    <a:bodyPr/>
                    <a:lstStyle/>
                    <a:p>
                      <a:endParaRPr lang="el-GR" dirty="0"/>
                    </a:p>
                  </a:txBody>
                  <a:tcPr/>
                </a:tc>
                <a:tc>
                  <a:txBody>
                    <a:bodyPr/>
                    <a:lstStyle/>
                    <a:p>
                      <a:endParaRPr lang="el-GR"/>
                    </a:p>
                  </a:txBody>
                  <a:tcPr/>
                </a:tc>
                <a:tc>
                  <a:txBody>
                    <a:bodyPr/>
                    <a:lstStyle/>
                    <a:p>
                      <a:r>
                        <a:rPr lang="el-GR" sz="1200" b="0" i="0" kern="1200" dirty="0">
                          <a:solidFill>
                            <a:schemeClr val="dk1"/>
                          </a:solidFill>
                          <a:effectLst/>
                          <a:latin typeface="+mn-lt"/>
                          <a:ea typeface="+mn-ea"/>
                          <a:cs typeface="+mn-cs"/>
                        </a:rPr>
                        <a:t>ΜΕΤΑΠΤΥΧΙΑΚΟ ΔΙΠΛΩΜΑ ΕΙΔΙΚΕΥΣΗΣ</a:t>
                      </a:r>
                      <a:endParaRPr lang="el-GR" sz="1200" dirty="0"/>
                    </a:p>
                  </a:txBody>
                  <a:tcPr/>
                </a:tc>
                <a:extLst>
                  <a:ext uri="{0D108BD9-81ED-4DB2-BD59-A6C34878D82A}">
                    <a16:rowId xmlns:a16="http://schemas.microsoft.com/office/drawing/2014/main" val="2894525637"/>
                  </a:ext>
                </a:extLst>
              </a:tr>
            </a:tbl>
          </a:graphicData>
        </a:graphic>
      </p:graphicFrame>
      <p:graphicFrame>
        <p:nvGraphicFramePr>
          <p:cNvPr id="9" name="Πίνακας 8">
            <a:extLst>
              <a:ext uri="{FF2B5EF4-FFF2-40B4-BE49-F238E27FC236}">
                <a16:creationId xmlns:a16="http://schemas.microsoft.com/office/drawing/2014/main" id="{CC6B3E6E-3BB8-4987-A618-06D2ED65376F}"/>
              </a:ext>
            </a:extLst>
          </p:cNvPr>
          <p:cNvGraphicFramePr>
            <a:graphicFrameLocks noGrp="1"/>
          </p:cNvGraphicFramePr>
          <p:nvPr>
            <p:extLst>
              <p:ext uri="{D42A27DB-BD31-4B8C-83A1-F6EECF244321}">
                <p14:modId xmlns:p14="http://schemas.microsoft.com/office/powerpoint/2010/main" val="3554496948"/>
              </p:ext>
            </p:extLst>
          </p:nvPr>
        </p:nvGraphicFramePr>
        <p:xfrm>
          <a:off x="2032000" y="0"/>
          <a:ext cx="8128000" cy="64008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409763869"/>
                    </a:ext>
                  </a:extLst>
                </a:gridCol>
              </a:tblGrid>
              <a:tr h="255128">
                <a:tc>
                  <a:txBody>
                    <a:bodyPr/>
                    <a:lstStyle/>
                    <a:p>
                      <a:r>
                        <a:rPr lang="el-GR" sz="1800" b="1" i="0" kern="1200" dirty="0">
                          <a:solidFill>
                            <a:schemeClr val="lt1"/>
                          </a:solidFill>
                          <a:effectLst/>
                          <a:latin typeface="+mn-lt"/>
                          <a:ea typeface="+mn-ea"/>
                          <a:cs typeface="+mn-cs"/>
                        </a:rPr>
                        <a:t>Πίνακας του Εθνικού Πλαισίου Προσόντων και της αντιστοίχισής του με το Ευρωπαϊκό Πλαίσιο Προσόντων</a:t>
                      </a:r>
                      <a:endParaRPr lang="el-GR" dirty="0"/>
                    </a:p>
                  </a:txBody>
                  <a:tcPr/>
                </a:tc>
                <a:extLst>
                  <a:ext uri="{0D108BD9-81ED-4DB2-BD59-A6C34878D82A}">
                    <a16:rowId xmlns:a16="http://schemas.microsoft.com/office/drawing/2014/main" val="1063769928"/>
                  </a:ext>
                </a:extLst>
              </a:tr>
            </a:tbl>
          </a:graphicData>
        </a:graphic>
      </p:graphicFrame>
      <p:graphicFrame>
        <p:nvGraphicFramePr>
          <p:cNvPr id="10" name="Πίνακας 9">
            <a:extLst>
              <a:ext uri="{FF2B5EF4-FFF2-40B4-BE49-F238E27FC236}">
                <a16:creationId xmlns:a16="http://schemas.microsoft.com/office/drawing/2014/main" id="{7F147CAA-FC4F-4293-ADC2-4F82072C20B6}"/>
              </a:ext>
            </a:extLst>
          </p:cNvPr>
          <p:cNvGraphicFramePr>
            <a:graphicFrameLocks noGrp="1"/>
          </p:cNvGraphicFramePr>
          <p:nvPr>
            <p:extLst>
              <p:ext uri="{D42A27DB-BD31-4B8C-83A1-F6EECF244321}">
                <p14:modId xmlns:p14="http://schemas.microsoft.com/office/powerpoint/2010/main" val="788134208"/>
              </p:ext>
            </p:extLst>
          </p:nvPr>
        </p:nvGraphicFramePr>
        <p:xfrm>
          <a:off x="1036637" y="640080"/>
          <a:ext cx="10058400" cy="1463040"/>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val="1824195051"/>
                    </a:ext>
                  </a:extLst>
                </a:gridCol>
                <a:gridCol w="2514600">
                  <a:extLst>
                    <a:ext uri="{9D8B030D-6E8A-4147-A177-3AD203B41FA5}">
                      <a16:colId xmlns:a16="http://schemas.microsoft.com/office/drawing/2014/main" val="2070437722"/>
                    </a:ext>
                  </a:extLst>
                </a:gridCol>
                <a:gridCol w="2514600">
                  <a:extLst>
                    <a:ext uri="{9D8B030D-6E8A-4147-A177-3AD203B41FA5}">
                      <a16:colId xmlns:a16="http://schemas.microsoft.com/office/drawing/2014/main" val="1431222930"/>
                    </a:ext>
                  </a:extLst>
                </a:gridCol>
                <a:gridCol w="2514600">
                  <a:extLst>
                    <a:ext uri="{9D8B030D-6E8A-4147-A177-3AD203B41FA5}">
                      <a16:colId xmlns:a16="http://schemas.microsoft.com/office/drawing/2014/main" val="3156875503"/>
                    </a:ext>
                  </a:extLst>
                </a:gridCol>
              </a:tblGrid>
              <a:tr h="915464">
                <a:tc>
                  <a:txBody>
                    <a:bodyPr/>
                    <a:lstStyle/>
                    <a:p>
                      <a:r>
                        <a:rPr lang="el-GR" sz="1800" b="0" i="0" kern="1200" dirty="0">
                          <a:solidFill>
                            <a:schemeClr val="lt1"/>
                          </a:solidFill>
                          <a:effectLst/>
                          <a:latin typeface="+mn-lt"/>
                          <a:ea typeface="+mn-ea"/>
                          <a:cs typeface="+mn-cs"/>
                        </a:rPr>
                        <a:t>ΕΠΙΠΕΔΑ</a:t>
                      </a:r>
                      <a:br>
                        <a:rPr lang="el-GR" dirty="0"/>
                      </a:br>
                      <a:r>
                        <a:rPr lang="el-GR" sz="1800" b="0" i="0" kern="1200" dirty="0">
                          <a:solidFill>
                            <a:schemeClr val="lt1"/>
                          </a:solidFill>
                          <a:effectLst/>
                          <a:latin typeface="+mn-lt"/>
                          <a:ea typeface="+mn-ea"/>
                          <a:cs typeface="+mn-cs"/>
                        </a:rPr>
                        <a:t>ΕΘΝΙΚΟΥ &amp;</a:t>
                      </a:r>
                      <a:br>
                        <a:rPr lang="el-GR" dirty="0"/>
                      </a:br>
                      <a:r>
                        <a:rPr lang="el-GR" sz="1800" b="0" i="0" kern="1200" dirty="0">
                          <a:solidFill>
                            <a:schemeClr val="lt1"/>
                          </a:solidFill>
                          <a:effectLst/>
                          <a:latin typeface="+mn-lt"/>
                          <a:ea typeface="+mn-ea"/>
                          <a:cs typeface="+mn-cs"/>
                        </a:rPr>
                        <a:t>ΕΥΡΩΠΑΪΚΟΥ</a:t>
                      </a:r>
                      <a:br>
                        <a:rPr lang="el-GR" dirty="0"/>
                      </a:br>
                      <a:r>
                        <a:rPr lang="el-GR" sz="1800" b="0" i="0" kern="1200" dirty="0">
                          <a:solidFill>
                            <a:schemeClr val="lt1"/>
                          </a:solidFill>
                          <a:effectLst/>
                          <a:latin typeface="+mn-lt"/>
                          <a:ea typeface="+mn-ea"/>
                          <a:cs typeface="+mn-cs"/>
                        </a:rPr>
                        <a:t>ΠΛΑΙΣΙΟΥ</a:t>
                      </a:r>
                      <a:br>
                        <a:rPr lang="el-GR" dirty="0"/>
                      </a:br>
                      <a:r>
                        <a:rPr lang="el-GR" sz="1800" b="0" i="0" kern="1200" dirty="0">
                          <a:solidFill>
                            <a:schemeClr val="lt1"/>
                          </a:solidFill>
                          <a:effectLst/>
                          <a:latin typeface="+mn-lt"/>
                          <a:ea typeface="+mn-ea"/>
                          <a:cs typeface="+mn-cs"/>
                        </a:rPr>
                        <a:t>ΠΡΟΣΟΝΤΩΝ</a:t>
                      </a:r>
                      <a:endParaRPr lang="el-GR" dirty="0"/>
                    </a:p>
                  </a:txBody>
                  <a:tcPr/>
                </a:tc>
                <a:tc>
                  <a:txBody>
                    <a:bodyPr/>
                    <a:lstStyle/>
                    <a:p>
                      <a:r>
                        <a:rPr lang="el-GR" sz="1800" b="0" i="0" kern="1200" dirty="0">
                          <a:solidFill>
                            <a:schemeClr val="lt1"/>
                          </a:solidFill>
                          <a:effectLst/>
                          <a:latin typeface="+mn-lt"/>
                          <a:ea typeface="+mn-ea"/>
                          <a:cs typeface="+mn-cs"/>
                        </a:rPr>
                        <a:t>ΕΠΑΓΓΕΛΜΑΤΙΚΗ ΕΚΠΑΙΔΕΥΣΗ ΚΑΙ</a:t>
                      </a:r>
                      <a:br>
                        <a:rPr lang="el-GR" dirty="0"/>
                      </a:br>
                      <a:r>
                        <a:rPr lang="el-GR" sz="1800" b="0" i="0" kern="1200" dirty="0">
                          <a:solidFill>
                            <a:schemeClr val="lt1"/>
                          </a:solidFill>
                          <a:effectLst/>
                          <a:latin typeface="+mn-lt"/>
                          <a:ea typeface="+mn-ea"/>
                          <a:cs typeface="+mn-cs"/>
                        </a:rPr>
                        <a:t>ΕΠΑΓΓΕΛΜΑΤΙΚΗ ΚΑΤΑΡΤΙΣΗ</a:t>
                      </a:r>
                      <a:endParaRPr lang="el-G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l-GR" dirty="0"/>
                    </a:p>
                    <a:p>
                      <a:r>
                        <a:rPr lang="el-GR" sz="1800" b="0" i="0" kern="1200" dirty="0">
                          <a:solidFill>
                            <a:schemeClr val="lt1"/>
                          </a:solidFill>
                          <a:effectLst/>
                          <a:latin typeface="+mn-lt"/>
                          <a:ea typeface="+mn-ea"/>
                          <a:cs typeface="+mn-cs"/>
                        </a:rPr>
                        <a:t>ΓΕΝΙΚΗ</a:t>
                      </a:r>
                      <a:br>
                        <a:rPr lang="el-GR" dirty="0"/>
                      </a:br>
                      <a:r>
                        <a:rPr lang="el-GR" sz="1800" b="0" i="0" kern="1200" dirty="0">
                          <a:solidFill>
                            <a:schemeClr val="lt1"/>
                          </a:solidFill>
                          <a:effectLst/>
                          <a:latin typeface="+mn-lt"/>
                          <a:ea typeface="+mn-ea"/>
                          <a:cs typeface="+mn-cs"/>
                        </a:rPr>
                        <a:t>ΕΚΠΑΙΔΕΥΣΗ</a:t>
                      </a:r>
                      <a:endParaRPr lang="el-GR" dirty="0"/>
                    </a:p>
                  </a:txBody>
                  <a:tcPr/>
                </a:tc>
                <a:tc>
                  <a:txBody>
                    <a:bodyPr/>
                    <a:lstStyle/>
                    <a:p>
                      <a:r>
                        <a:rPr lang="el-GR" sz="1800" b="0" i="0" kern="1200" dirty="0">
                          <a:solidFill>
                            <a:schemeClr val="lt1"/>
                          </a:solidFill>
                          <a:effectLst/>
                          <a:latin typeface="+mn-lt"/>
                          <a:ea typeface="+mn-ea"/>
                          <a:cs typeface="+mn-cs"/>
                        </a:rPr>
                        <a:t>ΑΝΩΤΑΤΗ</a:t>
                      </a:r>
                      <a:br>
                        <a:rPr lang="el-GR" dirty="0"/>
                      </a:br>
                      <a:r>
                        <a:rPr lang="el-GR" sz="1800" b="0" i="0" kern="1200" dirty="0">
                          <a:solidFill>
                            <a:schemeClr val="lt1"/>
                          </a:solidFill>
                          <a:effectLst/>
                          <a:latin typeface="+mn-lt"/>
                          <a:ea typeface="+mn-ea"/>
                          <a:cs typeface="+mn-cs"/>
                        </a:rPr>
                        <a:t>ΕΚΠΑΙΔΕΥΣΗ</a:t>
                      </a:r>
                      <a:endParaRPr lang="el-GR" dirty="0"/>
                    </a:p>
                  </a:txBody>
                  <a:tcPr/>
                </a:tc>
                <a:extLst>
                  <a:ext uri="{0D108BD9-81ED-4DB2-BD59-A6C34878D82A}">
                    <a16:rowId xmlns:a16="http://schemas.microsoft.com/office/drawing/2014/main" val="2581209966"/>
                  </a:ext>
                </a:extLst>
              </a:tr>
            </a:tbl>
          </a:graphicData>
        </a:graphic>
      </p:graphicFrame>
      <p:graphicFrame>
        <p:nvGraphicFramePr>
          <p:cNvPr id="14" name="Πίνακας 13">
            <a:extLst>
              <a:ext uri="{FF2B5EF4-FFF2-40B4-BE49-F238E27FC236}">
                <a16:creationId xmlns:a16="http://schemas.microsoft.com/office/drawing/2014/main" id="{EC258680-0E2F-438F-ABEA-D7A9748F5294}"/>
              </a:ext>
            </a:extLst>
          </p:cNvPr>
          <p:cNvGraphicFramePr>
            <a:graphicFrameLocks noGrp="1"/>
          </p:cNvGraphicFramePr>
          <p:nvPr>
            <p:extLst>
              <p:ext uri="{D42A27DB-BD31-4B8C-83A1-F6EECF244321}">
                <p14:modId xmlns:p14="http://schemas.microsoft.com/office/powerpoint/2010/main" val="3955746156"/>
              </p:ext>
            </p:extLst>
          </p:nvPr>
        </p:nvGraphicFramePr>
        <p:xfrm>
          <a:off x="1036637" y="13221576"/>
          <a:ext cx="10058400" cy="365760"/>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val="3241908548"/>
                    </a:ext>
                  </a:extLst>
                </a:gridCol>
                <a:gridCol w="2514600">
                  <a:extLst>
                    <a:ext uri="{9D8B030D-6E8A-4147-A177-3AD203B41FA5}">
                      <a16:colId xmlns:a16="http://schemas.microsoft.com/office/drawing/2014/main" val="2748565184"/>
                    </a:ext>
                  </a:extLst>
                </a:gridCol>
                <a:gridCol w="2514600">
                  <a:extLst>
                    <a:ext uri="{9D8B030D-6E8A-4147-A177-3AD203B41FA5}">
                      <a16:colId xmlns:a16="http://schemas.microsoft.com/office/drawing/2014/main" val="2075986835"/>
                    </a:ext>
                  </a:extLst>
                </a:gridCol>
                <a:gridCol w="2514600">
                  <a:extLst>
                    <a:ext uri="{9D8B030D-6E8A-4147-A177-3AD203B41FA5}">
                      <a16:colId xmlns:a16="http://schemas.microsoft.com/office/drawing/2014/main" val="279933299"/>
                    </a:ext>
                  </a:extLst>
                </a:gridCol>
              </a:tblGrid>
              <a:tr h="0">
                <a:tc>
                  <a:txBody>
                    <a:bodyPr/>
                    <a:lstStyle/>
                    <a:p>
                      <a:r>
                        <a:rPr lang="el-GR" dirty="0"/>
                        <a:t>                  8</a:t>
                      </a:r>
                    </a:p>
                  </a:txBody>
                  <a:tcPr/>
                </a:tc>
                <a:tc>
                  <a:txBody>
                    <a:bodyPr/>
                    <a:lstStyle/>
                    <a:p>
                      <a:endParaRPr lang="el-GR"/>
                    </a:p>
                  </a:txBody>
                  <a:tcPr/>
                </a:tc>
                <a:tc>
                  <a:txBody>
                    <a:bodyPr/>
                    <a:lstStyle/>
                    <a:p>
                      <a:endParaRPr lang="el-GR"/>
                    </a:p>
                  </a:txBody>
                  <a:tcPr/>
                </a:tc>
                <a:tc>
                  <a:txBody>
                    <a:bodyPr/>
                    <a:lstStyle/>
                    <a:p>
                      <a:r>
                        <a:rPr lang="el-GR" sz="1800" b="0" i="0" kern="1200" dirty="0">
                          <a:solidFill>
                            <a:schemeClr val="lt1"/>
                          </a:solidFill>
                          <a:effectLst/>
                          <a:latin typeface="+mn-lt"/>
                          <a:ea typeface="+mn-ea"/>
                          <a:cs typeface="+mn-cs"/>
                        </a:rPr>
                        <a:t>ΔΙΔΑΚΤΟΡΙΚΟ ΔΙΠΛΩΜΑ</a:t>
                      </a:r>
                      <a:endParaRPr lang="el-GR" dirty="0"/>
                    </a:p>
                  </a:txBody>
                  <a:tcPr/>
                </a:tc>
                <a:extLst>
                  <a:ext uri="{0D108BD9-81ED-4DB2-BD59-A6C34878D82A}">
                    <a16:rowId xmlns:a16="http://schemas.microsoft.com/office/drawing/2014/main" val="3762059950"/>
                  </a:ext>
                </a:extLst>
              </a:tr>
            </a:tbl>
          </a:graphicData>
        </a:graphic>
      </p:graphicFrame>
    </p:spTree>
    <p:extLst>
      <p:ext uri="{BB962C8B-B14F-4D97-AF65-F5344CB8AC3E}">
        <p14:creationId xmlns:p14="http://schemas.microsoft.com/office/powerpoint/2010/main" val="1132460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275FDF-D1CB-40FF-9399-A3AF170909C7}"/>
              </a:ext>
            </a:extLst>
          </p:cNvPr>
          <p:cNvSpPr>
            <a:spLocks noGrp="1"/>
          </p:cNvSpPr>
          <p:nvPr>
            <p:ph type="title"/>
          </p:nvPr>
        </p:nvSpPr>
        <p:spPr/>
        <p:txBody>
          <a:bodyPr/>
          <a:lstStyle/>
          <a:p>
            <a:r>
              <a:rPr lang="en-US" b="1" dirty="0" err="1"/>
              <a:t>Δι</a:t>
            </a:r>
            <a:r>
              <a:rPr lang="en-US" b="1" dirty="0"/>
              <a:t>α βίου μάθηση (Life Long Learning)</a:t>
            </a:r>
            <a:endParaRPr lang="el-GR" dirty="0"/>
          </a:p>
        </p:txBody>
      </p:sp>
      <p:sp>
        <p:nvSpPr>
          <p:cNvPr id="3" name="Θέση περιεχομένου 2">
            <a:extLst>
              <a:ext uri="{FF2B5EF4-FFF2-40B4-BE49-F238E27FC236}">
                <a16:creationId xmlns:a16="http://schemas.microsoft.com/office/drawing/2014/main" id="{BC57CE8A-D84F-44F8-A635-A02589092C9D}"/>
              </a:ext>
            </a:extLst>
          </p:cNvPr>
          <p:cNvSpPr>
            <a:spLocks noGrp="1"/>
          </p:cNvSpPr>
          <p:nvPr>
            <p:ph idx="1"/>
          </p:nvPr>
        </p:nvSpPr>
        <p:spPr/>
        <p:txBody>
          <a:bodyPr/>
          <a:lstStyle/>
          <a:p>
            <a:r>
              <a:rPr lang="el-GR" dirty="0"/>
              <a:t>Όλες οι μορφές μαθησιακών δραστηριοτήτων στη διάρκεια της ζωής του ανθρώπου,  που αποσκοπούν στην απόκτηση ή την ανάπτυξη γνώσεων, δεξιοτήτων και ικανοτήτων, οι οποίες συμβάλλουν στη διαμόρφωση μιας ολοκληρωμένης προσωπικότητας, στην επαγγελματική ένταξη και εξέλιξη του ατόμου, στην κοινωνική συνοχή, στην ανάπτυξη της ικανότητας ενεργού συμμετοχής στα κοινά και στην κοινωνική, οικονομική και πολιτιστική ανάπτυξη. Περιλαμβάνει την τυπική εκπαίδευση, τη μη τυπική εκπαίδευση και την άτυπη μάθηση. (Ν. 3879/2010, </a:t>
            </a:r>
            <a:r>
              <a:rPr lang="el-GR" dirty="0" err="1"/>
              <a:t>αρ</a:t>
            </a:r>
            <a:r>
              <a:rPr lang="el-GR" dirty="0"/>
              <a:t>. 2)</a:t>
            </a:r>
          </a:p>
        </p:txBody>
      </p:sp>
    </p:spTree>
    <p:extLst>
      <p:ext uri="{BB962C8B-B14F-4D97-AF65-F5344CB8AC3E}">
        <p14:creationId xmlns:p14="http://schemas.microsoft.com/office/powerpoint/2010/main" val="3031567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1CDB41-D525-4BFE-B70A-E69D883FC115}"/>
              </a:ext>
            </a:extLst>
          </p:cNvPr>
          <p:cNvSpPr>
            <a:spLocks noGrp="1"/>
          </p:cNvSpPr>
          <p:nvPr>
            <p:ph type="title"/>
          </p:nvPr>
        </p:nvSpPr>
        <p:spPr/>
        <p:txBody>
          <a:bodyPr/>
          <a:lstStyle/>
          <a:p>
            <a:r>
              <a:rPr lang="el-GR" b="1" dirty="0"/>
              <a:t>Τυπική εκπαίδευση (</a:t>
            </a:r>
            <a:r>
              <a:rPr lang="en-US" b="1" dirty="0"/>
              <a:t>Formal Learning)</a:t>
            </a:r>
            <a:endParaRPr lang="el-GR" dirty="0"/>
          </a:p>
        </p:txBody>
      </p:sp>
      <p:sp>
        <p:nvSpPr>
          <p:cNvPr id="3" name="Θέση περιεχομένου 2">
            <a:extLst>
              <a:ext uri="{FF2B5EF4-FFF2-40B4-BE49-F238E27FC236}">
                <a16:creationId xmlns:a16="http://schemas.microsoft.com/office/drawing/2014/main" id="{963E23DF-1875-4E40-9314-D5DA9CB6D572}"/>
              </a:ext>
            </a:extLst>
          </p:cNvPr>
          <p:cNvSpPr>
            <a:spLocks noGrp="1"/>
          </p:cNvSpPr>
          <p:nvPr>
            <p:ph idx="1"/>
          </p:nvPr>
        </p:nvSpPr>
        <p:spPr/>
        <p:txBody>
          <a:bodyPr/>
          <a:lstStyle/>
          <a:p>
            <a:r>
              <a:rPr lang="el-GR" dirty="0"/>
              <a:t>Η εκπαίδευση που παρέχεται στο πλαίσιο του τυπικού εκπαιδευτικού συστήματος, οδηγεί στην απόκτηση πιστοποιητικών αναγνωρισμένων σε εθνικό επίπεδο από τις δημόσιες αρχές και αποτελεί μέρος της διαβαθμισμένης εκπαιδευτικής κλίμακας. Στην τυπική εκπαίδευση εντάσσεται και η γενική τυπική εκπαίδευση ενηλίκων. (Ν. 3879/2010, </a:t>
            </a:r>
            <a:r>
              <a:rPr lang="el-GR" dirty="0" err="1"/>
              <a:t>αρ</a:t>
            </a:r>
            <a:r>
              <a:rPr lang="el-GR" dirty="0"/>
              <a:t>. 2)</a:t>
            </a:r>
          </a:p>
        </p:txBody>
      </p:sp>
    </p:spTree>
    <p:extLst>
      <p:ext uri="{BB962C8B-B14F-4D97-AF65-F5344CB8AC3E}">
        <p14:creationId xmlns:p14="http://schemas.microsoft.com/office/powerpoint/2010/main" val="3503124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BA7E35-2A84-4D72-A89A-ADA339490AFA}"/>
              </a:ext>
            </a:extLst>
          </p:cNvPr>
          <p:cNvSpPr>
            <a:spLocks noGrp="1"/>
          </p:cNvSpPr>
          <p:nvPr>
            <p:ph type="title"/>
          </p:nvPr>
        </p:nvSpPr>
        <p:spPr/>
        <p:txBody>
          <a:bodyPr/>
          <a:lstStyle/>
          <a:p>
            <a:r>
              <a:rPr lang="el-GR" b="1" dirty="0"/>
              <a:t>Μη τυπική εκπαίδευση (</a:t>
            </a:r>
            <a:r>
              <a:rPr lang="en-US" b="1" dirty="0"/>
              <a:t>Non Formal Learning)</a:t>
            </a:r>
            <a:endParaRPr lang="el-GR" dirty="0"/>
          </a:p>
        </p:txBody>
      </p:sp>
      <p:sp>
        <p:nvSpPr>
          <p:cNvPr id="3" name="Θέση περιεχομένου 2">
            <a:extLst>
              <a:ext uri="{FF2B5EF4-FFF2-40B4-BE49-F238E27FC236}">
                <a16:creationId xmlns:a16="http://schemas.microsoft.com/office/drawing/2014/main" id="{4776BE50-2280-4FD4-A7F4-CD6763979C02}"/>
              </a:ext>
            </a:extLst>
          </p:cNvPr>
          <p:cNvSpPr>
            <a:spLocks noGrp="1"/>
          </p:cNvSpPr>
          <p:nvPr>
            <p:ph idx="1"/>
          </p:nvPr>
        </p:nvSpPr>
        <p:spPr/>
        <p:txBody>
          <a:bodyPr/>
          <a:lstStyle/>
          <a:p>
            <a:r>
              <a:rPr lang="el-GR" dirty="0"/>
              <a:t>Είναι η εκπαίδευση που παρέχεται σε οργανωμένο εκπαιδευτικό πλαίσιο εκτός του τυπικού εκπαιδευτικού συστήματος και μπορεί να οδηγήσει στην απόκτηση πιστοποιητικών αναγνωρισμένων σε εθνικό επίπεδο. Περιλαμβάνει την αρχική επαγγελματική κατάρτιση, τη συνεχιζόμενη επαγγελματική κατάρτιση και τη γενική εκπαίδευση ενηλίκων. (Ν.3879/2010, </a:t>
            </a:r>
            <a:r>
              <a:rPr lang="el-GR" dirty="0" err="1"/>
              <a:t>αρ</a:t>
            </a:r>
            <a:r>
              <a:rPr lang="el-GR" dirty="0"/>
              <a:t>. 2)</a:t>
            </a:r>
          </a:p>
          <a:p>
            <a:endParaRPr lang="el-GR" dirty="0"/>
          </a:p>
        </p:txBody>
      </p:sp>
    </p:spTree>
    <p:extLst>
      <p:ext uri="{BB962C8B-B14F-4D97-AF65-F5344CB8AC3E}">
        <p14:creationId xmlns:p14="http://schemas.microsoft.com/office/powerpoint/2010/main" val="4086899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Εικόνα 10">
            <a:extLst>
              <a:ext uri="{FF2B5EF4-FFF2-40B4-BE49-F238E27FC236}">
                <a16:creationId xmlns:a16="http://schemas.microsoft.com/office/drawing/2014/main" id="{690F1FFC-B6EC-4606-9BC4-ECE9E5F46C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22148" y="834539"/>
            <a:ext cx="4399876" cy="5188921"/>
          </a:xfrm>
          <a:prstGeom prst="rect">
            <a:avLst/>
          </a:prstGeom>
        </p:spPr>
      </p:pic>
    </p:spTree>
    <p:extLst>
      <p:ext uri="{BB962C8B-B14F-4D97-AF65-F5344CB8AC3E}">
        <p14:creationId xmlns:p14="http://schemas.microsoft.com/office/powerpoint/2010/main" val="39088795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927284-1518-49F6-A537-D7923D3D3F10}"/>
              </a:ext>
            </a:extLst>
          </p:cNvPr>
          <p:cNvSpPr>
            <a:spLocks noGrp="1"/>
          </p:cNvSpPr>
          <p:nvPr>
            <p:ph type="title"/>
          </p:nvPr>
        </p:nvSpPr>
        <p:spPr/>
        <p:txBody>
          <a:bodyPr/>
          <a:lstStyle/>
          <a:p>
            <a:r>
              <a:rPr lang="el-GR" b="1" dirty="0"/>
              <a:t>Άτυπη μάθηση (</a:t>
            </a:r>
            <a:r>
              <a:rPr lang="en-US" b="1" dirty="0"/>
              <a:t>Informal Learning)</a:t>
            </a:r>
            <a:endParaRPr lang="el-GR" dirty="0"/>
          </a:p>
        </p:txBody>
      </p:sp>
      <p:sp>
        <p:nvSpPr>
          <p:cNvPr id="3" name="Θέση περιεχομένου 2">
            <a:extLst>
              <a:ext uri="{FF2B5EF4-FFF2-40B4-BE49-F238E27FC236}">
                <a16:creationId xmlns:a16="http://schemas.microsoft.com/office/drawing/2014/main" id="{8ED13A8E-F075-42AE-8E59-E776FD2E17F2}"/>
              </a:ext>
            </a:extLst>
          </p:cNvPr>
          <p:cNvSpPr>
            <a:spLocks noGrp="1"/>
          </p:cNvSpPr>
          <p:nvPr>
            <p:ph idx="1"/>
          </p:nvPr>
        </p:nvSpPr>
        <p:spPr/>
        <p:txBody>
          <a:bodyPr/>
          <a:lstStyle/>
          <a:p>
            <a:r>
              <a:rPr lang="el-GR" dirty="0"/>
              <a:t>Οι μαθησιακές δραστηριότητες που λαμβάνουν χώρα εκτός οργανωμένου εκπαιδευτικού πλαισίου, σε όλη τη διάρκεια της ζωής του ανθρώπου, στο πλαίσιο του ελεύθερου χρόνου ή επαγγελματικών, κοινωνικών και πολιτιστικών δραστηριοτήτων. Περιλαμβάνει τις κάθε είδους δραστηριότητες </a:t>
            </a:r>
            <a:r>
              <a:rPr lang="el-GR" dirty="0" err="1"/>
              <a:t>αυτομόρφωσης</a:t>
            </a:r>
            <a:r>
              <a:rPr lang="el-GR" dirty="0"/>
              <a:t>, όπως η </a:t>
            </a:r>
            <a:r>
              <a:rPr lang="el-GR" dirty="0" err="1"/>
              <a:t>αυτομόρφωση</a:t>
            </a:r>
            <a:r>
              <a:rPr lang="el-GR" dirty="0"/>
              <a:t> με έντυπο υλικό ή μέσω διαδικτύου ή με χρήση ηλεκτρονικού υπολογιστή ή ποικίλων εκπαιδευτικών υποδομών, καθώς και τις γνώσεις, δεξιότητες και ικανότητες που αποκτά το άτομο από την επαγγελματική εμπειρία του. (Ν.3879/2010, </a:t>
            </a:r>
            <a:r>
              <a:rPr lang="el-GR" dirty="0" err="1"/>
              <a:t>αρ</a:t>
            </a:r>
            <a:r>
              <a:rPr lang="el-GR" dirty="0"/>
              <a:t>. 2)</a:t>
            </a:r>
          </a:p>
        </p:txBody>
      </p:sp>
    </p:spTree>
    <p:extLst>
      <p:ext uri="{BB962C8B-B14F-4D97-AF65-F5344CB8AC3E}">
        <p14:creationId xmlns:p14="http://schemas.microsoft.com/office/powerpoint/2010/main" val="3047731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AEEA84-4A9A-4058-9AE1-CC59C2441294}"/>
              </a:ext>
            </a:extLst>
          </p:cNvPr>
          <p:cNvSpPr>
            <a:spLocks noGrp="1"/>
          </p:cNvSpPr>
          <p:nvPr>
            <p:ph type="title"/>
          </p:nvPr>
        </p:nvSpPr>
        <p:spPr/>
        <p:txBody>
          <a:bodyPr/>
          <a:lstStyle/>
          <a:p>
            <a:r>
              <a:rPr lang="el-GR" b="1" dirty="0"/>
              <a:t>Επαγγελματική κατάρτιση</a:t>
            </a:r>
            <a:endParaRPr lang="el-GR" dirty="0"/>
          </a:p>
        </p:txBody>
      </p:sp>
      <p:sp>
        <p:nvSpPr>
          <p:cNvPr id="3" name="Θέση περιεχομένου 2">
            <a:extLst>
              <a:ext uri="{FF2B5EF4-FFF2-40B4-BE49-F238E27FC236}">
                <a16:creationId xmlns:a16="http://schemas.microsoft.com/office/drawing/2014/main" id="{D8E416B0-C8D0-4A12-B245-22D64377C802}"/>
              </a:ext>
            </a:extLst>
          </p:cNvPr>
          <p:cNvSpPr>
            <a:spLocks noGrp="1"/>
          </p:cNvSpPr>
          <p:nvPr>
            <p:ph idx="1"/>
          </p:nvPr>
        </p:nvSpPr>
        <p:spPr/>
        <p:txBody>
          <a:bodyPr/>
          <a:lstStyle/>
          <a:p>
            <a:r>
              <a:rPr lang="el-GR" dirty="0"/>
              <a:t>Εστιάζει στην άμεση ανταπόκριση στις ανάγκες της αγοράς εργασίας ενισχύοντας τις προοπτικές απασχόλησης. Η Επαγγελματική Κατάρτιση διαχωρίζεται στην  Αρχική Επαγγελματική Κατάρτιση και στη Συνεχιζόμενη Επαγγελματική Κατάρτιση. (</a:t>
            </a:r>
            <a:r>
              <a:rPr lang="el-GR" dirty="0">
                <a:hlinkClick r:id="rId2"/>
              </a:rPr>
              <a:t>http://www.gsae.edu.gr/el/epaggelmatiki-katartisi</a:t>
            </a:r>
            <a:r>
              <a:rPr lang="el-GR" dirty="0"/>
              <a:t>)</a:t>
            </a:r>
          </a:p>
        </p:txBody>
      </p:sp>
    </p:spTree>
    <p:extLst>
      <p:ext uri="{BB962C8B-B14F-4D97-AF65-F5344CB8AC3E}">
        <p14:creationId xmlns:p14="http://schemas.microsoft.com/office/powerpoint/2010/main" val="34651952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502FDC-F8E8-4CCC-A7EA-0577D91B157A}"/>
              </a:ext>
            </a:extLst>
          </p:cNvPr>
          <p:cNvSpPr>
            <a:spLocks noGrp="1"/>
          </p:cNvSpPr>
          <p:nvPr>
            <p:ph type="title"/>
          </p:nvPr>
        </p:nvSpPr>
        <p:spPr/>
        <p:txBody>
          <a:bodyPr>
            <a:normAutofit fontScale="90000"/>
          </a:bodyPr>
          <a:lstStyle/>
          <a:p>
            <a:r>
              <a:rPr lang="el-GR" b="1" dirty="0"/>
              <a:t>Αρχική επαγγελματική εκπαίδευση &amp; κατάρτιση (</a:t>
            </a:r>
            <a:r>
              <a:rPr lang="en-US" b="1" dirty="0"/>
              <a:t>Initial Vocational Education and Training  - IVET)</a:t>
            </a:r>
            <a:endParaRPr lang="el-GR" dirty="0"/>
          </a:p>
        </p:txBody>
      </p:sp>
      <p:sp>
        <p:nvSpPr>
          <p:cNvPr id="3" name="Θέση περιεχομένου 2">
            <a:extLst>
              <a:ext uri="{FF2B5EF4-FFF2-40B4-BE49-F238E27FC236}">
                <a16:creationId xmlns:a16="http://schemas.microsoft.com/office/drawing/2014/main" id="{BC53093C-6295-4BC9-8BF0-8828BBA393C9}"/>
              </a:ext>
            </a:extLst>
          </p:cNvPr>
          <p:cNvSpPr>
            <a:spLocks noGrp="1"/>
          </p:cNvSpPr>
          <p:nvPr>
            <p:ph idx="1"/>
          </p:nvPr>
        </p:nvSpPr>
        <p:spPr/>
        <p:txBody>
          <a:bodyPr/>
          <a:lstStyle/>
          <a:p>
            <a:r>
              <a:rPr lang="el-GR" dirty="0"/>
              <a:t>Είναι η γενική ή επαγγελματική εκπαίδευση και κατάρτιση που παρέχεται στο πλαίσιο του συστήματος αρχικής εκπαίδευσης, συνήθως πριν από την έναρξη της επαγγελματικής ζωής. Στην αρχική κατάρτιση εμπίπτουν και ορισμένες περιπτώσεις κατάρτισης μετά την έναρξη της επαγγελματικής ζωής (π.χ. </a:t>
            </a:r>
            <a:r>
              <a:rPr lang="el-GR" dirty="0" err="1"/>
              <a:t>επανακατάρτιση</a:t>
            </a:r>
            <a:r>
              <a:rPr lang="el-GR" dirty="0"/>
              <a:t>). Η αρχική εκπαίδευση και κατάρτιση μπορεί να πραγματοποιηθεί σε οποιοδήποτε επίπεδο της γενικής ή της επαγγελματικής εκπαιδευτικής (είτε πρόκειται για πλήρη φοίτηση σε σχολή είτε για εναλλασσόμενη κατάρτιση) πορείας ή μαθητείας. (</a:t>
            </a:r>
            <a:r>
              <a:rPr lang="el-GR" dirty="0" err="1"/>
              <a:t>Cedefop</a:t>
            </a:r>
            <a:r>
              <a:rPr lang="el-GR" dirty="0"/>
              <a:t>, 2008)</a:t>
            </a:r>
          </a:p>
          <a:p>
            <a:r>
              <a:rPr lang="el-GR" dirty="0"/>
              <a:t> </a:t>
            </a:r>
          </a:p>
          <a:p>
            <a:endParaRPr lang="el-GR" dirty="0"/>
          </a:p>
        </p:txBody>
      </p:sp>
    </p:spTree>
    <p:extLst>
      <p:ext uri="{BB962C8B-B14F-4D97-AF65-F5344CB8AC3E}">
        <p14:creationId xmlns:p14="http://schemas.microsoft.com/office/powerpoint/2010/main" val="42944315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D1995B-805D-403B-8BF0-E0091E610B64}"/>
              </a:ext>
            </a:extLst>
          </p:cNvPr>
          <p:cNvSpPr>
            <a:spLocks noGrp="1"/>
          </p:cNvSpPr>
          <p:nvPr>
            <p:ph type="title"/>
          </p:nvPr>
        </p:nvSpPr>
        <p:spPr/>
        <p:txBody>
          <a:bodyPr>
            <a:normAutofit fontScale="90000"/>
          </a:bodyPr>
          <a:lstStyle/>
          <a:p>
            <a:r>
              <a:rPr lang="el-GR" b="1" dirty="0"/>
              <a:t>Συνεχιζόμενη επαγγελματική εκπαίδευση &amp; κατάρτιση (</a:t>
            </a:r>
            <a:r>
              <a:rPr lang="en-US" b="1" dirty="0"/>
              <a:t>Continuing Vocational Education and Training - CVET)</a:t>
            </a:r>
            <a:endParaRPr lang="el-GR" dirty="0"/>
          </a:p>
        </p:txBody>
      </p:sp>
      <p:sp>
        <p:nvSpPr>
          <p:cNvPr id="3" name="Θέση περιεχομένου 2">
            <a:extLst>
              <a:ext uri="{FF2B5EF4-FFF2-40B4-BE49-F238E27FC236}">
                <a16:creationId xmlns:a16="http://schemas.microsoft.com/office/drawing/2014/main" id="{184B9045-2671-46C9-B6A0-08593C0AF9AF}"/>
              </a:ext>
            </a:extLst>
          </p:cNvPr>
          <p:cNvSpPr>
            <a:spLocks noGrp="1"/>
          </p:cNvSpPr>
          <p:nvPr>
            <p:ph idx="1"/>
          </p:nvPr>
        </p:nvSpPr>
        <p:spPr/>
        <p:txBody>
          <a:bodyPr/>
          <a:lstStyle/>
          <a:p>
            <a:r>
              <a:rPr lang="el-GR" dirty="0"/>
              <a:t>Εκπαίδευση ή κατάρτιση που πραγματοποιείται μετά την Αρχική Εκπαίδευση ή την ένταξη στην εργασία, και η οποία αποσκοπεί στη βελτίωση ή την αναβάθμιση γνώσεων ή/και ικανοτήτων, στην απόκτηση νέων δεξιοτήτων για την αλλαγή καριέρας ή την </a:t>
            </a:r>
            <a:r>
              <a:rPr lang="el-GR" dirty="0" err="1"/>
              <a:t>επανακατάρτιση</a:t>
            </a:r>
            <a:r>
              <a:rPr lang="el-GR" dirty="0"/>
              <a:t> και στη συνέχιση της προσωπικής ή επαγγελματικής ανάπτυξης. H συνεχιζόμενη εκπαίδευση και κατάρτιση είναι μέρος της δια βίου μάθησης και μπορεί να περιλαμβάνει οποιοδήποτε είδος εκπαίδευσης (γενική, εξειδικευμένη ή επαγγελματική, τυπική ή μη τυπική, κτλ.). Είναι ουσιώδους σημασίας για την </a:t>
            </a:r>
            <a:r>
              <a:rPr lang="el-GR" dirty="0" err="1"/>
              <a:t>απασχολησιμότητα</a:t>
            </a:r>
            <a:r>
              <a:rPr lang="el-GR" dirty="0"/>
              <a:t> των ατόμων. (</a:t>
            </a:r>
            <a:r>
              <a:rPr lang="el-GR" dirty="0" err="1"/>
              <a:t>Cedefop</a:t>
            </a:r>
            <a:r>
              <a:rPr lang="el-GR" dirty="0"/>
              <a:t>, 2004)</a:t>
            </a:r>
          </a:p>
        </p:txBody>
      </p:sp>
    </p:spTree>
    <p:extLst>
      <p:ext uri="{BB962C8B-B14F-4D97-AF65-F5344CB8AC3E}">
        <p14:creationId xmlns:p14="http://schemas.microsoft.com/office/powerpoint/2010/main" val="310780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1E2513-F83B-4620-8A04-CF73B1E7AC1C}"/>
              </a:ext>
            </a:extLst>
          </p:cNvPr>
          <p:cNvSpPr>
            <a:spLocks noGrp="1"/>
          </p:cNvSpPr>
          <p:nvPr>
            <p:ph type="title"/>
          </p:nvPr>
        </p:nvSpPr>
        <p:spPr/>
        <p:txBody>
          <a:bodyPr/>
          <a:lstStyle/>
          <a:p>
            <a:r>
              <a:rPr lang="el-GR" b="1" dirty="0"/>
              <a:t>Γενική εκπαίδευση ενηλίκων</a:t>
            </a:r>
            <a:endParaRPr lang="el-GR" dirty="0"/>
          </a:p>
        </p:txBody>
      </p:sp>
      <p:sp>
        <p:nvSpPr>
          <p:cNvPr id="3" name="Θέση περιεχομένου 2">
            <a:extLst>
              <a:ext uri="{FF2B5EF4-FFF2-40B4-BE49-F238E27FC236}">
                <a16:creationId xmlns:a16="http://schemas.microsoft.com/office/drawing/2014/main" id="{E7FF0DE8-B678-4862-B3EB-233DB6BEC884}"/>
              </a:ext>
            </a:extLst>
          </p:cNvPr>
          <p:cNvSpPr>
            <a:spLocks noGrp="1"/>
          </p:cNvSpPr>
          <p:nvPr>
            <p:ph idx="1"/>
          </p:nvPr>
        </p:nvSpPr>
        <p:spPr/>
        <p:txBody>
          <a:bodyPr/>
          <a:lstStyle/>
          <a:p>
            <a:r>
              <a:rPr lang="el-GR" dirty="0"/>
              <a:t>Περιλαμβάνει όλες τις οργανωμένες μαθησιακές δραστηριότητες που απευθύνονται σε ενηλίκους και στοχεύουν στον εμπλουτισμό γνώσεων, στην ανάπτυξη και βελτίωση ικανοτήτων και δεξιοτήτων, στην ανάπτυξη της προσωπικότητας του ατόμου και της ιδιότητας του ενεργού πολίτη, καθώς και στην άμβλυνση των μορφωτικών και κοινωνικών ανισοτήτων. Παρέχεται από φορείς της τυπικής εκπαίδευσης και από φορείς της μη τυπικής εκπαίδευσης. (Ν. 3879/2010, </a:t>
            </a:r>
            <a:r>
              <a:rPr lang="el-GR" dirty="0" err="1"/>
              <a:t>αρ</a:t>
            </a:r>
            <a:r>
              <a:rPr lang="el-GR" dirty="0"/>
              <a:t>. 2)</a:t>
            </a:r>
          </a:p>
        </p:txBody>
      </p:sp>
    </p:spTree>
    <p:extLst>
      <p:ext uri="{BB962C8B-B14F-4D97-AF65-F5344CB8AC3E}">
        <p14:creationId xmlns:p14="http://schemas.microsoft.com/office/powerpoint/2010/main" val="11444695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023107-EC5E-44CD-8348-685B113A4C81}"/>
              </a:ext>
            </a:extLst>
          </p:cNvPr>
          <p:cNvSpPr>
            <a:spLocks noGrp="1"/>
          </p:cNvSpPr>
          <p:nvPr>
            <p:ph type="title"/>
          </p:nvPr>
        </p:nvSpPr>
        <p:spPr/>
        <p:txBody>
          <a:bodyPr/>
          <a:lstStyle/>
          <a:p>
            <a:r>
              <a:rPr lang="el-GR" b="1" dirty="0"/>
              <a:t>Δια βίου συμβουλευτική</a:t>
            </a:r>
            <a:endParaRPr lang="el-GR" dirty="0"/>
          </a:p>
        </p:txBody>
      </p:sp>
      <p:sp>
        <p:nvSpPr>
          <p:cNvPr id="3" name="Θέση περιεχομένου 2">
            <a:extLst>
              <a:ext uri="{FF2B5EF4-FFF2-40B4-BE49-F238E27FC236}">
                <a16:creationId xmlns:a16="http://schemas.microsoft.com/office/drawing/2014/main" id="{45DBD945-F80E-411C-8534-78B579C88A77}"/>
              </a:ext>
            </a:extLst>
          </p:cNvPr>
          <p:cNvSpPr>
            <a:spLocks noGrp="1"/>
          </p:cNvSpPr>
          <p:nvPr>
            <p:ph idx="1"/>
          </p:nvPr>
        </p:nvSpPr>
        <p:spPr/>
        <p:txBody>
          <a:bodyPr/>
          <a:lstStyle/>
          <a:p>
            <a:r>
              <a:rPr lang="el-GR" dirty="0"/>
              <a:t>Η επιστημονική βοήθεια, στήριξη και ενδυνάμωση που παρέχεται στα άτομα στο πλαίσιο της δια βίου μάθησης, έτσι ώστε να προσδιορίζουν και να επιτυγχάνουν τους προσωπικούς και τους επαγγελματικούς στόχους τους. (Ν. 3879/2010, </a:t>
            </a:r>
            <a:r>
              <a:rPr lang="el-GR" dirty="0" err="1"/>
              <a:t>αρ</a:t>
            </a:r>
            <a:r>
              <a:rPr lang="el-GR" dirty="0"/>
              <a:t>. 2)</a:t>
            </a:r>
          </a:p>
        </p:txBody>
      </p:sp>
    </p:spTree>
    <p:extLst>
      <p:ext uri="{BB962C8B-B14F-4D97-AF65-F5344CB8AC3E}">
        <p14:creationId xmlns:p14="http://schemas.microsoft.com/office/powerpoint/2010/main" val="21088820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F060A3-447F-4342-9A74-B706C0100838}"/>
              </a:ext>
            </a:extLst>
          </p:cNvPr>
          <p:cNvSpPr>
            <a:spLocks noGrp="1"/>
          </p:cNvSpPr>
          <p:nvPr>
            <p:ph type="title"/>
          </p:nvPr>
        </p:nvSpPr>
        <p:spPr/>
        <p:txBody>
          <a:bodyPr/>
          <a:lstStyle/>
          <a:p>
            <a:r>
              <a:rPr lang="el-GR" b="1" dirty="0"/>
              <a:t>Επιμόρφωση</a:t>
            </a:r>
            <a:endParaRPr lang="el-GR" dirty="0"/>
          </a:p>
        </p:txBody>
      </p:sp>
      <p:sp>
        <p:nvSpPr>
          <p:cNvPr id="3" name="Θέση περιεχομένου 2">
            <a:extLst>
              <a:ext uri="{FF2B5EF4-FFF2-40B4-BE49-F238E27FC236}">
                <a16:creationId xmlns:a16="http://schemas.microsoft.com/office/drawing/2014/main" id="{E7505461-D016-4724-A396-A6A8C8DCF01C}"/>
              </a:ext>
            </a:extLst>
          </p:cNvPr>
          <p:cNvSpPr>
            <a:spLocks noGrp="1"/>
          </p:cNvSpPr>
          <p:nvPr>
            <p:ph idx="1"/>
          </p:nvPr>
        </p:nvSpPr>
        <p:spPr/>
        <p:txBody>
          <a:bodyPr/>
          <a:lstStyle/>
          <a:p>
            <a:r>
              <a:rPr lang="el-GR" dirty="0"/>
              <a:t>Το σύνολο των δραστηριοτήτων και διαδικασιών που συνδέονται με τη σύλληψη, το σχεδιασμό και την εφαρμογή ειδικών προγραμμάτων, που έχουν ως πρωταρχικό σκοπό τον εμπλουτισμό, την αναβάθμιση και την περαιτέρω ανάπτυξη των ακαδημαϊκών – θεωρητικών ή πρακτικών επαγγελματικών και προσωπικών ενδιαφερόντων, ικανοτήτων, γνώσεων και δεξιοτήτων. (</a:t>
            </a:r>
            <a:r>
              <a:rPr lang="el-GR" dirty="0" err="1"/>
              <a:t>Μαυρογιώργος</a:t>
            </a:r>
            <a:r>
              <a:rPr lang="el-GR" dirty="0"/>
              <a:t> Γ., Επιμόρφωση εκπαιδευτικών και επιμορφωτική πολιτική στην Ελλάδα, 1999)</a:t>
            </a:r>
          </a:p>
        </p:txBody>
      </p:sp>
    </p:spTree>
    <p:extLst>
      <p:ext uri="{BB962C8B-B14F-4D97-AF65-F5344CB8AC3E}">
        <p14:creationId xmlns:p14="http://schemas.microsoft.com/office/powerpoint/2010/main" val="18699253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AF1F75-5F13-4714-BA22-E0091DCB2216}"/>
              </a:ext>
            </a:extLst>
          </p:cNvPr>
          <p:cNvSpPr>
            <a:spLocks noGrp="1"/>
          </p:cNvSpPr>
          <p:nvPr>
            <p:ph type="title"/>
          </p:nvPr>
        </p:nvSpPr>
        <p:spPr/>
        <p:txBody>
          <a:bodyPr/>
          <a:lstStyle/>
          <a:p>
            <a:r>
              <a:rPr lang="el-GR" b="1" dirty="0"/>
              <a:t>Εξ Αποστάσεως Εκπαίδευση (</a:t>
            </a:r>
            <a:r>
              <a:rPr lang="el-GR" b="1" dirty="0" err="1"/>
              <a:t>Distance</a:t>
            </a:r>
            <a:r>
              <a:rPr lang="el-GR" b="1" dirty="0"/>
              <a:t> </a:t>
            </a:r>
            <a:r>
              <a:rPr lang="el-GR" b="1" dirty="0" err="1"/>
              <a:t>Education</a:t>
            </a:r>
            <a:r>
              <a:rPr lang="el-GR" b="1" dirty="0"/>
              <a:t>)</a:t>
            </a:r>
            <a:endParaRPr lang="el-GR" dirty="0"/>
          </a:p>
        </p:txBody>
      </p:sp>
      <p:sp>
        <p:nvSpPr>
          <p:cNvPr id="3" name="Θέση περιεχομένου 2">
            <a:extLst>
              <a:ext uri="{FF2B5EF4-FFF2-40B4-BE49-F238E27FC236}">
                <a16:creationId xmlns:a16="http://schemas.microsoft.com/office/drawing/2014/main" id="{85315864-ECBB-4E91-8F17-1D28AE30C346}"/>
              </a:ext>
            </a:extLst>
          </p:cNvPr>
          <p:cNvSpPr>
            <a:spLocks noGrp="1"/>
          </p:cNvSpPr>
          <p:nvPr>
            <p:ph idx="1"/>
          </p:nvPr>
        </p:nvSpPr>
        <p:spPr/>
        <p:txBody>
          <a:bodyPr/>
          <a:lstStyle/>
          <a:p>
            <a:r>
              <a:rPr lang="el-GR" dirty="0"/>
              <a:t>Ο όρος εξ αποστάσεως εκπαίδευση χρησιμοποιείται για να περιγράψει τις εκπαιδευτικές δραστηριότητες κατά τις οποίες ο εκπαιδευόμενος βρίσκεται σε μια φυσική απόσταση από τον εκπαιδευτή του και χρησιμοποιεί κάποιας μορφής τεχνολογία (κατά βάση Η/Υ) για να επικοινωνήσει μαζί του και να έχει πρόσβαση στο εκπαιδευτικό υλικό. Σήμερα, η εξ αποστάσεως εκπαίδευση υλοποιείται σχεδόν αποκλειστικά με την υποστήριξη του υπολογιστή, και πιο συγκεκριμένα σε διαδικτυακό περιβάλλον. Για το λόγο αυτό, τείνει να είναι ταυτόσημη με την έννοια της ηλεκτρονικής μάθησης (e-</a:t>
            </a:r>
            <a:r>
              <a:rPr lang="el-GR" dirty="0" err="1"/>
              <a:t>learning</a:t>
            </a:r>
            <a:r>
              <a:rPr lang="el-GR" dirty="0"/>
              <a:t>). (Ινστιτούτο Διαρκούς Εκπαίδευσης Ενηλίκων, Εκπαίδευση Ενηλίκων, 8. Η εξ αποστάσεως εκπαίδευση στην εκπαίδευση ενηλίκων - Παραδείγματα και περιπτώσεις εφαρμογής, Αθήνα 2006)</a:t>
            </a:r>
          </a:p>
        </p:txBody>
      </p:sp>
    </p:spTree>
    <p:extLst>
      <p:ext uri="{BB962C8B-B14F-4D97-AF65-F5344CB8AC3E}">
        <p14:creationId xmlns:p14="http://schemas.microsoft.com/office/powerpoint/2010/main" val="21245521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F373A7-B855-4B79-A017-C318F46EDA43}"/>
              </a:ext>
            </a:extLst>
          </p:cNvPr>
          <p:cNvSpPr>
            <a:spLocks noGrp="1"/>
          </p:cNvSpPr>
          <p:nvPr>
            <p:ph type="title"/>
          </p:nvPr>
        </p:nvSpPr>
        <p:spPr/>
        <p:txBody>
          <a:bodyPr/>
          <a:lstStyle/>
          <a:p>
            <a:r>
              <a:rPr lang="el-GR" b="1" dirty="0"/>
              <a:t>Ηλεκτρονική μάθηση (</a:t>
            </a:r>
            <a:r>
              <a:rPr lang="en-US" b="1" dirty="0"/>
              <a:t>learning)</a:t>
            </a:r>
            <a:endParaRPr lang="el-GR" dirty="0"/>
          </a:p>
        </p:txBody>
      </p:sp>
      <p:sp>
        <p:nvSpPr>
          <p:cNvPr id="3" name="Θέση περιεχομένου 2">
            <a:extLst>
              <a:ext uri="{FF2B5EF4-FFF2-40B4-BE49-F238E27FC236}">
                <a16:creationId xmlns:a16="http://schemas.microsoft.com/office/drawing/2014/main" id="{61ACD95C-3523-435B-BC39-DD47CC3FF026}"/>
              </a:ext>
            </a:extLst>
          </p:cNvPr>
          <p:cNvSpPr>
            <a:spLocks noGrp="1"/>
          </p:cNvSpPr>
          <p:nvPr>
            <p:ph idx="1"/>
          </p:nvPr>
        </p:nvSpPr>
        <p:spPr/>
        <p:txBody>
          <a:bodyPr/>
          <a:lstStyle/>
          <a:p>
            <a:r>
              <a:rPr lang="el-GR"/>
              <a:t>Μάθηση που υποστηρίζεται από τεχνολογίες της πληροφορίας και επικοινωνίας (ΤΠΕ). O όρος ηλεκτρονική μάθηση δεν περιορίζεται μόνο στον "ηλεκτρονικό αλφαβητισμό" (απόκτηση δεξιοτήτων ΤΠΕ). Μπορεί να περιλαμβάνει περισσότερες της μιας διαταξικές και υβριδικές μεθόδους: χρήση λογισμικού, διαδικτύου, CD-ROM, μάθηση σε απευθείας σύνδεση (online) και οποιοδήποτε άλλο ηλεκτρονικό ή διαδραστικό μέσο. Η ηλεκτρονική μάθηση μπορεί να χρησιμοποιηθεί ως εργαλείο για μάθηση και κατάρτιση εξ αποστάσεως, όπως επίσης για την υποστήριξη της μάθησης πρόσωπο-με-πρόσωπο. (Cedefop, 2008)</a:t>
            </a:r>
            <a:endParaRPr lang="el-GR" dirty="0"/>
          </a:p>
        </p:txBody>
      </p:sp>
    </p:spTree>
    <p:extLst>
      <p:ext uri="{BB962C8B-B14F-4D97-AF65-F5344CB8AC3E}">
        <p14:creationId xmlns:p14="http://schemas.microsoft.com/office/powerpoint/2010/main" val="22160663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5A7943-4097-439A-A88B-29F05A04021E}"/>
              </a:ext>
            </a:extLst>
          </p:cNvPr>
          <p:cNvSpPr>
            <a:spLocks noGrp="1"/>
          </p:cNvSpPr>
          <p:nvPr>
            <p:ph type="title"/>
          </p:nvPr>
        </p:nvSpPr>
        <p:spPr/>
        <p:txBody>
          <a:bodyPr/>
          <a:lstStyle/>
          <a:p>
            <a:r>
              <a:rPr lang="el-GR" b="1" dirty="0"/>
              <a:t>Εθνικό Πλαίσιο Προσόντων</a:t>
            </a:r>
            <a:endParaRPr lang="el-GR" dirty="0"/>
          </a:p>
        </p:txBody>
      </p:sp>
      <p:sp>
        <p:nvSpPr>
          <p:cNvPr id="3" name="Θέση περιεχομένου 2">
            <a:extLst>
              <a:ext uri="{FF2B5EF4-FFF2-40B4-BE49-F238E27FC236}">
                <a16:creationId xmlns:a16="http://schemas.microsoft.com/office/drawing/2014/main" id="{ABA1DF8A-570C-4924-86CA-7ACBCA479083}"/>
              </a:ext>
            </a:extLst>
          </p:cNvPr>
          <p:cNvSpPr>
            <a:spLocks noGrp="1"/>
          </p:cNvSpPr>
          <p:nvPr>
            <p:ph idx="1"/>
          </p:nvPr>
        </p:nvSpPr>
        <p:spPr/>
        <p:txBody>
          <a:bodyPr/>
          <a:lstStyle/>
          <a:p>
            <a:r>
              <a:rPr lang="el-GR" dirty="0"/>
              <a:t>Είναι το πλαίσιο κατάταξης προσόντων με τη μορφή μαθησιακών αποτελεσμάτων, σύμφωνα με ένα σύνολο κριτηρίων επίτευξης επιπέδων μάθησης. Στο Εθνικό Πλαίσιο Προσόντων τα μαθησιακά αποτελέσματα κατηγοριοποιούνται σε γνώσεις, δεξιότητες και ικανότητες, χωρίς να διασπάται ο ενιαίος χαρακτήρας της μάθησης. (Ν. 3879/2010, </a:t>
            </a:r>
            <a:r>
              <a:rPr lang="el-GR" dirty="0" err="1"/>
              <a:t>αρ</a:t>
            </a:r>
            <a:r>
              <a:rPr lang="el-GR" dirty="0"/>
              <a:t>. 2)</a:t>
            </a:r>
          </a:p>
        </p:txBody>
      </p:sp>
    </p:spTree>
    <p:extLst>
      <p:ext uri="{BB962C8B-B14F-4D97-AF65-F5344CB8AC3E}">
        <p14:creationId xmlns:p14="http://schemas.microsoft.com/office/powerpoint/2010/main" val="3950688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FB3F7D-2427-49CE-B19F-9F2F66A22A7F}"/>
              </a:ext>
            </a:extLst>
          </p:cNvPr>
          <p:cNvSpPr>
            <a:spLocks noGrp="1"/>
          </p:cNvSpPr>
          <p:nvPr>
            <p:ph type="title"/>
          </p:nvPr>
        </p:nvSpPr>
        <p:spPr/>
        <p:txBody>
          <a:bodyPr/>
          <a:lstStyle/>
          <a:p>
            <a:r>
              <a:rPr lang="el-GR" b="1" i="1" dirty="0">
                <a:solidFill>
                  <a:schemeClr val="accent2"/>
                </a:solidFill>
              </a:rPr>
              <a:t>Υποχρεωτική εκπαίδευση στην Ελλάδα</a:t>
            </a:r>
            <a:br>
              <a:rPr lang="el-GR" b="1" dirty="0"/>
            </a:br>
            <a:r>
              <a:rPr lang="el-GR" b="1" dirty="0"/>
              <a:t> </a:t>
            </a:r>
            <a:endParaRPr lang="el-GR" dirty="0"/>
          </a:p>
        </p:txBody>
      </p:sp>
      <p:sp>
        <p:nvSpPr>
          <p:cNvPr id="3" name="Θέση περιεχομένου 2">
            <a:extLst>
              <a:ext uri="{FF2B5EF4-FFF2-40B4-BE49-F238E27FC236}">
                <a16:creationId xmlns:a16="http://schemas.microsoft.com/office/drawing/2014/main" id="{85B9325D-9883-4326-8C93-D69F14418D07}"/>
              </a:ext>
            </a:extLst>
          </p:cNvPr>
          <p:cNvSpPr>
            <a:spLocks noGrp="1"/>
          </p:cNvSpPr>
          <p:nvPr>
            <p:ph idx="1"/>
          </p:nvPr>
        </p:nvSpPr>
        <p:spPr/>
        <p:txBody>
          <a:bodyPr/>
          <a:lstStyle/>
          <a:p>
            <a:pPr fontAlgn="base"/>
            <a:r>
              <a:rPr lang="el-GR" dirty="0"/>
              <a:t>Η υποχρεωτική εκπαίδευση στην Ελλάδα αποτελείται από:</a:t>
            </a:r>
          </a:p>
          <a:p>
            <a:pPr fontAlgn="base"/>
            <a:r>
              <a:rPr lang="el-GR" dirty="0"/>
              <a:t>Τη διετή υποχρεωτική φοίτηση των νηπίων στο Νηπιαγωγείο</a:t>
            </a:r>
          </a:p>
          <a:p>
            <a:pPr fontAlgn="base"/>
            <a:r>
              <a:rPr lang="el-GR" dirty="0"/>
              <a:t>Την εξαετή φοίτηση των μαθητών στο Δημοτικό σχολείο</a:t>
            </a:r>
          </a:p>
          <a:p>
            <a:pPr fontAlgn="base"/>
            <a:r>
              <a:rPr lang="el-GR" dirty="0"/>
              <a:t>Την τριετή φοίτηση των μαθητών στο Γυμνάσιο.</a:t>
            </a:r>
          </a:p>
          <a:p>
            <a:pPr fontAlgn="base"/>
            <a:r>
              <a:rPr lang="el-GR" dirty="0"/>
              <a:t>Τιμωρείται, σύμφωνα με τον Ποινικό Κώδικα, όποιος, αν και έχει την επιμέλεια ανήλικου μαθητή, παραλείπει την εγγραφή ή την εποπτεία του σε ό,τι αφορά τη φοίτησή του.</a:t>
            </a:r>
          </a:p>
          <a:p>
            <a:pPr marL="0" indent="0">
              <a:buNone/>
            </a:pPr>
            <a:endParaRPr lang="el-GR" dirty="0"/>
          </a:p>
        </p:txBody>
      </p:sp>
    </p:spTree>
    <p:extLst>
      <p:ext uri="{BB962C8B-B14F-4D97-AF65-F5344CB8AC3E}">
        <p14:creationId xmlns:p14="http://schemas.microsoft.com/office/powerpoint/2010/main" val="15774636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76F1E4-D349-445A-AA8F-DB342CABE069}"/>
              </a:ext>
            </a:extLst>
          </p:cNvPr>
          <p:cNvSpPr>
            <a:spLocks noGrp="1"/>
          </p:cNvSpPr>
          <p:nvPr>
            <p:ph type="title"/>
          </p:nvPr>
        </p:nvSpPr>
        <p:spPr/>
        <p:txBody>
          <a:bodyPr/>
          <a:lstStyle/>
          <a:p>
            <a:r>
              <a:rPr lang="el-GR" b="1" dirty="0"/>
              <a:t>Επαγγελματικό προσόν</a:t>
            </a:r>
            <a:endParaRPr lang="el-GR" dirty="0"/>
          </a:p>
        </p:txBody>
      </p:sp>
      <p:sp>
        <p:nvSpPr>
          <p:cNvPr id="3" name="Θέση περιεχομένου 2">
            <a:extLst>
              <a:ext uri="{FF2B5EF4-FFF2-40B4-BE49-F238E27FC236}">
                <a16:creationId xmlns:a16="http://schemas.microsoft.com/office/drawing/2014/main" id="{C140B959-3EEB-4E9B-8181-4400D8E031A4}"/>
              </a:ext>
            </a:extLst>
          </p:cNvPr>
          <p:cNvSpPr>
            <a:spLocks noGrp="1"/>
          </p:cNvSpPr>
          <p:nvPr>
            <p:ph idx="1"/>
          </p:nvPr>
        </p:nvSpPr>
        <p:spPr/>
        <p:txBody>
          <a:bodyPr/>
          <a:lstStyle/>
          <a:p>
            <a:r>
              <a:rPr lang="el-GR" dirty="0"/>
              <a:t>Ο όρος προσόν καλύπτει διάφορες πτυχές:</a:t>
            </a:r>
          </a:p>
          <a:p>
            <a:r>
              <a:rPr lang="el-GR" dirty="0"/>
              <a:t>τυπικό προσόν: το τυπικό αποτέλεσμα (πτυχίο, δίπλωμα ή τίτλος) μιας αξιολογήσιμης και επικυρωμένης διαδικασίας το οποίο αποκτάται όταν ένας αρμόδιος φορέας αποφασίσει ότι κάποιος έχει αποκτήσει τα προδιαγραφόμενα μαθησιακά αποτελέσματα ή/και κατέχει την απαραίτητη ικανότητα να επιτελέσει μια εργασία σε μια συγκεκριμένη επαγγελματική θέση. Το προσόν παρέχει επίσημη αναγνώριση της αξίας των μαθησιακών αποτελεσμάτων στην αγορά εργασίας, στη εκπαίδευση και στην κατάρτιση. Το προσόν μπορεί να είναι και ένα νόμιμο δικαίωμα άσκησης επαγγέλματος (OECD),</a:t>
            </a:r>
          </a:p>
          <a:p>
            <a:r>
              <a:rPr lang="el-GR" dirty="0"/>
              <a:t>εργασιακές απαιτήσεις: η γνώση, οι ικανότητες και οι δεξιότητες που απαιτούνται για την εκτέλεση συγκεκριμένων καθηκόντων που απαιτούνται σε μια συγκεκριμένη θέση εργασίας.</a:t>
            </a:r>
          </a:p>
          <a:p>
            <a:r>
              <a:rPr lang="el-GR" dirty="0"/>
              <a:t>(</a:t>
            </a:r>
            <a:r>
              <a:rPr lang="el-GR" dirty="0" err="1"/>
              <a:t>Eurydice</a:t>
            </a:r>
            <a:r>
              <a:rPr lang="el-GR" dirty="0"/>
              <a:t>, 2006; European </a:t>
            </a:r>
            <a:r>
              <a:rPr lang="el-GR" dirty="0" err="1"/>
              <a:t>Training</a:t>
            </a:r>
            <a:r>
              <a:rPr lang="el-GR" dirty="0"/>
              <a:t> </a:t>
            </a:r>
            <a:r>
              <a:rPr lang="el-GR" dirty="0" err="1"/>
              <a:t>Foundation</a:t>
            </a:r>
            <a:r>
              <a:rPr lang="el-GR" dirty="0"/>
              <a:t>, 1997; OECD, 2007; ILO, 1998)</a:t>
            </a:r>
          </a:p>
          <a:p>
            <a:endParaRPr lang="el-GR" dirty="0"/>
          </a:p>
        </p:txBody>
      </p:sp>
    </p:spTree>
    <p:extLst>
      <p:ext uri="{BB962C8B-B14F-4D97-AF65-F5344CB8AC3E}">
        <p14:creationId xmlns:p14="http://schemas.microsoft.com/office/powerpoint/2010/main" val="8570946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FA90EC-434F-4AA4-B77B-5F991E54B725}"/>
              </a:ext>
            </a:extLst>
          </p:cNvPr>
          <p:cNvSpPr>
            <a:spLocks noGrp="1"/>
          </p:cNvSpPr>
          <p:nvPr>
            <p:ph type="title"/>
          </p:nvPr>
        </p:nvSpPr>
        <p:spPr/>
        <p:txBody>
          <a:bodyPr/>
          <a:lstStyle/>
          <a:p>
            <a:r>
              <a:rPr lang="el-GR" b="1" dirty="0"/>
              <a:t>Μαθησιακά  αποτελέσματα</a:t>
            </a:r>
            <a:endParaRPr lang="el-GR" dirty="0"/>
          </a:p>
        </p:txBody>
      </p:sp>
      <p:sp>
        <p:nvSpPr>
          <p:cNvPr id="3" name="Θέση περιεχομένου 2">
            <a:extLst>
              <a:ext uri="{FF2B5EF4-FFF2-40B4-BE49-F238E27FC236}">
                <a16:creationId xmlns:a16="http://schemas.microsoft.com/office/drawing/2014/main" id="{F077ECF6-17A3-464E-8FCF-D809B782B7D0}"/>
              </a:ext>
            </a:extLst>
          </p:cNvPr>
          <p:cNvSpPr>
            <a:spLocks noGrp="1"/>
          </p:cNvSpPr>
          <p:nvPr>
            <p:ph idx="1"/>
          </p:nvPr>
        </p:nvSpPr>
        <p:spPr/>
        <p:txBody>
          <a:bodyPr/>
          <a:lstStyle/>
          <a:p>
            <a:r>
              <a:rPr lang="el-GR" dirty="0"/>
              <a:t>Είναι οι γνώσεις, οι δεξιότητες και ικανότητες που μπορεί να αποκτήσει ένας εκπαιδευόμενος/καταρτιζόμενος σε διαφορετικά μαθησιακά περιβάλλοντα αποδεικνύοντας την εργασιακή του επάρκεια και αποτελεσματικότητα ως προς την κατοχή ενός προσόντος. Είναι το προσδοκώμενο αποτέλεσμα της μάθησης, ανεξαρτήτως του τρόπου που αυτή έχει αποκτηθεί (τυπική, μη τυπική, άτυπη εκπαίδευση) και αναφέρεται σε γνώσεις, δεξιότητες και ικανότητες που ένας εκπαιδευόμενος θα πρέπει να γνωρίζει, κατανοεί και είναι ικανός να εφαρμόσει μετά την επιτυχή ολοκλήρωση μιας μαθησιακής διαδικασίας. (</a:t>
            </a:r>
            <a:r>
              <a:rPr lang="el-GR" dirty="0">
                <a:hlinkClick r:id="rId2"/>
              </a:rPr>
              <a:t>https://www.iky.gr/el/ecvet</a:t>
            </a:r>
            <a:r>
              <a:rPr lang="el-GR" dirty="0"/>
              <a:t>)</a:t>
            </a:r>
          </a:p>
        </p:txBody>
      </p:sp>
    </p:spTree>
    <p:extLst>
      <p:ext uri="{BB962C8B-B14F-4D97-AF65-F5344CB8AC3E}">
        <p14:creationId xmlns:p14="http://schemas.microsoft.com/office/powerpoint/2010/main" val="7172807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B86805-AE06-47AA-8054-09E89F2575DA}"/>
              </a:ext>
            </a:extLst>
          </p:cNvPr>
          <p:cNvSpPr>
            <a:spLocks noGrp="1"/>
          </p:cNvSpPr>
          <p:nvPr>
            <p:ph type="title"/>
          </p:nvPr>
        </p:nvSpPr>
        <p:spPr/>
        <p:txBody>
          <a:bodyPr/>
          <a:lstStyle/>
          <a:p>
            <a:r>
              <a:rPr lang="el-GR" b="1" dirty="0"/>
              <a:t>Πιστωτικές Μονάδες</a:t>
            </a:r>
            <a:endParaRPr lang="el-GR" dirty="0"/>
          </a:p>
        </p:txBody>
      </p:sp>
      <p:sp>
        <p:nvSpPr>
          <p:cNvPr id="3" name="Θέση περιεχομένου 2">
            <a:extLst>
              <a:ext uri="{FF2B5EF4-FFF2-40B4-BE49-F238E27FC236}">
                <a16:creationId xmlns:a16="http://schemas.microsoft.com/office/drawing/2014/main" id="{016C0389-2354-4EA2-B1A7-AEED38BB6170}"/>
              </a:ext>
            </a:extLst>
          </p:cNvPr>
          <p:cNvSpPr>
            <a:spLocks noGrp="1"/>
          </p:cNvSpPr>
          <p:nvPr>
            <p:ph idx="1"/>
          </p:nvPr>
        </p:nvSpPr>
        <p:spPr/>
        <p:txBody>
          <a:bodyPr/>
          <a:lstStyle/>
          <a:p>
            <a:r>
              <a:rPr lang="el-GR" dirty="0"/>
              <a:t>Οι πιστωτικές μονάδες αποτελούν το σύνολο των μαθησιακών αποτελεσμάτων ενός ατόμου, που έχουν αξιολογηθεί και τα οποία μπορούν να συσσωρευτούν για την απόκτηση ενός επαγγελματικού προσόντος ή να μεταφερθούν σε άλλα μαθησιακά προγράμματα ή επαγγελματικά προσόντα. Η συσσώρευση πιστωτικών μονάδων είναι μια διαδικασία µέσω της οποίας τα άτομα μπορούν να αποκτήσουν προσόντα σταδιακά, µε διαδοχικές αξιολογήσεις μαθησιακών αποτελεσμάτων. (</a:t>
            </a:r>
            <a:r>
              <a:rPr lang="el-GR" dirty="0">
                <a:hlinkClick r:id="rId2"/>
              </a:rPr>
              <a:t>https://www.iky.gr/el/ecvet</a:t>
            </a:r>
            <a:r>
              <a:rPr lang="el-GR" dirty="0"/>
              <a:t>)</a:t>
            </a:r>
          </a:p>
          <a:p>
            <a:r>
              <a:rPr lang="el-GR" dirty="0"/>
              <a:t> </a:t>
            </a:r>
          </a:p>
          <a:p>
            <a:endParaRPr lang="el-GR" dirty="0"/>
          </a:p>
        </p:txBody>
      </p:sp>
    </p:spTree>
    <p:extLst>
      <p:ext uri="{BB962C8B-B14F-4D97-AF65-F5344CB8AC3E}">
        <p14:creationId xmlns:p14="http://schemas.microsoft.com/office/powerpoint/2010/main" val="23494641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A11037-E5B9-4429-84A7-8326895F8A97}"/>
              </a:ext>
            </a:extLst>
          </p:cNvPr>
          <p:cNvSpPr>
            <a:spLocks noGrp="1"/>
          </p:cNvSpPr>
          <p:nvPr>
            <p:ph type="title"/>
          </p:nvPr>
        </p:nvSpPr>
        <p:spPr/>
        <p:txBody>
          <a:bodyPr/>
          <a:lstStyle/>
          <a:p>
            <a:r>
              <a:rPr lang="el-GR" b="1" dirty="0"/>
              <a:t>Βαθμοί  </a:t>
            </a:r>
            <a:r>
              <a:rPr lang="en-US" b="1" dirty="0"/>
              <a:t>ECVET</a:t>
            </a:r>
            <a:endParaRPr lang="el-GR" dirty="0"/>
          </a:p>
        </p:txBody>
      </p:sp>
      <p:sp>
        <p:nvSpPr>
          <p:cNvPr id="3" name="Θέση περιεχομένου 2">
            <a:extLst>
              <a:ext uri="{FF2B5EF4-FFF2-40B4-BE49-F238E27FC236}">
                <a16:creationId xmlns:a16="http://schemas.microsoft.com/office/drawing/2014/main" id="{F879010C-3873-463C-AF51-AE05D7410C26}"/>
              </a:ext>
            </a:extLst>
          </p:cNvPr>
          <p:cNvSpPr>
            <a:spLocks noGrp="1"/>
          </p:cNvSpPr>
          <p:nvPr>
            <p:ph idx="1"/>
          </p:nvPr>
        </p:nvSpPr>
        <p:spPr/>
        <p:txBody>
          <a:bodyPr>
            <a:normAutofit fontScale="70000" lnSpcReduction="20000"/>
          </a:bodyPr>
          <a:lstStyle/>
          <a:p>
            <a:r>
              <a:rPr lang="el-GR" dirty="0"/>
              <a:t>Είναι η αριθμητική έκφραση της συνολικής βαρύτητας των μαθησιακών αποτελεσμάτων σε επαγγελματικό προσόν και της σχετικής βαρύτητας των ενοτήτων σε σχέση µε το επαγγελματικό προσόν. Για να καταστεί δυνατή η εφαρμογή κοινής προσέγγισης για τη χρήση των βαθμών ECVET, εφαρμόζεται κατά σύμβαση ρύθμιση σύμφωνα με την οποία χορηγούνται 60 βαθμοί στα μαθησιακά αποτελέσματα που αναμένεται να επιτευχθούν σε ένα έτος τυπικής πλήρους φοίτησης VET.</a:t>
            </a:r>
          </a:p>
          <a:p>
            <a:r>
              <a:rPr lang="el-GR" dirty="0"/>
              <a:t>Η χορήγηση των βαθμών γίνεται συνήθως σε δύο φάσεις: πρώτα χορηγούνται βαθμοί ECVET στο επαγγελματικό προσόν συνολικά και, στη συνέχεια, στις ενότητες που το συναπαρτίζουν</a:t>
            </a:r>
          </a:p>
          <a:p>
            <a:r>
              <a:rPr lang="el-GR" dirty="0"/>
              <a:t>Η σχετική βαρύτητα μιας ενότητας μαθησιακών  αποτελεσμάτων σε σχέση με το επαγγελματικό προσόν θα πρέπει να προσδιορίζεται σύμφωνα με τα εξής κριτήρια ή τον συνδυασμό τους:</a:t>
            </a:r>
          </a:p>
          <a:p>
            <a:r>
              <a:rPr lang="el-GR" dirty="0"/>
              <a:t>Σχετική σημασία των μαθησιακών αποτελεσμάτων που απαρτίζουν την ενότητα/ψηφίδα για τη συμμετοχή στην αγορά εργασίας, για την ανέλιξη σε άλλα επίπεδα επαγγελματικών προσόντων ή για την κοινωνική ένταξη.</a:t>
            </a:r>
          </a:p>
          <a:p>
            <a:r>
              <a:rPr lang="el-GR" dirty="0"/>
              <a:t>Πολυπλοκότητα, εμβέλεια και έκταση των μαθησιακών αποτελεσμάτων της ενότητας/ψηφίδας.</a:t>
            </a:r>
          </a:p>
          <a:p>
            <a:r>
              <a:rPr lang="el-GR" dirty="0"/>
              <a:t>Προσπάθεια που απαιτείται από τον εκπαιδευόμενο για να αποκτήσει τις γνώσεις, τις  δεξιότητες και τις ικανότητες που απαιτούνται για την ενότητα/ψηφίδα.</a:t>
            </a:r>
          </a:p>
          <a:p>
            <a:r>
              <a:rPr lang="el-GR" dirty="0"/>
              <a:t>Η σχετική βαρύτητα κάθε συγκεκριμένης ενότητας/ψηφίδας κοινής σε περισσότερα του ενός επαγγελματικά προσόντα, όπως εκφράζεται σε βαθμούς ECVET, μπορεί να ποικίλλει μεταξύ των επιμέρους επαγγελματικών προσόντων. (Επίσημη Εφημερίδα της Ευρωπαϊκής Ένωσης, 2009/C, 155/02, Παράρτημα ΙΙ)</a:t>
            </a:r>
          </a:p>
          <a:p>
            <a:r>
              <a:rPr lang="el-GR" dirty="0"/>
              <a:t> </a:t>
            </a:r>
          </a:p>
          <a:p>
            <a:endParaRPr lang="el-GR" dirty="0"/>
          </a:p>
        </p:txBody>
      </p:sp>
    </p:spTree>
    <p:extLst>
      <p:ext uri="{BB962C8B-B14F-4D97-AF65-F5344CB8AC3E}">
        <p14:creationId xmlns:p14="http://schemas.microsoft.com/office/powerpoint/2010/main" val="4305989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F6647D-237F-4565-82D0-E3378C5345BA}"/>
              </a:ext>
            </a:extLst>
          </p:cNvPr>
          <p:cNvSpPr>
            <a:spLocks noGrp="1"/>
          </p:cNvSpPr>
          <p:nvPr>
            <p:ph type="title"/>
          </p:nvPr>
        </p:nvSpPr>
        <p:spPr/>
        <p:txBody>
          <a:bodyPr/>
          <a:lstStyle/>
          <a:p>
            <a:r>
              <a:rPr lang="el-GR" b="1" dirty="0"/>
              <a:t>Εθνικό Δίκτυο Δια Βίου Μάθησης</a:t>
            </a:r>
            <a:endParaRPr lang="el-GR" dirty="0"/>
          </a:p>
        </p:txBody>
      </p:sp>
      <p:sp>
        <p:nvSpPr>
          <p:cNvPr id="3" name="Θέση περιεχομένου 2">
            <a:extLst>
              <a:ext uri="{FF2B5EF4-FFF2-40B4-BE49-F238E27FC236}">
                <a16:creationId xmlns:a16="http://schemas.microsoft.com/office/drawing/2014/main" id="{CB619BF1-77F7-45BE-96E4-1C5791A05621}"/>
              </a:ext>
            </a:extLst>
          </p:cNvPr>
          <p:cNvSpPr>
            <a:spLocks noGrp="1"/>
          </p:cNvSpPr>
          <p:nvPr>
            <p:ph idx="1"/>
          </p:nvPr>
        </p:nvSpPr>
        <p:spPr/>
        <p:txBody>
          <a:bodyPr/>
          <a:lstStyle/>
          <a:p>
            <a:r>
              <a:rPr lang="el-GR" dirty="0"/>
              <a:t>Το σύνολο των φορέων δια βίου μάθησης του άρθρου 3 του Ν.3879/10 (ΦΕΚ 163Α/21-9-10), με τις λειτουργίες, τα πρότυπα, τα μέσα και τις συστημικές σχέσεις που αναφέρονται στο ίδιο άρθρο. (Ν. 3879/2010, </a:t>
            </a:r>
            <a:r>
              <a:rPr lang="el-GR" dirty="0" err="1"/>
              <a:t>αρ</a:t>
            </a:r>
            <a:r>
              <a:rPr lang="el-GR" dirty="0"/>
              <a:t>. 2)</a:t>
            </a:r>
          </a:p>
        </p:txBody>
      </p:sp>
    </p:spTree>
    <p:extLst>
      <p:ext uri="{BB962C8B-B14F-4D97-AF65-F5344CB8AC3E}">
        <p14:creationId xmlns:p14="http://schemas.microsoft.com/office/powerpoint/2010/main" val="4535884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E39ABA-0C2B-496C-92A9-1C992C510A20}"/>
              </a:ext>
            </a:extLst>
          </p:cNvPr>
          <p:cNvSpPr>
            <a:spLocks noGrp="1"/>
          </p:cNvSpPr>
          <p:nvPr>
            <p:ph type="title"/>
          </p:nvPr>
        </p:nvSpPr>
        <p:spPr/>
        <p:txBody>
          <a:bodyPr/>
          <a:lstStyle/>
          <a:p>
            <a:r>
              <a:rPr lang="en-US" b="1" dirty="0" err="1"/>
              <a:t>Cedefop</a:t>
            </a:r>
            <a:r>
              <a:rPr lang="en-US" b="1" dirty="0"/>
              <a:t> (European Centre for the Development of Vocational Training)</a:t>
            </a:r>
            <a:endParaRPr lang="el-GR" dirty="0"/>
          </a:p>
        </p:txBody>
      </p:sp>
      <p:sp>
        <p:nvSpPr>
          <p:cNvPr id="3" name="Θέση περιεχομένου 2">
            <a:extLst>
              <a:ext uri="{FF2B5EF4-FFF2-40B4-BE49-F238E27FC236}">
                <a16:creationId xmlns:a16="http://schemas.microsoft.com/office/drawing/2014/main" id="{D44A999B-53CD-452F-8D4E-27E317262234}"/>
              </a:ext>
            </a:extLst>
          </p:cNvPr>
          <p:cNvSpPr>
            <a:spLocks noGrp="1"/>
          </p:cNvSpPr>
          <p:nvPr>
            <p:ph idx="1"/>
          </p:nvPr>
        </p:nvSpPr>
        <p:spPr/>
        <p:txBody>
          <a:bodyPr/>
          <a:lstStyle/>
          <a:p>
            <a:r>
              <a:rPr lang="el-GR" dirty="0"/>
              <a:t>Είναι ένας από τους αποκεντρωμένους οργανισμούς της Ευρωπαϊκής ‘Ένωσης,  ιδρύθηκε το 1975 και έχει την έδρα του στην Ελλάδα από το 1995. Αποστολή του είναι να συμβάλλει στην ανάπτυξη και υλοποίηση ευρωπαϊκών πολιτικών για την επαγγελματική εκπαίδευση και κατάρτιση (ΕΕΚ). Για την εξυπηρέτηση του σκοπού αυτού επικουρεί την Ευρωπαϊκή Επιτροπή, τα κράτη μέλη της ΕΕ </a:t>
            </a:r>
            <a:r>
              <a:rPr lang="el-GR"/>
              <a:t>και του ς </a:t>
            </a:r>
            <a:r>
              <a:rPr lang="el-GR" dirty="0"/>
              <a:t>κοινωνικούς εταίρους. (</a:t>
            </a:r>
            <a:r>
              <a:rPr lang="el-GR" dirty="0">
                <a:hlinkClick r:id="rId2"/>
              </a:rPr>
              <a:t> http://www.cedefop.europa.eu</a:t>
            </a:r>
            <a:r>
              <a:rPr lang="el-GR" dirty="0"/>
              <a:t>)</a:t>
            </a:r>
          </a:p>
        </p:txBody>
      </p:sp>
    </p:spTree>
    <p:extLst>
      <p:ext uri="{BB962C8B-B14F-4D97-AF65-F5344CB8AC3E}">
        <p14:creationId xmlns:p14="http://schemas.microsoft.com/office/powerpoint/2010/main" val="10167523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B549EC-CF83-45EA-9555-8559E7B78462}"/>
              </a:ext>
            </a:extLst>
          </p:cNvPr>
          <p:cNvSpPr>
            <a:spLocks noGrp="1"/>
          </p:cNvSpPr>
          <p:nvPr>
            <p:ph type="title"/>
          </p:nvPr>
        </p:nvSpPr>
        <p:spPr/>
        <p:txBody>
          <a:bodyPr/>
          <a:lstStyle/>
          <a:p>
            <a:r>
              <a:rPr lang="el-GR" b="1" i="1" dirty="0"/>
              <a:t>Πηγές</a:t>
            </a:r>
            <a:br>
              <a:rPr lang="el-GR" b="1" i="1" dirty="0"/>
            </a:br>
            <a:endParaRPr lang="el-GR" dirty="0"/>
          </a:p>
        </p:txBody>
      </p:sp>
      <p:sp>
        <p:nvSpPr>
          <p:cNvPr id="3" name="Θέση περιεχομένου 2">
            <a:extLst>
              <a:ext uri="{FF2B5EF4-FFF2-40B4-BE49-F238E27FC236}">
                <a16:creationId xmlns:a16="http://schemas.microsoft.com/office/drawing/2014/main" id="{70E6DE6A-8DCD-4219-B3D5-C63C8DE43E5D}"/>
              </a:ext>
            </a:extLst>
          </p:cNvPr>
          <p:cNvSpPr>
            <a:spLocks noGrp="1"/>
          </p:cNvSpPr>
          <p:nvPr>
            <p:ph idx="1"/>
          </p:nvPr>
        </p:nvSpPr>
        <p:spPr/>
        <p:txBody>
          <a:bodyPr/>
          <a:lstStyle/>
          <a:p>
            <a:r>
              <a:rPr lang="en-US" sz="1800" b="1" i="1" dirty="0">
                <a:hlinkClick r:id="rId2"/>
              </a:rPr>
              <a:t>https://eurydice.eacea.ec.europa.eu/el/national-education-systems/greece/organosi-toy-ekpaideytikoy-systimatos-kai-tis-domis-toy</a:t>
            </a:r>
            <a:endParaRPr lang="el-GR" sz="1800" b="1" i="1" dirty="0"/>
          </a:p>
          <a:p>
            <a:endParaRPr lang="el-GR" sz="1800" b="1" i="1" dirty="0"/>
          </a:p>
          <a:p>
            <a:r>
              <a:rPr lang="en-US" dirty="0">
                <a:hlinkClick r:id="rId3"/>
              </a:rPr>
              <a:t>https://proson.eoppep.gr/el/QualificationTypes</a:t>
            </a:r>
            <a:endParaRPr lang="el-GR" dirty="0"/>
          </a:p>
          <a:p>
            <a:r>
              <a:rPr lang="en-US" dirty="0"/>
              <a:t> </a:t>
            </a:r>
            <a:r>
              <a:rPr lang="en-US" u="sng" dirty="0">
                <a:hlinkClick r:id="rId4"/>
              </a:rPr>
              <a:t>www.eoppep.gr</a:t>
            </a:r>
            <a:r>
              <a:rPr lang="en-US" dirty="0"/>
              <a:t>, </a:t>
            </a:r>
            <a:r>
              <a:rPr lang="en-US" u="sng" dirty="0">
                <a:hlinkClick r:id="rId5"/>
              </a:rPr>
              <a:t>https://nqf.gov.gr/</a:t>
            </a:r>
            <a:endParaRPr lang="el-GR" u="sng" dirty="0"/>
          </a:p>
          <a:p>
            <a:endParaRPr lang="el-GR" dirty="0"/>
          </a:p>
        </p:txBody>
      </p:sp>
    </p:spTree>
    <p:extLst>
      <p:ext uri="{BB962C8B-B14F-4D97-AF65-F5344CB8AC3E}">
        <p14:creationId xmlns:p14="http://schemas.microsoft.com/office/powerpoint/2010/main" val="40219571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8960F7-B6AE-4DAE-BD9A-5A66A872B47A}"/>
              </a:ext>
            </a:extLst>
          </p:cNvPr>
          <p:cNvSpPr>
            <a:spLocks noGrp="1"/>
          </p:cNvSpPr>
          <p:nvPr>
            <p:ph type="title"/>
          </p:nvPr>
        </p:nvSpPr>
        <p:spPr/>
        <p:txBody>
          <a:bodyPr/>
          <a:lstStyle/>
          <a:p>
            <a:r>
              <a:rPr lang="el-GR" b="1" i="1" dirty="0">
                <a:solidFill>
                  <a:schemeClr val="accent2"/>
                </a:solidFill>
              </a:rPr>
              <a:t>Ευχαριστώ για την προσοχή σας</a:t>
            </a:r>
          </a:p>
        </p:txBody>
      </p:sp>
      <p:sp>
        <p:nvSpPr>
          <p:cNvPr id="3" name="Θέση περιεχομένου 2">
            <a:extLst>
              <a:ext uri="{FF2B5EF4-FFF2-40B4-BE49-F238E27FC236}">
                <a16:creationId xmlns:a16="http://schemas.microsoft.com/office/drawing/2014/main" id="{4E1B79C0-E52C-418B-B576-A8832D5B038A}"/>
              </a:ext>
            </a:extLst>
          </p:cNvPr>
          <p:cNvSpPr>
            <a:spLocks noGrp="1"/>
          </p:cNvSpPr>
          <p:nvPr>
            <p:ph idx="1"/>
          </p:nvPr>
        </p:nvSpPr>
        <p:spPr/>
        <p:txBody>
          <a:bodyPr/>
          <a:lstStyle/>
          <a:p>
            <a:endParaRPr lang="el-GR" dirty="0"/>
          </a:p>
        </p:txBody>
      </p:sp>
    </p:spTree>
    <p:extLst>
      <p:ext uri="{BB962C8B-B14F-4D97-AF65-F5344CB8AC3E}">
        <p14:creationId xmlns:p14="http://schemas.microsoft.com/office/powerpoint/2010/main" val="1934510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ECDB61-7FA0-4BEB-872B-8DD9B439FB02}"/>
              </a:ext>
            </a:extLst>
          </p:cNvPr>
          <p:cNvSpPr>
            <a:spLocks noGrp="1"/>
          </p:cNvSpPr>
          <p:nvPr>
            <p:ph type="title"/>
          </p:nvPr>
        </p:nvSpPr>
        <p:spPr/>
        <p:txBody>
          <a:bodyPr/>
          <a:lstStyle/>
          <a:p>
            <a:r>
              <a:rPr lang="el-GR" b="1" i="1" dirty="0">
                <a:solidFill>
                  <a:schemeClr val="accent2"/>
                </a:solidFill>
              </a:rPr>
              <a:t>Τυπικό εκπαιδευτικό σύστημα </a:t>
            </a:r>
            <a:br>
              <a:rPr lang="el-GR" b="1" dirty="0"/>
            </a:br>
            <a:endParaRPr lang="el-GR" dirty="0"/>
          </a:p>
        </p:txBody>
      </p:sp>
      <p:sp>
        <p:nvSpPr>
          <p:cNvPr id="3" name="Θέση περιεχομένου 2">
            <a:extLst>
              <a:ext uri="{FF2B5EF4-FFF2-40B4-BE49-F238E27FC236}">
                <a16:creationId xmlns:a16="http://schemas.microsoft.com/office/drawing/2014/main" id="{3837A1FC-80C4-4509-8340-4CCBFF367563}"/>
              </a:ext>
            </a:extLst>
          </p:cNvPr>
          <p:cNvSpPr>
            <a:spLocks noGrp="1"/>
          </p:cNvSpPr>
          <p:nvPr>
            <p:ph idx="1"/>
          </p:nvPr>
        </p:nvSpPr>
        <p:spPr/>
        <p:txBody>
          <a:bodyPr/>
          <a:lstStyle/>
          <a:p>
            <a:pPr fontAlgn="base"/>
            <a:r>
              <a:rPr lang="el-GR" dirty="0"/>
              <a:t>Το τυπικό εκπαιδευτικό σύστημα στην Ελλάδα περιλαμβάνει:</a:t>
            </a:r>
          </a:p>
          <a:p>
            <a:pPr fontAlgn="base"/>
            <a:r>
              <a:rPr lang="el-GR" dirty="0"/>
              <a:t>Πρωτοβάθμια εκπαίδευση</a:t>
            </a:r>
          </a:p>
          <a:p>
            <a:pPr fontAlgn="base"/>
            <a:r>
              <a:rPr lang="el-GR" dirty="0"/>
              <a:t>Δευτεροβάθμια εκπαίδευση</a:t>
            </a:r>
          </a:p>
          <a:p>
            <a:pPr fontAlgn="base"/>
            <a:r>
              <a:rPr lang="el-GR" dirty="0"/>
              <a:t>Σχολεία Δεύτερης Ευκαιρίας (ΣΔΕ)</a:t>
            </a:r>
          </a:p>
          <a:p>
            <a:pPr fontAlgn="base"/>
            <a:r>
              <a:rPr lang="el-GR" dirty="0" err="1"/>
              <a:t>Μεταγυμνασιακή</a:t>
            </a:r>
            <a:r>
              <a:rPr lang="el-GR" dirty="0"/>
              <a:t> επαγγελματική εκπαίδευση και κατάρτιση επιπέδου 3</a:t>
            </a:r>
          </a:p>
          <a:p>
            <a:pPr fontAlgn="base"/>
            <a:r>
              <a:rPr lang="el-GR" dirty="0" err="1"/>
              <a:t>Μεταδευτεροβάθμια</a:t>
            </a:r>
            <a:r>
              <a:rPr lang="el-GR" dirty="0"/>
              <a:t> επαγγελματική κατάρτιση επιπέδου 5</a:t>
            </a:r>
          </a:p>
          <a:p>
            <a:pPr fontAlgn="base"/>
            <a:r>
              <a:rPr lang="el-GR" dirty="0"/>
              <a:t>Ανώτατη εκπαίδευση</a:t>
            </a:r>
          </a:p>
          <a:p>
            <a:r>
              <a:rPr lang="el-GR" dirty="0"/>
              <a:t> </a:t>
            </a:r>
          </a:p>
        </p:txBody>
      </p:sp>
    </p:spTree>
    <p:extLst>
      <p:ext uri="{BB962C8B-B14F-4D97-AF65-F5344CB8AC3E}">
        <p14:creationId xmlns:p14="http://schemas.microsoft.com/office/powerpoint/2010/main" val="1494494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4E0553-5E9C-4607-91B1-00C02EEFE4B4}"/>
              </a:ext>
            </a:extLst>
          </p:cNvPr>
          <p:cNvSpPr>
            <a:spLocks noGrp="1"/>
          </p:cNvSpPr>
          <p:nvPr>
            <p:ph type="title"/>
          </p:nvPr>
        </p:nvSpPr>
        <p:spPr/>
        <p:txBody>
          <a:bodyPr/>
          <a:lstStyle/>
          <a:p>
            <a:r>
              <a:rPr lang="el-GR" b="1" i="1" dirty="0">
                <a:solidFill>
                  <a:schemeClr val="accent2"/>
                </a:solidFill>
              </a:rPr>
              <a:t>Πρωτοβάθμια εκπαίδευση</a:t>
            </a:r>
            <a:br>
              <a:rPr lang="el-GR" b="1" i="1" dirty="0">
                <a:solidFill>
                  <a:schemeClr val="accent2"/>
                </a:solidFill>
              </a:rPr>
            </a:br>
            <a:endParaRPr lang="el-GR" i="1" dirty="0">
              <a:solidFill>
                <a:schemeClr val="accent2"/>
              </a:solidFill>
            </a:endParaRPr>
          </a:p>
        </p:txBody>
      </p:sp>
      <p:sp>
        <p:nvSpPr>
          <p:cNvPr id="3" name="Θέση περιεχομένου 2">
            <a:extLst>
              <a:ext uri="{FF2B5EF4-FFF2-40B4-BE49-F238E27FC236}">
                <a16:creationId xmlns:a16="http://schemas.microsoft.com/office/drawing/2014/main" id="{B1E75A89-D92B-49F8-9E1E-6C2FCEECB91F}"/>
              </a:ext>
            </a:extLst>
          </p:cNvPr>
          <p:cNvSpPr>
            <a:spLocks noGrp="1"/>
          </p:cNvSpPr>
          <p:nvPr>
            <p:ph idx="1"/>
          </p:nvPr>
        </p:nvSpPr>
        <p:spPr/>
        <p:txBody>
          <a:bodyPr/>
          <a:lstStyle/>
          <a:p>
            <a:pPr fontAlgn="base"/>
            <a:r>
              <a:rPr lang="el-GR" dirty="0"/>
              <a:t>Η </a:t>
            </a:r>
            <a:r>
              <a:rPr lang="el-GR" u="sng" dirty="0">
                <a:hlinkClick r:id="rId2"/>
              </a:rPr>
              <a:t>Πρωτοβάθμια εκπαίδευση </a:t>
            </a:r>
            <a:r>
              <a:rPr lang="el-GR" dirty="0"/>
              <a:t>αποτελείται από:</a:t>
            </a:r>
          </a:p>
          <a:p>
            <a:pPr fontAlgn="base"/>
            <a:r>
              <a:rPr lang="el-GR" dirty="0"/>
              <a:t>Την υποχρεωτική  φοίτηση των νηπίων ηλικίας 4 ετών στο Νηπιαγωγείο</a:t>
            </a:r>
          </a:p>
          <a:p>
            <a:pPr fontAlgn="base"/>
            <a:r>
              <a:rPr lang="el-GR" dirty="0"/>
              <a:t>Την εξαετή φοίτηση στο Δημοτικό σχολείο. </a:t>
            </a:r>
          </a:p>
          <a:p>
            <a:pPr fontAlgn="base"/>
            <a:r>
              <a:rPr lang="el-GR" dirty="0"/>
              <a:t>Λειτουργούν Ενιαίου Τύπου Ολοήμερα Νηπιαγωγεία, καθώς και Ενιαίου Τύπου Ολοήμερα Δημοτικά σχολεία. Μπορεί να είναι δημόσια ή ιδιωτικά.</a:t>
            </a:r>
          </a:p>
          <a:p>
            <a:r>
              <a:rPr lang="el-GR" dirty="0"/>
              <a:t> </a:t>
            </a:r>
          </a:p>
        </p:txBody>
      </p:sp>
    </p:spTree>
    <p:extLst>
      <p:ext uri="{BB962C8B-B14F-4D97-AF65-F5344CB8AC3E}">
        <p14:creationId xmlns:p14="http://schemas.microsoft.com/office/powerpoint/2010/main" val="184677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FB9870-9C73-4B24-8314-93622CBAE953}"/>
              </a:ext>
            </a:extLst>
          </p:cNvPr>
          <p:cNvSpPr>
            <a:spLocks noGrp="1"/>
          </p:cNvSpPr>
          <p:nvPr>
            <p:ph type="title"/>
          </p:nvPr>
        </p:nvSpPr>
        <p:spPr/>
        <p:txBody>
          <a:bodyPr/>
          <a:lstStyle/>
          <a:p>
            <a:r>
              <a:rPr lang="el-GR" b="1" i="1" dirty="0">
                <a:solidFill>
                  <a:schemeClr val="accent2"/>
                </a:solidFill>
              </a:rPr>
              <a:t>Δευτεροβάθμια εκπαίδευση</a:t>
            </a:r>
            <a:br>
              <a:rPr lang="el-GR" b="1" dirty="0"/>
            </a:br>
            <a:endParaRPr lang="el-GR" dirty="0"/>
          </a:p>
        </p:txBody>
      </p:sp>
      <p:sp>
        <p:nvSpPr>
          <p:cNvPr id="3" name="Θέση περιεχομένου 2">
            <a:extLst>
              <a:ext uri="{FF2B5EF4-FFF2-40B4-BE49-F238E27FC236}">
                <a16:creationId xmlns:a16="http://schemas.microsoft.com/office/drawing/2014/main" id="{FF7DBDB6-FE3C-4880-8F7D-FD13A2E7505B}"/>
              </a:ext>
            </a:extLst>
          </p:cNvPr>
          <p:cNvSpPr>
            <a:spLocks noGrp="1"/>
          </p:cNvSpPr>
          <p:nvPr>
            <p:ph idx="1"/>
          </p:nvPr>
        </p:nvSpPr>
        <p:spPr/>
        <p:txBody>
          <a:bodyPr/>
          <a:lstStyle/>
          <a:p>
            <a:pPr fontAlgn="base"/>
            <a:r>
              <a:rPr lang="el-GR" dirty="0"/>
              <a:t>Η </a:t>
            </a:r>
            <a:r>
              <a:rPr lang="el-GR" u="sng" dirty="0">
                <a:hlinkClick r:id="rId2"/>
              </a:rPr>
              <a:t>Δευτεροβάθμια εκπαίδευση</a:t>
            </a:r>
            <a:r>
              <a:rPr lang="el-GR" dirty="0"/>
              <a:t> περιλαμβάνει δύο κύκλους:</a:t>
            </a:r>
          </a:p>
          <a:p>
            <a:pPr fontAlgn="base"/>
            <a:r>
              <a:rPr lang="el-GR" dirty="0"/>
              <a:t>Ο πρώτος είναι υποχρεωτικός και αντιστοιχεί στο Γυμνάσιο τριετούς φοίτησης (ημερήσιο - εσπερινό).</a:t>
            </a:r>
          </a:p>
          <a:p>
            <a:pPr fontAlgn="base"/>
            <a:r>
              <a:rPr lang="el-GR" dirty="0"/>
              <a:t>Ο δεύτερος είναι προαιρετικός και αντιστοιχεί στο Λύκειο (Γενικό και Επαγγελματικό) τριετούς φοίτησης.</a:t>
            </a:r>
          </a:p>
          <a:p>
            <a:pPr fontAlgn="base"/>
            <a:r>
              <a:rPr lang="el-GR" dirty="0"/>
              <a:t>Τα Γυμνάσια όπως και τα Λύκεια μπορεί να είναι δημόσια ή ιδιωτικά.</a:t>
            </a:r>
          </a:p>
          <a:p>
            <a:endParaRPr lang="el-GR" dirty="0"/>
          </a:p>
        </p:txBody>
      </p:sp>
    </p:spTree>
    <p:extLst>
      <p:ext uri="{BB962C8B-B14F-4D97-AF65-F5344CB8AC3E}">
        <p14:creationId xmlns:p14="http://schemas.microsoft.com/office/powerpoint/2010/main" val="2225475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B60F6E-13D5-44A0-89E7-8C5FF6303D79}"/>
              </a:ext>
            </a:extLst>
          </p:cNvPr>
          <p:cNvSpPr>
            <a:spLocks noGrp="1"/>
          </p:cNvSpPr>
          <p:nvPr>
            <p:ph type="title"/>
          </p:nvPr>
        </p:nvSpPr>
        <p:spPr/>
        <p:txBody>
          <a:bodyPr/>
          <a:lstStyle/>
          <a:p>
            <a:r>
              <a:rPr lang="el-GR" b="1" i="1" dirty="0">
                <a:solidFill>
                  <a:schemeClr val="accent2"/>
                </a:solidFill>
              </a:rPr>
              <a:t>Σχολεία Δεύτερης Ευκαιρίας (ΣΔΕ)</a:t>
            </a:r>
            <a:br>
              <a:rPr lang="el-GR" b="1" i="1" dirty="0">
                <a:solidFill>
                  <a:schemeClr val="accent2"/>
                </a:solidFill>
              </a:rPr>
            </a:br>
            <a:endParaRPr lang="el-GR" i="1" dirty="0">
              <a:solidFill>
                <a:schemeClr val="accent2"/>
              </a:solidFill>
            </a:endParaRPr>
          </a:p>
        </p:txBody>
      </p:sp>
      <p:sp>
        <p:nvSpPr>
          <p:cNvPr id="3" name="Θέση περιεχομένου 2">
            <a:extLst>
              <a:ext uri="{FF2B5EF4-FFF2-40B4-BE49-F238E27FC236}">
                <a16:creationId xmlns:a16="http://schemas.microsoft.com/office/drawing/2014/main" id="{F52FABCF-DB0F-4DE4-AC64-8C6CE264D12F}"/>
              </a:ext>
            </a:extLst>
          </p:cNvPr>
          <p:cNvSpPr>
            <a:spLocks noGrp="1"/>
          </p:cNvSpPr>
          <p:nvPr>
            <p:ph idx="1"/>
          </p:nvPr>
        </p:nvSpPr>
        <p:spPr/>
        <p:txBody>
          <a:bodyPr/>
          <a:lstStyle/>
          <a:p>
            <a:r>
              <a:rPr lang="el-GR" dirty="0"/>
              <a:t>Τα ΣΔΕ είναι δημόσια και απευθύνονται σε άτομα ηλικίας 18 ετών και άνω, οι οποίοι δεν έχουν ολοκληρώσει την υποχρεωτική εννιάχρονη εκπαίδευση και έχουν απολυτήριο Δημοτικού. Η φοίτησή στα ΣΔΕ είναι διετής. </a:t>
            </a:r>
          </a:p>
        </p:txBody>
      </p:sp>
    </p:spTree>
    <p:extLst>
      <p:ext uri="{BB962C8B-B14F-4D97-AF65-F5344CB8AC3E}">
        <p14:creationId xmlns:p14="http://schemas.microsoft.com/office/powerpoint/2010/main" val="3872683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F132DD-E95D-44A7-93EC-75B9EE6EDB7F}"/>
              </a:ext>
            </a:extLst>
          </p:cNvPr>
          <p:cNvSpPr>
            <a:spLocks noGrp="1"/>
          </p:cNvSpPr>
          <p:nvPr>
            <p:ph type="title"/>
          </p:nvPr>
        </p:nvSpPr>
        <p:spPr/>
        <p:txBody>
          <a:bodyPr>
            <a:noAutofit/>
          </a:bodyPr>
          <a:lstStyle/>
          <a:p>
            <a:pPr algn="ctr"/>
            <a:r>
              <a:rPr lang="el-GR" sz="3600" b="1" i="1" dirty="0" err="1">
                <a:solidFill>
                  <a:schemeClr val="accent2"/>
                </a:solidFill>
              </a:rPr>
              <a:t>Μεταγυμνασιακή</a:t>
            </a:r>
            <a:r>
              <a:rPr lang="el-GR" sz="3600" b="1" i="1" dirty="0">
                <a:solidFill>
                  <a:schemeClr val="accent2"/>
                </a:solidFill>
              </a:rPr>
              <a:t> επαγγελματική εκπαίδευση και κατάρτιση επιπέδου 3</a:t>
            </a:r>
            <a:br>
              <a:rPr lang="el-GR" sz="3600" b="1" i="1" dirty="0">
                <a:solidFill>
                  <a:schemeClr val="accent2"/>
                </a:solidFill>
              </a:rPr>
            </a:br>
            <a:endParaRPr lang="el-GR" sz="3600" i="1" dirty="0">
              <a:solidFill>
                <a:schemeClr val="accent2"/>
              </a:solidFill>
            </a:endParaRPr>
          </a:p>
        </p:txBody>
      </p:sp>
      <p:sp>
        <p:nvSpPr>
          <p:cNvPr id="3" name="Θέση περιεχομένου 2">
            <a:extLst>
              <a:ext uri="{FF2B5EF4-FFF2-40B4-BE49-F238E27FC236}">
                <a16:creationId xmlns:a16="http://schemas.microsoft.com/office/drawing/2014/main" id="{56F2F4FA-6A3E-4F83-A8CC-62B753EAE785}"/>
              </a:ext>
            </a:extLst>
          </p:cNvPr>
          <p:cNvSpPr>
            <a:spLocks noGrp="1"/>
          </p:cNvSpPr>
          <p:nvPr>
            <p:ph idx="1"/>
          </p:nvPr>
        </p:nvSpPr>
        <p:spPr/>
        <p:txBody>
          <a:bodyPr/>
          <a:lstStyle/>
          <a:p>
            <a:pPr fontAlgn="base"/>
            <a:r>
              <a:rPr lang="el-GR" dirty="0"/>
              <a:t>Η </a:t>
            </a:r>
            <a:r>
              <a:rPr lang="el-GR" dirty="0" err="1"/>
              <a:t>μεταγυμνασιακή</a:t>
            </a:r>
            <a:r>
              <a:rPr lang="el-GR" dirty="0"/>
              <a:t> επαγγελματική εκπαίδευση και κατάρτιση επιπέδου 3 παρέχεται από:</a:t>
            </a:r>
          </a:p>
          <a:p>
            <a:pPr fontAlgn="base"/>
            <a:r>
              <a:rPr lang="el-GR" dirty="0"/>
              <a:t>Επαγγελματικές Σχολές Κατάρτισης (ΕΣΚ).</a:t>
            </a:r>
          </a:p>
          <a:p>
            <a:pPr fontAlgn="base"/>
            <a:r>
              <a:rPr lang="el-GR" dirty="0"/>
              <a:t>Επαγγελματικές Σχολές Μαθητείας (ΕΠΑΣ) της ΔΥΠΑ.</a:t>
            </a:r>
          </a:p>
          <a:p>
            <a:pPr fontAlgn="base"/>
            <a:r>
              <a:rPr lang="el-GR" dirty="0"/>
              <a:t>Η φοίτηση είναι διετής και περιλαμβάνει τις τάξεις Α’ και Β’. Στην Α’ τάξη εγγράφονται χωρίς εξετάσεις οι κάτοχοι απολυτηρίου Γυμνασίου ή άλλου ισότιμου τίτλου. Οι ΕΣΚ μπορεί να είναι δημόσιες ή ιδιωτικές, ημερήσιες ή εσπερινές. Οι ΕΠΑΣ είναι δημόσιες.</a:t>
            </a:r>
          </a:p>
          <a:p>
            <a:endParaRPr lang="el-GR" dirty="0"/>
          </a:p>
        </p:txBody>
      </p:sp>
    </p:spTree>
    <p:extLst>
      <p:ext uri="{BB962C8B-B14F-4D97-AF65-F5344CB8AC3E}">
        <p14:creationId xmlns:p14="http://schemas.microsoft.com/office/powerpoint/2010/main" val="1037240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744B27-BCAD-483B-8824-1AB15B3B8530}"/>
              </a:ext>
            </a:extLst>
          </p:cNvPr>
          <p:cNvSpPr>
            <a:spLocks noGrp="1"/>
          </p:cNvSpPr>
          <p:nvPr>
            <p:ph type="title"/>
          </p:nvPr>
        </p:nvSpPr>
        <p:spPr/>
        <p:txBody>
          <a:bodyPr>
            <a:noAutofit/>
          </a:bodyPr>
          <a:lstStyle/>
          <a:p>
            <a:pPr algn="ctr"/>
            <a:r>
              <a:rPr lang="el-GR" sz="3600" b="1" i="1" dirty="0" err="1">
                <a:solidFill>
                  <a:schemeClr val="accent2"/>
                </a:solidFill>
              </a:rPr>
              <a:t>Μεταδευτεροβάθμια</a:t>
            </a:r>
            <a:r>
              <a:rPr lang="el-GR" sz="3600" b="1" i="1" dirty="0">
                <a:solidFill>
                  <a:schemeClr val="accent2"/>
                </a:solidFill>
              </a:rPr>
              <a:t> επαγγελματική κατάρτιση επιπέδου 5</a:t>
            </a:r>
            <a:br>
              <a:rPr lang="el-GR" sz="3600" b="1" i="1" dirty="0">
                <a:solidFill>
                  <a:schemeClr val="accent2"/>
                </a:solidFill>
              </a:rPr>
            </a:br>
            <a:endParaRPr lang="el-GR" sz="3600" i="1" dirty="0">
              <a:solidFill>
                <a:schemeClr val="accent2"/>
              </a:solidFill>
            </a:endParaRPr>
          </a:p>
        </p:txBody>
      </p:sp>
      <p:sp>
        <p:nvSpPr>
          <p:cNvPr id="3" name="Θέση περιεχομένου 2">
            <a:extLst>
              <a:ext uri="{FF2B5EF4-FFF2-40B4-BE49-F238E27FC236}">
                <a16:creationId xmlns:a16="http://schemas.microsoft.com/office/drawing/2014/main" id="{79A383DB-B144-4AF8-9549-1BCC78692E63}"/>
              </a:ext>
            </a:extLst>
          </p:cNvPr>
          <p:cNvSpPr>
            <a:spLocks noGrp="1"/>
          </p:cNvSpPr>
          <p:nvPr>
            <p:ph idx="1"/>
          </p:nvPr>
        </p:nvSpPr>
        <p:spPr/>
        <p:txBody>
          <a:bodyPr>
            <a:normAutofit lnSpcReduction="10000"/>
          </a:bodyPr>
          <a:lstStyle/>
          <a:p>
            <a:pPr fontAlgn="base"/>
            <a:r>
              <a:rPr lang="el-GR" dirty="0"/>
              <a:t>Η </a:t>
            </a:r>
            <a:r>
              <a:rPr lang="el-GR" dirty="0" err="1"/>
              <a:t>μεταδευτεροβάθμια</a:t>
            </a:r>
            <a:r>
              <a:rPr lang="el-GR" dirty="0"/>
              <a:t> επαγγελματική κατάρτιση επιπέδου 5 παρέχεται από:</a:t>
            </a:r>
          </a:p>
          <a:p>
            <a:pPr fontAlgn="base"/>
            <a:r>
              <a:rPr lang="el-GR" dirty="0"/>
              <a:t>Σχολές Ανώτερης Επαγγελματικής Κατάρτισης (ΣΑΕΚ) </a:t>
            </a:r>
          </a:p>
          <a:p>
            <a:pPr fontAlgn="base"/>
            <a:r>
              <a:rPr lang="el-GR" dirty="0" err="1"/>
              <a:t>Μεταλυκειακό</a:t>
            </a:r>
            <a:r>
              <a:rPr lang="el-GR" dirty="0"/>
              <a:t> Έτος - Τάξη Μαθητείας</a:t>
            </a:r>
          </a:p>
          <a:p>
            <a:pPr fontAlgn="base"/>
            <a:r>
              <a:rPr lang="el-GR" dirty="0"/>
              <a:t>Οι</a:t>
            </a:r>
            <a:r>
              <a:rPr lang="el-GR" b="1" dirty="0"/>
              <a:t> ΣΑΕΚ</a:t>
            </a:r>
            <a:r>
              <a:rPr lang="el-GR" dirty="0"/>
              <a:t> παρέχουν αρχική επαγγελματική κατάρτιση σε απόφοιτους της μη υποχρεωτικής δευτεροβάθμιας εκπαίδευσης, δηλαδή των Γενικών Λυκείων (ΓΕΛ) και των Επαγγελματικών Λυκείων (ΕΠΑΛ), καθώς και σε κατόχους ισότιμων τίτλων. Η επαγγελματική κατάρτιση διαρκεί 4-5 εξάμηνα. Για απόφοιτους ΕΠΑΛ και κατόχους ισότιμων τίτλων επαγγελματικής εκπαίδευσης η κατάρτιση μπορεί να διαρκεί 2-3 εξάμηνα. Οι ΣΑΕΚ μπορεί να είναι δημόσιες ή ιδιωτικές.</a:t>
            </a:r>
            <a:br>
              <a:rPr lang="el-GR" dirty="0"/>
            </a:br>
            <a:r>
              <a:rPr lang="el-GR" dirty="0"/>
              <a:t>Το </a:t>
            </a:r>
            <a:r>
              <a:rPr lang="el-GR" b="1" dirty="0" err="1"/>
              <a:t>Μεταλυκειακό</a:t>
            </a:r>
            <a:r>
              <a:rPr lang="el-GR" b="1" dirty="0"/>
              <a:t> Έτος - Τάξη Μαθητείας</a:t>
            </a:r>
            <a:r>
              <a:rPr lang="el-GR" dirty="0"/>
              <a:t> παρέχει υπηρεσίες αρχικής επαγγελματικής κατάρτισης, σε απόφοιτους της μη υποχρεωτικής δευτεροβάθμιας επαγγελματικής εκπαίδευσης, καθώς και σε κατόχους ισότιμων τίτλων, οι οποίοι κατέχουν ένα βασικό επίπεδο γνώσεων, δεξιοτήτων και ικανοτήτων. Το πρόγραμμα του </a:t>
            </a:r>
            <a:r>
              <a:rPr lang="el-GR" dirty="0" err="1"/>
              <a:t>Μεταλυκειακού</a:t>
            </a:r>
            <a:r>
              <a:rPr lang="el-GR" dirty="0"/>
              <a:t> έτους - Τάξης Μαθητείας διαρκεί 11 μήνες.</a:t>
            </a:r>
          </a:p>
          <a:p>
            <a:endParaRPr lang="el-GR" dirty="0"/>
          </a:p>
        </p:txBody>
      </p:sp>
    </p:spTree>
    <p:extLst>
      <p:ext uri="{BB962C8B-B14F-4D97-AF65-F5344CB8AC3E}">
        <p14:creationId xmlns:p14="http://schemas.microsoft.com/office/powerpoint/2010/main" val="3335117941"/>
      </p:ext>
    </p:extLst>
  </p:cSld>
  <p:clrMapOvr>
    <a:masterClrMapping/>
  </p:clrMapOvr>
</p:sld>
</file>

<file path=ppt/theme/theme1.xml><?xml version="1.0" encoding="utf-8"?>
<a:theme xmlns:a="http://schemas.openxmlformats.org/drawingml/2006/main" name="Ανασκόπηση">
  <a:themeElements>
    <a:clrScheme name="Ανασκόπηση">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382</TotalTime>
  <Words>2073</Words>
  <Application>Microsoft Office PowerPoint</Application>
  <PresentationFormat>Ευρεία οθόνη</PresentationFormat>
  <Paragraphs>163</Paragraphs>
  <Slides>37</Slides>
  <Notes>1</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37</vt:i4>
      </vt:variant>
    </vt:vector>
  </HeadingPairs>
  <TitlesOfParts>
    <vt:vector size="40" baseType="lpstr">
      <vt:lpstr>Calibri</vt:lpstr>
      <vt:lpstr>Calibri Light</vt:lpstr>
      <vt:lpstr>Ανασκόπηση</vt:lpstr>
      <vt:lpstr>              Οργάνωση και Διακυβέρνηση  </vt:lpstr>
      <vt:lpstr>Παρουσίαση του PowerPoint</vt:lpstr>
      <vt:lpstr>Υποχρεωτική εκπαίδευση στην Ελλάδα  </vt:lpstr>
      <vt:lpstr>Τυπικό εκπαιδευτικό σύστημα  </vt:lpstr>
      <vt:lpstr>Πρωτοβάθμια εκπαίδευση </vt:lpstr>
      <vt:lpstr>Δευτεροβάθμια εκπαίδευση </vt:lpstr>
      <vt:lpstr>Σχολεία Δεύτερης Ευκαιρίας (ΣΔΕ) </vt:lpstr>
      <vt:lpstr>Μεταγυμνασιακή επαγγελματική εκπαίδευση και κατάρτιση επιπέδου 3 </vt:lpstr>
      <vt:lpstr>Μεταδευτεροβάθμια επαγγελματική κατάρτιση επιπέδου 5 </vt:lpstr>
      <vt:lpstr>Ανώτατη εκπαίδευση </vt:lpstr>
      <vt:lpstr>Γενική εκπαίδευση ενηλίκων </vt:lpstr>
      <vt:lpstr>Γενική εκπαίδευση ενηλίκων </vt:lpstr>
      <vt:lpstr>Κατ’ οίκον διδασκαλία </vt:lpstr>
      <vt:lpstr> Κατ’οίκον διδασκαλία </vt:lpstr>
      <vt:lpstr>Αξιολόγηση </vt:lpstr>
      <vt:lpstr>Παρουσίαση του PowerPoint</vt:lpstr>
      <vt:lpstr>Δια βίου μάθηση (Life Long Learning)</vt:lpstr>
      <vt:lpstr>Τυπική εκπαίδευση (Formal Learning)</vt:lpstr>
      <vt:lpstr>Μη τυπική εκπαίδευση (Non Formal Learning)</vt:lpstr>
      <vt:lpstr>Άτυπη μάθηση (Informal Learning)</vt:lpstr>
      <vt:lpstr>Επαγγελματική κατάρτιση</vt:lpstr>
      <vt:lpstr>Αρχική επαγγελματική εκπαίδευση &amp; κατάρτιση (Initial Vocational Education and Training  - IVET)</vt:lpstr>
      <vt:lpstr>Συνεχιζόμενη επαγγελματική εκπαίδευση &amp; κατάρτιση (Continuing Vocational Education and Training - CVET)</vt:lpstr>
      <vt:lpstr>Γενική εκπαίδευση ενηλίκων</vt:lpstr>
      <vt:lpstr>Δια βίου συμβουλευτική</vt:lpstr>
      <vt:lpstr>Επιμόρφωση</vt:lpstr>
      <vt:lpstr>Εξ Αποστάσεως Εκπαίδευση (Distance Education)</vt:lpstr>
      <vt:lpstr>Ηλεκτρονική μάθηση (learning)</vt:lpstr>
      <vt:lpstr>Εθνικό Πλαίσιο Προσόντων</vt:lpstr>
      <vt:lpstr>Επαγγελματικό προσόν</vt:lpstr>
      <vt:lpstr>Μαθησιακά  αποτελέσματα</vt:lpstr>
      <vt:lpstr>Πιστωτικές Μονάδες</vt:lpstr>
      <vt:lpstr>Βαθμοί  ECVET</vt:lpstr>
      <vt:lpstr>Εθνικό Δίκτυο Δια Βίου Μάθησης</vt:lpstr>
      <vt:lpstr>Cedefop (European Centre for the Development of Vocational Training)</vt:lpstr>
      <vt:lpstr>Πηγές </vt:lpstr>
      <vt:lpstr>Ευχαριστώ για την προσοχή σας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Οργάνωση και Διακυβέρνηση  </dc:title>
  <dc:creator>geo p</dc:creator>
  <cp:lastModifiedBy>geo p</cp:lastModifiedBy>
  <cp:revision>18</cp:revision>
  <dcterms:created xsi:type="dcterms:W3CDTF">2025-02-24T08:44:45Z</dcterms:created>
  <dcterms:modified xsi:type="dcterms:W3CDTF">2025-02-27T14:59:37Z</dcterms:modified>
</cp:coreProperties>
</file>