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D35501FF-423B-4E5D-BB2A-72493E158906}" type="datetimeFigureOut">
              <a:rPr lang="el-GR" smtClean="0"/>
              <a:t>27/3/2025</a:t>
            </a:fld>
            <a:endParaRPr lang="el-GR"/>
          </a:p>
        </p:txBody>
      </p:sp>
      <p:sp>
        <p:nvSpPr>
          <p:cNvPr id="5" name="Footer Placeholder 4"/>
          <p:cNvSpPr>
            <a:spLocks noGrp="1"/>
          </p:cNvSpPr>
          <p:nvPr>
            <p:ph type="ftr" sz="quarter" idx="11"/>
          </p:nvPr>
        </p:nvSpPr>
        <p:spPr/>
        <p:txBody>
          <a:bodyPr/>
          <a:lstStyle/>
          <a:p>
            <a:endParaRPr lang="el-G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D5C4D9E-61CA-49DA-B715-130EABDD6A33}" type="slidenum">
              <a:rPr lang="el-GR" smtClean="0"/>
              <a:t>‹#›</a:t>
            </a:fld>
            <a:endParaRPr lang="el-GR"/>
          </a:p>
        </p:txBody>
      </p:sp>
    </p:spTree>
    <p:extLst>
      <p:ext uri="{BB962C8B-B14F-4D97-AF65-F5344CB8AC3E}">
        <p14:creationId xmlns:p14="http://schemas.microsoft.com/office/powerpoint/2010/main" val="4125937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D35501FF-423B-4E5D-BB2A-72493E158906}" type="datetimeFigureOut">
              <a:rPr lang="el-GR" smtClean="0"/>
              <a:t>27/3/2025</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D5C4D9E-61CA-49DA-B715-130EABDD6A33}" type="slidenum">
              <a:rPr lang="el-GR" smtClean="0"/>
              <a:t>‹#›</a:t>
            </a:fld>
            <a:endParaRPr lang="el-GR"/>
          </a:p>
        </p:txBody>
      </p:sp>
    </p:spTree>
    <p:extLst>
      <p:ext uri="{BB962C8B-B14F-4D97-AF65-F5344CB8AC3E}">
        <p14:creationId xmlns:p14="http://schemas.microsoft.com/office/powerpoint/2010/main" val="2398006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D35501FF-423B-4E5D-BB2A-72493E158906}" type="datetimeFigureOut">
              <a:rPr lang="el-GR" smtClean="0"/>
              <a:t>27/3/2025</a:t>
            </a:fld>
            <a:endParaRPr lang="el-GR"/>
          </a:p>
        </p:txBody>
      </p:sp>
      <p:sp>
        <p:nvSpPr>
          <p:cNvPr id="5" name="Footer Placeholder 4"/>
          <p:cNvSpPr>
            <a:spLocks noGrp="1"/>
          </p:cNvSpPr>
          <p:nvPr>
            <p:ph type="ftr" sz="quarter" idx="11"/>
          </p:nvPr>
        </p:nvSpPr>
        <p:spPr/>
        <p:txBody>
          <a:bodyPr/>
          <a:lstStyle/>
          <a:p>
            <a:endParaRPr lang="el-G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D5C4D9E-61CA-49DA-B715-130EABDD6A33}" type="slidenum">
              <a:rPr lang="el-GR" smtClean="0"/>
              <a:t>‹#›</a:t>
            </a:fld>
            <a:endParaRPr lang="el-G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494885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D35501FF-423B-4E5D-BB2A-72493E158906}" type="datetimeFigureOut">
              <a:rPr lang="el-GR" smtClean="0"/>
              <a:t>27/3/2025</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D5C4D9E-61CA-49DA-B715-130EABDD6A33}" type="slidenum">
              <a:rPr lang="el-GR" smtClean="0"/>
              <a:t>‹#›</a:t>
            </a:fld>
            <a:endParaRPr lang="el-GR"/>
          </a:p>
        </p:txBody>
      </p:sp>
    </p:spTree>
    <p:extLst>
      <p:ext uri="{BB962C8B-B14F-4D97-AF65-F5344CB8AC3E}">
        <p14:creationId xmlns:p14="http://schemas.microsoft.com/office/powerpoint/2010/main" val="24995947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D35501FF-423B-4E5D-BB2A-72493E158906}" type="datetimeFigureOut">
              <a:rPr lang="el-GR" smtClean="0"/>
              <a:t>27/3/2025</a:t>
            </a:fld>
            <a:endParaRPr lang="el-GR"/>
          </a:p>
        </p:txBody>
      </p:sp>
      <p:sp>
        <p:nvSpPr>
          <p:cNvPr id="6" name="Footer Placeholder 5"/>
          <p:cNvSpPr>
            <a:spLocks noGrp="1"/>
          </p:cNvSpPr>
          <p:nvPr>
            <p:ph type="ftr" sz="quarter" idx="11"/>
          </p:nvPr>
        </p:nvSpPr>
        <p:spPr/>
        <p:txBody>
          <a:bodyPr/>
          <a:lstStyle/>
          <a:p>
            <a:endParaRPr lang="el-G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D5C4D9E-61CA-49DA-B715-130EABDD6A33}" type="slidenum">
              <a:rPr lang="el-GR" smtClean="0"/>
              <a:t>‹#›</a:t>
            </a:fld>
            <a:endParaRPr lang="el-G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347437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D35501FF-423B-4E5D-BB2A-72493E158906}" type="datetimeFigureOut">
              <a:rPr lang="el-GR" smtClean="0"/>
              <a:t>27/3/2025</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D5C4D9E-61CA-49DA-B715-130EABDD6A33}" type="slidenum">
              <a:rPr lang="el-GR" smtClean="0"/>
              <a:t>‹#›</a:t>
            </a:fld>
            <a:endParaRPr lang="el-GR"/>
          </a:p>
        </p:txBody>
      </p:sp>
    </p:spTree>
    <p:extLst>
      <p:ext uri="{BB962C8B-B14F-4D97-AF65-F5344CB8AC3E}">
        <p14:creationId xmlns:p14="http://schemas.microsoft.com/office/powerpoint/2010/main" val="16649425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D35501FF-423B-4E5D-BB2A-72493E158906}" type="datetimeFigureOut">
              <a:rPr lang="el-GR" smtClean="0"/>
              <a:t>27/3/2025</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D5C4D9E-61CA-49DA-B715-130EABDD6A33}" type="slidenum">
              <a:rPr lang="el-GR" smtClean="0"/>
              <a:t>‹#›</a:t>
            </a:fld>
            <a:endParaRPr lang="el-GR"/>
          </a:p>
        </p:txBody>
      </p:sp>
    </p:spTree>
    <p:extLst>
      <p:ext uri="{BB962C8B-B14F-4D97-AF65-F5344CB8AC3E}">
        <p14:creationId xmlns:p14="http://schemas.microsoft.com/office/powerpoint/2010/main" val="16447228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D35501FF-423B-4E5D-BB2A-72493E158906}" type="datetimeFigureOut">
              <a:rPr lang="el-GR" smtClean="0"/>
              <a:t>27/3/2025</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D5C4D9E-61CA-49DA-B715-130EABDD6A33}" type="slidenum">
              <a:rPr lang="el-GR" smtClean="0"/>
              <a:t>‹#›</a:t>
            </a:fld>
            <a:endParaRPr lang="el-GR"/>
          </a:p>
        </p:txBody>
      </p:sp>
    </p:spTree>
    <p:extLst>
      <p:ext uri="{BB962C8B-B14F-4D97-AF65-F5344CB8AC3E}">
        <p14:creationId xmlns:p14="http://schemas.microsoft.com/office/powerpoint/2010/main" val="1689333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D35501FF-423B-4E5D-BB2A-72493E158906}" type="datetimeFigureOut">
              <a:rPr lang="el-GR" smtClean="0"/>
              <a:t>27/3/2025</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D5C4D9E-61CA-49DA-B715-130EABDD6A33}" type="slidenum">
              <a:rPr lang="el-GR" smtClean="0"/>
              <a:t>‹#›</a:t>
            </a:fld>
            <a:endParaRPr lang="el-GR"/>
          </a:p>
        </p:txBody>
      </p:sp>
    </p:spTree>
    <p:extLst>
      <p:ext uri="{BB962C8B-B14F-4D97-AF65-F5344CB8AC3E}">
        <p14:creationId xmlns:p14="http://schemas.microsoft.com/office/powerpoint/2010/main" val="1696660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D35501FF-423B-4E5D-BB2A-72493E158906}" type="datetimeFigureOut">
              <a:rPr lang="el-GR" smtClean="0"/>
              <a:t>27/3/2025</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D5C4D9E-61CA-49DA-B715-130EABDD6A33}" type="slidenum">
              <a:rPr lang="el-GR" smtClean="0"/>
              <a:t>‹#›</a:t>
            </a:fld>
            <a:endParaRPr lang="el-GR"/>
          </a:p>
        </p:txBody>
      </p:sp>
    </p:spTree>
    <p:extLst>
      <p:ext uri="{BB962C8B-B14F-4D97-AF65-F5344CB8AC3E}">
        <p14:creationId xmlns:p14="http://schemas.microsoft.com/office/powerpoint/2010/main" val="4271730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D35501FF-423B-4E5D-BB2A-72493E158906}" type="datetimeFigureOut">
              <a:rPr lang="el-GR" smtClean="0"/>
              <a:t>27/3/2025</a:t>
            </a:fld>
            <a:endParaRPr lang="el-GR"/>
          </a:p>
        </p:txBody>
      </p:sp>
      <p:sp>
        <p:nvSpPr>
          <p:cNvPr id="6" name="Footer Placeholder 5"/>
          <p:cNvSpPr>
            <a:spLocks noGrp="1"/>
          </p:cNvSpPr>
          <p:nvPr>
            <p:ph type="ftr" sz="quarter" idx="11"/>
          </p:nvPr>
        </p:nvSpPr>
        <p:spPr/>
        <p:txBody>
          <a:bodyPr/>
          <a:lstStyle/>
          <a:p>
            <a:endParaRPr lang="el-G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D5C4D9E-61CA-49DA-B715-130EABDD6A33}" type="slidenum">
              <a:rPr lang="el-GR" smtClean="0"/>
              <a:t>‹#›</a:t>
            </a:fld>
            <a:endParaRPr lang="el-GR"/>
          </a:p>
        </p:txBody>
      </p:sp>
    </p:spTree>
    <p:extLst>
      <p:ext uri="{BB962C8B-B14F-4D97-AF65-F5344CB8AC3E}">
        <p14:creationId xmlns:p14="http://schemas.microsoft.com/office/powerpoint/2010/main" val="2537258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D35501FF-423B-4E5D-BB2A-72493E158906}" type="datetimeFigureOut">
              <a:rPr lang="el-GR" smtClean="0"/>
              <a:t>27/3/2025</a:t>
            </a:fld>
            <a:endParaRPr lang="el-GR"/>
          </a:p>
        </p:txBody>
      </p:sp>
      <p:sp>
        <p:nvSpPr>
          <p:cNvPr id="8" name="Footer Placeholder 7"/>
          <p:cNvSpPr>
            <a:spLocks noGrp="1"/>
          </p:cNvSpPr>
          <p:nvPr>
            <p:ph type="ftr" sz="quarter" idx="11"/>
          </p:nvPr>
        </p:nvSpPr>
        <p:spPr/>
        <p:txBody>
          <a:bodyPr/>
          <a:lstStyle/>
          <a:p>
            <a:endParaRPr lang="el-G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D5C4D9E-61CA-49DA-B715-130EABDD6A33}" type="slidenum">
              <a:rPr lang="el-GR" smtClean="0"/>
              <a:t>‹#›</a:t>
            </a:fld>
            <a:endParaRPr lang="el-GR"/>
          </a:p>
        </p:txBody>
      </p:sp>
    </p:spTree>
    <p:extLst>
      <p:ext uri="{BB962C8B-B14F-4D97-AF65-F5344CB8AC3E}">
        <p14:creationId xmlns:p14="http://schemas.microsoft.com/office/powerpoint/2010/main" val="3567508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D35501FF-423B-4E5D-BB2A-72493E158906}" type="datetimeFigureOut">
              <a:rPr lang="el-GR" smtClean="0"/>
              <a:t>27/3/2025</a:t>
            </a:fld>
            <a:endParaRPr lang="el-GR"/>
          </a:p>
        </p:txBody>
      </p:sp>
      <p:sp>
        <p:nvSpPr>
          <p:cNvPr id="4" name="Footer Placeholder 3"/>
          <p:cNvSpPr>
            <a:spLocks noGrp="1"/>
          </p:cNvSpPr>
          <p:nvPr>
            <p:ph type="ftr" sz="quarter" idx="11"/>
          </p:nvPr>
        </p:nvSpPr>
        <p:spPr/>
        <p:txBody>
          <a:bodyPr/>
          <a:lstStyle/>
          <a:p>
            <a:endParaRPr lang="el-G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D5C4D9E-61CA-49DA-B715-130EABDD6A33}" type="slidenum">
              <a:rPr lang="el-GR" smtClean="0"/>
              <a:t>‹#›</a:t>
            </a:fld>
            <a:endParaRPr lang="el-GR"/>
          </a:p>
        </p:txBody>
      </p:sp>
    </p:spTree>
    <p:extLst>
      <p:ext uri="{BB962C8B-B14F-4D97-AF65-F5344CB8AC3E}">
        <p14:creationId xmlns:p14="http://schemas.microsoft.com/office/powerpoint/2010/main" val="1516729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5501FF-423B-4E5D-BB2A-72493E158906}" type="datetimeFigureOut">
              <a:rPr lang="el-GR" smtClean="0"/>
              <a:t>27/3/2025</a:t>
            </a:fld>
            <a:endParaRPr lang="el-GR"/>
          </a:p>
        </p:txBody>
      </p:sp>
      <p:sp>
        <p:nvSpPr>
          <p:cNvPr id="3" name="Footer Placeholder 2"/>
          <p:cNvSpPr>
            <a:spLocks noGrp="1"/>
          </p:cNvSpPr>
          <p:nvPr>
            <p:ph type="ftr" sz="quarter" idx="11"/>
          </p:nvPr>
        </p:nvSpPr>
        <p:spPr/>
        <p:txBody>
          <a:bodyPr/>
          <a:lstStyle/>
          <a:p>
            <a:endParaRPr lang="el-G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D5C4D9E-61CA-49DA-B715-130EABDD6A33}" type="slidenum">
              <a:rPr lang="el-GR" smtClean="0"/>
              <a:t>‹#›</a:t>
            </a:fld>
            <a:endParaRPr lang="el-GR"/>
          </a:p>
        </p:txBody>
      </p:sp>
    </p:spTree>
    <p:extLst>
      <p:ext uri="{BB962C8B-B14F-4D97-AF65-F5344CB8AC3E}">
        <p14:creationId xmlns:p14="http://schemas.microsoft.com/office/powerpoint/2010/main" val="3053323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D35501FF-423B-4E5D-BB2A-72493E158906}" type="datetimeFigureOut">
              <a:rPr lang="el-GR" smtClean="0"/>
              <a:t>27/3/2025</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D5C4D9E-61CA-49DA-B715-130EABDD6A33}" type="slidenum">
              <a:rPr lang="el-GR" smtClean="0"/>
              <a:t>‹#›</a:t>
            </a:fld>
            <a:endParaRPr lang="el-GR"/>
          </a:p>
        </p:txBody>
      </p:sp>
    </p:spTree>
    <p:extLst>
      <p:ext uri="{BB962C8B-B14F-4D97-AF65-F5344CB8AC3E}">
        <p14:creationId xmlns:p14="http://schemas.microsoft.com/office/powerpoint/2010/main" val="14920470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D35501FF-423B-4E5D-BB2A-72493E158906}" type="datetimeFigureOut">
              <a:rPr lang="el-GR" smtClean="0"/>
              <a:t>27/3/2025</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D5C4D9E-61CA-49DA-B715-130EABDD6A33}" type="slidenum">
              <a:rPr lang="el-GR" smtClean="0"/>
              <a:t>‹#›</a:t>
            </a:fld>
            <a:endParaRPr lang="el-GR"/>
          </a:p>
        </p:txBody>
      </p:sp>
    </p:spTree>
    <p:extLst>
      <p:ext uri="{BB962C8B-B14F-4D97-AF65-F5344CB8AC3E}">
        <p14:creationId xmlns:p14="http://schemas.microsoft.com/office/powerpoint/2010/main" val="7242640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35501FF-423B-4E5D-BB2A-72493E158906}" type="datetimeFigureOut">
              <a:rPr lang="el-GR" smtClean="0"/>
              <a:t>27/3/2025</a:t>
            </a:fld>
            <a:endParaRPr lang="el-G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D5C4D9E-61CA-49DA-B715-130EABDD6A33}" type="slidenum">
              <a:rPr lang="el-GR" smtClean="0"/>
              <a:t>‹#›</a:t>
            </a:fld>
            <a:endParaRPr lang="el-GR"/>
          </a:p>
        </p:txBody>
      </p:sp>
    </p:spTree>
    <p:extLst>
      <p:ext uri="{BB962C8B-B14F-4D97-AF65-F5344CB8AC3E}">
        <p14:creationId xmlns:p14="http://schemas.microsoft.com/office/powerpoint/2010/main" val="278782376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professionaid.com/glwssa-swmatos-interview/"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professionaid.com/epikoinoniakes-dexiotite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professionaid.com/leadership-skill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professionaid.com/allagi-karieras-career-chang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A2AE21B-6AA5-433E-8B14-D4886E70BED3}"/>
              </a:ext>
            </a:extLst>
          </p:cNvPr>
          <p:cNvSpPr>
            <a:spLocks noGrp="1"/>
          </p:cNvSpPr>
          <p:nvPr>
            <p:ph type="ctrTitle"/>
          </p:nvPr>
        </p:nvSpPr>
        <p:spPr/>
        <p:txBody>
          <a:bodyPr>
            <a:normAutofit/>
          </a:bodyPr>
          <a:lstStyle/>
          <a:p>
            <a:r>
              <a:rPr lang="el-GR" b="1" dirty="0" err="1"/>
              <a:t>Hard</a:t>
            </a:r>
            <a:r>
              <a:rPr lang="el-GR" b="1" dirty="0"/>
              <a:t> </a:t>
            </a:r>
            <a:r>
              <a:rPr lang="el-GR" b="1" dirty="0" err="1"/>
              <a:t>skills</a:t>
            </a:r>
            <a:r>
              <a:rPr lang="el-GR" b="1" dirty="0"/>
              <a:t> και </a:t>
            </a:r>
            <a:r>
              <a:rPr lang="el-GR" b="1" dirty="0" err="1"/>
              <a:t>soft</a:t>
            </a:r>
            <a:r>
              <a:rPr lang="el-GR" b="1" dirty="0"/>
              <a:t> </a:t>
            </a:r>
            <a:r>
              <a:rPr lang="el-GR" b="1" dirty="0" err="1"/>
              <a:t>skills</a:t>
            </a:r>
            <a:br>
              <a:rPr lang="el-GR" b="1" dirty="0"/>
            </a:br>
            <a:endParaRPr lang="el-GR" dirty="0"/>
          </a:p>
        </p:txBody>
      </p:sp>
      <p:sp>
        <p:nvSpPr>
          <p:cNvPr id="3" name="Υπότιτλος 2">
            <a:extLst>
              <a:ext uri="{FF2B5EF4-FFF2-40B4-BE49-F238E27FC236}">
                <a16:creationId xmlns:a16="http://schemas.microsoft.com/office/drawing/2014/main" id="{4D26D64F-7C9A-4502-A5AC-2BB0295DB6FD}"/>
              </a:ext>
            </a:extLst>
          </p:cNvPr>
          <p:cNvSpPr>
            <a:spLocks noGrp="1"/>
          </p:cNvSpPr>
          <p:nvPr>
            <p:ph type="subTitle" idx="1"/>
          </p:nvPr>
        </p:nvSpPr>
        <p:spPr/>
        <p:txBody>
          <a:bodyPr/>
          <a:lstStyle/>
          <a:p>
            <a:r>
              <a:rPr lang="el-GR" b="1" dirty="0"/>
              <a:t>Τι είναι και ποια να αποκτήσεις</a:t>
            </a:r>
            <a:endParaRPr lang="el-GR" dirty="0"/>
          </a:p>
        </p:txBody>
      </p:sp>
    </p:spTree>
    <p:extLst>
      <p:ext uri="{BB962C8B-B14F-4D97-AF65-F5344CB8AC3E}">
        <p14:creationId xmlns:p14="http://schemas.microsoft.com/office/powerpoint/2010/main" val="3160204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42338F6-94DE-471D-B1F4-737CA5924C94}"/>
              </a:ext>
            </a:extLst>
          </p:cNvPr>
          <p:cNvSpPr>
            <a:spLocks noGrp="1"/>
          </p:cNvSpPr>
          <p:nvPr>
            <p:ph type="title"/>
          </p:nvPr>
        </p:nvSpPr>
        <p:spPr/>
        <p:txBody>
          <a:bodyPr/>
          <a:lstStyle/>
          <a:p>
            <a:r>
              <a:rPr lang="el-GR" dirty="0"/>
              <a:t>παράδειγμα των υπαλλήλων γραφείου.</a:t>
            </a:r>
          </a:p>
        </p:txBody>
      </p:sp>
      <p:sp>
        <p:nvSpPr>
          <p:cNvPr id="3" name="Θέση περιεχομένου 2">
            <a:extLst>
              <a:ext uri="{FF2B5EF4-FFF2-40B4-BE49-F238E27FC236}">
                <a16:creationId xmlns:a16="http://schemas.microsoft.com/office/drawing/2014/main" id="{62670A59-4435-45D7-B9B5-FAA82BA7F66A}"/>
              </a:ext>
            </a:extLst>
          </p:cNvPr>
          <p:cNvSpPr>
            <a:spLocks noGrp="1"/>
          </p:cNvSpPr>
          <p:nvPr>
            <p:ph idx="1"/>
          </p:nvPr>
        </p:nvSpPr>
        <p:spPr/>
        <p:txBody>
          <a:bodyPr/>
          <a:lstStyle/>
          <a:p>
            <a:r>
              <a:rPr lang="el-GR" b="1" dirty="0"/>
              <a:t>ψηφιακές δεξιότητες</a:t>
            </a:r>
            <a:r>
              <a:rPr lang="el-GR" dirty="0"/>
              <a:t>, όπως τη χρήση διαδικτύου και υπολογιστών, καλή γνώση της αγγλικής γλώσσας και, ίσως, κάποιες γνώσεις προγραμμάτων σχεδιασμού ή ανάλυσης δεδομένων για αναφορές, </a:t>
            </a:r>
            <a:r>
              <a:rPr lang="el-GR" dirty="0" err="1"/>
              <a:t>infographics</a:t>
            </a:r>
            <a:r>
              <a:rPr lang="el-GR" dirty="0"/>
              <a:t>, στατιστικά πωλήσεων κ.λπ..</a:t>
            </a:r>
          </a:p>
          <a:p>
            <a:r>
              <a:rPr lang="el-GR" dirty="0"/>
              <a:t>κάποια από τα πιο βασικά και τα πιο συχνά από αυτά:</a:t>
            </a:r>
          </a:p>
          <a:p>
            <a:r>
              <a:rPr lang="el-GR" dirty="0"/>
              <a:t>Αγγλικά (B2 και πάνω)</a:t>
            </a:r>
          </a:p>
          <a:p>
            <a:r>
              <a:rPr lang="el-GR" dirty="0"/>
              <a:t>ECDL και χρήση εργαλείων </a:t>
            </a:r>
            <a:r>
              <a:rPr lang="el-GR" dirty="0" err="1"/>
              <a:t>Google</a:t>
            </a:r>
            <a:r>
              <a:rPr lang="el-GR" dirty="0"/>
              <a:t> </a:t>
            </a:r>
            <a:r>
              <a:rPr lang="el-GR" dirty="0" err="1"/>
              <a:t>Drive</a:t>
            </a:r>
            <a:endParaRPr lang="el-GR" dirty="0"/>
          </a:p>
          <a:p>
            <a:r>
              <a:rPr lang="el-GR" dirty="0"/>
              <a:t>Βασική γνώση διαχείρισης </a:t>
            </a:r>
            <a:r>
              <a:rPr lang="el-GR" dirty="0" err="1"/>
              <a:t>social</a:t>
            </a:r>
            <a:r>
              <a:rPr lang="el-GR" dirty="0"/>
              <a:t> </a:t>
            </a:r>
            <a:r>
              <a:rPr lang="el-GR" dirty="0" err="1"/>
              <a:t>media</a:t>
            </a:r>
            <a:endParaRPr lang="el-GR" dirty="0"/>
          </a:p>
          <a:p>
            <a:r>
              <a:rPr lang="el-GR" dirty="0"/>
              <a:t>Γνώση προγραμμάτων ERP ή CRM.</a:t>
            </a:r>
          </a:p>
          <a:p>
            <a:pPr marL="0" indent="0">
              <a:buNone/>
            </a:pPr>
            <a:endParaRPr lang="el-GR" dirty="0"/>
          </a:p>
        </p:txBody>
      </p:sp>
    </p:spTree>
    <p:extLst>
      <p:ext uri="{BB962C8B-B14F-4D97-AF65-F5344CB8AC3E}">
        <p14:creationId xmlns:p14="http://schemas.microsoft.com/office/powerpoint/2010/main" val="1397224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5D29076-588E-495B-BF63-2354DF848119}"/>
              </a:ext>
            </a:extLst>
          </p:cNvPr>
          <p:cNvSpPr>
            <a:spLocks noGrp="1"/>
          </p:cNvSpPr>
          <p:nvPr>
            <p:ph type="title"/>
          </p:nvPr>
        </p:nvSpPr>
        <p:spPr/>
        <p:txBody>
          <a:bodyPr/>
          <a:lstStyle/>
          <a:p>
            <a:r>
              <a:rPr lang="el-GR" dirty="0"/>
              <a:t>Επικοινωνιακές δεξιότητες, ποιες είναι;</a:t>
            </a:r>
            <a:br>
              <a:rPr lang="el-GR" b="1" dirty="0"/>
            </a:br>
            <a:endParaRPr lang="el-GR" dirty="0"/>
          </a:p>
        </p:txBody>
      </p:sp>
      <p:sp>
        <p:nvSpPr>
          <p:cNvPr id="3" name="Θέση περιεχομένου 2">
            <a:extLst>
              <a:ext uri="{FF2B5EF4-FFF2-40B4-BE49-F238E27FC236}">
                <a16:creationId xmlns:a16="http://schemas.microsoft.com/office/drawing/2014/main" id="{5C5C4ED8-96CA-4A57-BFAC-E876CE9EFF66}"/>
              </a:ext>
            </a:extLst>
          </p:cNvPr>
          <p:cNvSpPr>
            <a:spLocks noGrp="1"/>
          </p:cNvSpPr>
          <p:nvPr>
            <p:ph idx="1"/>
          </p:nvPr>
        </p:nvSpPr>
        <p:spPr/>
        <p:txBody>
          <a:bodyPr>
            <a:normAutofit lnSpcReduction="10000"/>
          </a:bodyPr>
          <a:lstStyle/>
          <a:p>
            <a:r>
              <a:rPr lang="el-GR" dirty="0"/>
              <a:t>Οι </a:t>
            </a:r>
            <a:r>
              <a:rPr lang="el-GR" b="1" i="1" dirty="0"/>
              <a:t>επικοινωνιακές δεξιότητες </a:t>
            </a:r>
            <a:r>
              <a:rPr lang="el-GR" dirty="0"/>
              <a:t>αναφέρονται συχνά ως ένα προσόν, που είτε πρέπει να αναδείξετε ή να το καλλιεργήσετε, αν δεν είναι το δυνατό σας σημείο. Η επικοινωνία, όμως, είναι ένας όρος «ομπρέλα» που περιλαμβάνει πολλές επιμέρους ικανότητες και δεξιότητες. Γνωρίζετε ποιες είναι αυτές;</a:t>
            </a:r>
          </a:p>
          <a:p>
            <a:r>
              <a:rPr lang="el-GR" dirty="0"/>
              <a:t>Τα </a:t>
            </a:r>
            <a:r>
              <a:rPr lang="el-GR" b="1" dirty="0" err="1"/>
              <a:t>communication</a:t>
            </a:r>
            <a:r>
              <a:rPr lang="el-GR" b="1" dirty="0"/>
              <a:t> </a:t>
            </a:r>
            <a:r>
              <a:rPr lang="el-GR" b="1" dirty="0" err="1"/>
              <a:t>skills</a:t>
            </a:r>
            <a:r>
              <a:rPr lang="el-GR" dirty="0"/>
              <a:t> έχουν συνδεθεί περισσότερο με </a:t>
            </a:r>
            <a:r>
              <a:rPr lang="el-GR" dirty="0" err="1"/>
              <a:t>πελατοκεντρικά</a:t>
            </a:r>
            <a:r>
              <a:rPr lang="el-GR" dirty="0"/>
              <a:t> επαγγέλματα, αλλά αυτό είναι μια λανθασμένη οπτική. Τα επαγγέλματα πωλήσεων ή εξυπηρέτησης πελατών όντως προϋποθέτουν άρτιες επικοινωνιακές δεξιότητες, χωρίς όμως αυτό να σημαίνει πως θέσεις εργασίας που δεν έχουν επαφή με πελάτες δεν τις χρειάζονται.</a:t>
            </a:r>
          </a:p>
          <a:p>
            <a:r>
              <a:rPr lang="el-GR" dirty="0"/>
              <a:t>Οι παρουσιάσεις, η επικοινωνία μέσα σε μία ομάδα, το τρομακτικό </a:t>
            </a:r>
            <a:r>
              <a:rPr lang="el-GR" dirty="0" err="1"/>
              <a:t>public</a:t>
            </a:r>
            <a:r>
              <a:rPr lang="el-GR" dirty="0"/>
              <a:t> </a:t>
            </a:r>
            <a:r>
              <a:rPr lang="el-GR" dirty="0" err="1"/>
              <a:t>speaking</a:t>
            </a:r>
            <a:r>
              <a:rPr lang="el-GR" dirty="0"/>
              <a:t> και η ενεργητική ακρόαση είναι μόνο κάποια από τα πολλά επικοινωνιακά </a:t>
            </a:r>
            <a:r>
              <a:rPr lang="el-GR" dirty="0" err="1"/>
              <a:t>skills</a:t>
            </a:r>
            <a:r>
              <a:rPr lang="el-GR" dirty="0"/>
              <a:t> που χρειάζεστε για να </a:t>
            </a:r>
            <a:r>
              <a:rPr lang="el-GR" dirty="0" err="1"/>
              <a:t>αντεπεξέλθετε</a:t>
            </a:r>
            <a:r>
              <a:rPr lang="el-GR" dirty="0"/>
              <a:t> αποτελεσματικά στα σύγχρονα περιβάλλοντα εργασίας.</a:t>
            </a:r>
          </a:p>
          <a:p>
            <a:endParaRPr lang="el-GR" dirty="0"/>
          </a:p>
        </p:txBody>
      </p:sp>
    </p:spTree>
    <p:extLst>
      <p:ext uri="{BB962C8B-B14F-4D97-AF65-F5344CB8AC3E}">
        <p14:creationId xmlns:p14="http://schemas.microsoft.com/office/powerpoint/2010/main" val="40647904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D9FB35C-C555-499C-8E5A-CFB73FA7279E}"/>
              </a:ext>
            </a:extLst>
          </p:cNvPr>
          <p:cNvSpPr>
            <a:spLocks noGrp="1"/>
          </p:cNvSpPr>
          <p:nvPr>
            <p:ph type="title"/>
          </p:nvPr>
        </p:nvSpPr>
        <p:spPr/>
        <p:txBody>
          <a:bodyPr/>
          <a:lstStyle/>
          <a:p>
            <a:r>
              <a:rPr lang="el-GR" dirty="0"/>
              <a:t>1. Αυτοπεποίθηση</a:t>
            </a:r>
            <a:br>
              <a:rPr lang="el-GR" b="1" dirty="0"/>
            </a:br>
            <a:endParaRPr lang="el-GR" dirty="0"/>
          </a:p>
        </p:txBody>
      </p:sp>
      <p:sp>
        <p:nvSpPr>
          <p:cNvPr id="3" name="Θέση περιεχομένου 2">
            <a:extLst>
              <a:ext uri="{FF2B5EF4-FFF2-40B4-BE49-F238E27FC236}">
                <a16:creationId xmlns:a16="http://schemas.microsoft.com/office/drawing/2014/main" id="{9F4D1C89-3F15-4981-8792-A09E0EBB24DB}"/>
              </a:ext>
            </a:extLst>
          </p:cNvPr>
          <p:cNvSpPr>
            <a:spLocks noGrp="1"/>
          </p:cNvSpPr>
          <p:nvPr>
            <p:ph idx="1"/>
          </p:nvPr>
        </p:nvSpPr>
        <p:spPr/>
        <p:txBody>
          <a:bodyPr/>
          <a:lstStyle/>
          <a:p>
            <a:r>
              <a:rPr lang="el-GR" dirty="0"/>
              <a:t>Η </a:t>
            </a:r>
            <a:r>
              <a:rPr lang="el-GR" b="1" dirty="0"/>
              <a:t>αυτοπεποίθηση</a:t>
            </a:r>
            <a:r>
              <a:rPr lang="el-GR" dirty="0"/>
              <a:t> είναι μια δεξιότητα που είναι σημαντική, όχι μόνο για την επαγγελματική σας ανέλιξη, αλλά και για τη συνολική σας ευεξία γενικότερα. Η αυτοπεποίθηση είναι ένα εγγενές χαρακτηριστικό, με το οποίο κάποιοι γεννιούνται ή το καλλιεργούν στο περιβάλλον που μεγαλώνουν, αλλά είναι και </a:t>
            </a:r>
            <a:r>
              <a:rPr lang="el-GR" b="1" dirty="0"/>
              <a:t>επίκτητη</a:t>
            </a:r>
            <a:r>
              <a:rPr lang="el-GR" dirty="0"/>
              <a:t>.</a:t>
            </a:r>
          </a:p>
          <a:p>
            <a:r>
              <a:rPr lang="el-GR" dirty="0"/>
              <a:t>Οι επαγγελματίες που δείχνουν αυτοπεποίθηση -όχι αλαζονεία, πετυχαίνουν πιο εύκολα τους στόχους τους και διεκδικούν περισσότερα στη ζωή τους, ενώ τείνουν να τραβούν την προσοχή των συνομιλητών τους.  </a:t>
            </a:r>
          </a:p>
          <a:p>
            <a:r>
              <a:rPr lang="el-GR" b="1" dirty="0" err="1"/>
              <a:t>Tip</a:t>
            </a:r>
            <a:r>
              <a:rPr lang="el-GR" b="1" dirty="0"/>
              <a:t>: </a:t>
            </a:r>
            <a:r>
              <a:rPr lang="el-GR" dirty="0"/>
              <a:t>Δείξτε αυτοπεποίθηση με τη στάση του σώματος σας και τη σωστή προετοιμασία για μια συνέντευξη ή μια παρουσίαση. Αν γνωρίζετε σε βάθος το θέμα για το οποίο θα μιλήσετε, είναι πιο πιθανό να μπορέσετε να απαντήσετε σε ερωτήσεις που θα σας τεθούν χωρίς ή με λιγότερο άγχος. </a:t>
            </a:r>
          </a:p>
          <a:p>
            <a:endParaRPr lang="el-GR" dirty="0"/>
          </a:p>
        </p:txBody>
      </p:sp>
    </p:spTree>
    <p:extLst>
      <p:ext uri="{BB962C8B-B14F-4D97-AF65-F5344CB8AC3E}">
        <p14:creationId xmlns:p14="http://schemas.microsoft.com/office/powerpoint/2010/main" val="41872981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4A5A129-2989-4197-AE0D-BE1270868FA5}"/>
              </a:ext>
            </a:extLst>
          </p:cNvPr>
          <p:cNvSpPr>
            <a:spLocks noGrp="1"/>
          </p:cNvSpPr>
          <p:nvPr>
            <p:ph type="title"/>
          </p:nvPr>
        </p:nvSpPr>
        <p:spPr/>
        <p:txBody>
          <a:bodyPr/>
          <a:lstStyle/>
          <a:p>
            <a:r>
              <a:rPr lang="el-GR" dirty="0"/>
              <a:t>2. Διπλωματία</a:t>
            </a:r>
            <a:br>
              <a:rPr lang="el-GR" b="1" dirty="0"/>
            </a:br>
            <a:endParaRPr lang="el-GR" dirty="0"/>
          </a:p>
        </p:txBody>
      </p:sp>
      <p:sp>
        <p:nvSpPr>
          <p:cNvPr id="3" name="Θέση περιεχομένου 2">
            <a:extLst>
              <a:ext uri="{FF2B5EF4-FFF2-40B4-BE49-F238E27FC236}">
                <a16:creationId xmlns:a16="http://schemas.microsoft.com/office/drawing/2014/main" id="{661A58A0-E031-4023-B6F1-6A69FEEF0941}"/>
              </a:ext>
            </a:extLst>
          </p:cNvPr>
          <p:cNvSpPr>
            <a:spLocks noGrp="1"/>
          </p:cNvSpPr>
          <p:nvPr>
            <p:ph idx="1"/>
          </p:nvPr>
        </p:nvSpPr>
        <p:spPr/>
        <p:txBody>
          <a:bodyPr/>
          <a:lstStyle/>
          <a:p>
            <a:r>
              <a:rPr lang="el-GR" dirty="0"/>
              <a:t>Η </a:t>
            </a:r>
            <a:r>
              <a:rPr lang="el-GR" b="1" dirty="0"/>
              <a:t>διπλωματία </a:t>
            </a:r>
            <a:r>
              <a:rPr lang="el-GR" dirty="0"/>
              <a:t>είναι μια πολύ σημαντική ικανότητα και βρίσκεται στις τοπ επικοινωνιακές δεξιότητες για βιογραφικό. Ίσως την έχετε συναντήσει και με άλλη ονομασία, μιας και είναι γνωστή και ως «τακτ».</a:t>
            </a:r>
          </a:p>
          <a:p>
            <a:r>
              <a:rPr lang="el-GR" b="1" dirty="0" err="1"/>
              <a:t>Tip</a:t>
            </a:r>
            <a:r>
              <a:rPr lang="el-GR" b="1" dirty="0"/>
              <a:t>:</a:t>
            </a:r>
            <a:r>
              <a:rPr lang="el-GR" dirty="0"/>
              <a:t> Μπορείτε να εξασκήσετε τη διπλωματία σας, καλλιεργώντας τα </a:t>
            </a:r>
            <a:r>
              <a:rPr lang="el-GR" dirty="0" err="1"/>
              <a:t>soft</a:t>
            </a:r>
            <a:r>
              <a:rPr lang="el-GR" dirty="0"/>
              <a:t> </a:t>
            </a:r>
            <a:r>
              <a:rPr lang="el-GR" dirty="0" err="1"/>
              <a:t>skills</a:t>
            </a:r>
            <a:r>
              <a:rPr lang="el-GR" dirty="0"/>
              <a:t> σας, ζητώντας </a:t>
            </a:r>
            <a:r>
              <a:rPr lang="el-GR" dirty="0" err="1"/>
              <a:t>feedback</a:t>
            </a:r>
            <a:r>
              <a:rPr lang="el-GR" dirty="0"/>
              <a:t> και κάνοντας ερωτήσεις. Δείχνοντας ενδιαφέρον για τον συνομιλητή σας, κερδίζετε την προσοχή του και μειώνετε τις πιθανότητες να έρθετε σε ανοιχτή σύγκρουση.</a:t>
            </a:r>
          </a:p>
          <a:p>
            <a:r>
              <a:rPr lang="el-GR" dirty="0"/>
              <a:t>Αν διαφωνείτε έντονα, πάρτε το χρόνο σας για να ηρεμίσετε και προσπαθήστε να στρέψετε την προσοχή στο καλύτερο δυνατό αποτέλεσμα για σας και την ομάδα σας.</a:t>
            </a:r>
          </a:p>
          <a:p>
            <a:endParaRPr lang="el-GR" dirty="0"/>
          </a:p>
        </p:txBody>
      </p:sp>
    </p:spTree>
    <p:extLst>
      <p:ext uri="{BB962C8B-B14F-4D97-AF65-F5344CB8AC3E}">
        <p14:creationId xmlns:p14="http://schemas.microsoft.com/office/powerpoint/2010/main" val="15678901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9CE965D-ACC8-437C-98A5-8C8165353978}"/>
              </a:ext>
            </a:extLst>
          </p:cNvPr>
          <p:cNvSpPr>
            <a:spLocks noGrp="1"/>
          </p:cNvSpPr>
          <p:nvPr>
            <p:ph type="title"/>
          </p:nvPr>
        </p:nvSpPr>
        <p:spPr/>
        <p:txBody>
          <a:bodyPr/>
          <a:lstStyle/>
          <a:p>
            <a:r>
              <a:rPr lang="el-GR" dirty="0"/>
              <a:t>3. </a:t>
            </a:r>
            <a:r>
              <a:rPr lang="el-GR" dirty="0" err="1"/>
              <a:t>Ενσυναίσθηση</a:t>
            </a:r>
            <a:br>
              <a:rPr lang="el-GR" b="1" dirty="0"/>
            </a:br>
            <a:endParaRPr lang="el-GR" dirty="0"/>
          </a:p>
        </p:txBody>
      </p:sp>
      <p:sp>
        <p:nvSpPr>
          <p:cNvPr id="3" name="Θέση περιεχομένου 2">
            <a:extLst>
              <a:ext uri="{FF2B5EF4-FFF2-40B4-BE49-F238E27FC236}">
                <a16:creationId xmlns:a16="http://schemas.microsoft.com/office/drawing/2014/main" id="{591AFA0E-1FF7-45F3-8368-9C659EB4CDE3}"/>
              </a:ext>
            </a:extLst>
          </p:cNvPr>
          <p:cNvSpPr>
            <a:spLocks noGrp="1"/>
          </p:cNvSpPr>
          <p:nvPr>
            <p:ph idx="1"/>
          </p:nvPr>
        </p:nvSpPr>
        <p:spPr/>
        <p:txBody>
          <a:bodyPr/>
          <a:lstStyle/>
          <a:p>
            <a:r>
              <a:rPr lang="el-GR" dirty="0"/>
              <a:t>Η </a:t>
            </a:r>
            <a:r>
              <a:rPr lang="el-GR" dirty="0" err="1"/>
              <a:t>ενσυναίσθηση</a:t>
            </a:r>
            <a:r>
              <a:rPr lang="el-GR" dirty="0"/>
              <a:t>, όπως και η αυτοπεποίθηση, είναι ένα χαρακτηριστικό τόσο εγγενές, όσο και επίκτητο. Είναι η ικανότητα να έρχεστε στη θέση του συνομιλητή σας, να κατανοείτε τις θέσεις και τους προβληματισμούς του και να διαπραγματεύεστε με σεβασμό.</a:t>
            </a:r>
          </a:p>
          <a:p>
            <a:r>
              <a:rPr lang="el-GR" b="1" dirty="0" err="1"/>
              <a:t>Tip</a:t>
            </a:r>
            <a:r>
              <a:rPr lang="el-GR" b="1" dirty="0"/>
              <a:t>: </a:t>
            </a:r>
            <a:r>
              <a:rPr lang="el-GR" dirty="0"/>
              <a:t>Εξασκηθείτε στη συναισθηματική νοημοσύνη με σεμινάρια, εκπαιδευτικά </a:t>
            </a:r>
            <a:r>
              <a:rPr lang="el-GR" dirty="0" err="1"/>
              <a:t>video</a:t>
            </a:r>
            <a:r>
              <a:rPr lang="el-GR" dirty="0"/>
              <a:t> και καθημερινή εξάσκηση. Είναι αρκετά δύσκολο να αφήσετε στην άκρη την προσωπική σας οπτική γωνία, αλλά κάθε φορά που το κάνετε θα γίνεται πιο εύκολο. </a:t>
            </a:r>
          </a:p>
          <a:p>
            <a:r>
              <a:rPr lang="el-GR" dirty="0"/>
              <a:t>Ο σύγχρονος κόσμος είναι ένας κόσμος συμπερίληψης, σεβασμού και ισότητας και η </a:t>
            </a:r>
            <a:r>
              <a:rPr lang="el-GR" dirty="0" err="1"/>
              <a:t>ενσυναίσθηση</a:t>
            </a:r>
            <a:r>
              <a:rPr lang="el-GR" dirty="0"/>
              <a:t> είναι ένας τρόπος με τον οποίο οι αξίες αυτές γίνονται πράξη.</a:t>
            </a:r>
          </a:p>
          <a:p>
            <a:endParaRPr lang="el-GR" dirty="0"/>
          </a:p>
        </p:txBody>
      </p:sp>
    </p:spTree>
    <p:extLst>
      <p:ext uri="{BB962C8B-B14F-4D97-AF65-F5344CB8AC3E}">
        <p14:creationId xmlns:p14="http://schemas.microsoft.com/office/powerpoint/2010/main" val="3262439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B297DBA-8286-4962-BB8C-3B1097E42DF7}"/>
              </a:ext>
            </a:extLst>
          </p:cNvPr>
          <p:cNvSpPr>
            <a:spLocks noGrp="1"/>
          </p:cNvSpPr>
          <p:nvPr>
            <p:ph type="title"/>
          </p:nvPr>
        </p:nvSpPr>
        <p:spPr/>
        <p:txBody>
          <a:bodyPr/>
          <a:lstStyle/>
          <a:p>
            <a:r>
              <a:rPr lang="el-GR" dirty="0"/>
              <a:t>4. Προσαρμοστικότητα</a:t>
            </a:r>
            <a:br>
              <a:rPr lang="el-GR" b="1" dirty="0"/>
            </a:br>
            <a:endParaRPr lang="el-GR" dirty="0"/>
          </a:p>
        </p:txBody>
      </p:sp>
      <p:sp>
        <p:nvSpPr>
          <p:cNvPr id="3" name="Θέση περιεχομένου 2">
            <a:extLst>
              <a:ext uri="{FF2B5EF4-FFF2-40B4-BE49-F238E27FC236}">
                <a16:creationId xmlns:a16="http://schemas.microsoft.com/office/drawing/2014/main" id="{A246430A-1C88-430C-A3C5-350CDA12DA59}"/>
              </a:ext>
            </a:extLst>
          </p:cNvPr>
          <p:cNvSpPr>
            <a:spLocks noGrp="1"/>
          </p:cNvSpPr>
          <p:nvPr>
            <p:ph idx="1"/>
          </p:nvPr>
        </p:nvSpPr>
        <p:spPr/>
        <p:txBody>
          <a:bodyPr>
            <a:normAutofit fontScale="92500" lnSpcReduction="20000"/>
          </a:bodyPr>
          <a:lstStyle/>
          <a:p>
            <a:r>
              <a:rPr lang="el-GR" dirty="0"/>
              <a:t>Οι δεξιότητες προσαρμογής είναι πολύ σημαντικές στην επικοινωνία. Περιλαμβάνουν την προσαρμογή τους ύφους, του τόνου της φωνής, του χιούμορ και της σοβαρότητας, αναλόγως του συνομιλητή και της περίστασης. </a:t>
            </a:r>
          </a:p>
          <a:p>
            <a:r>
              <a:rPr lang="el-GR" dirty="0"/>
              <a:t>Η ευελιξία και η προσαρμογή μπορούν να κάνουν τη διαφορά, αν για παράδειγμα στα μέσα μιας ομιλίας ή παρουσίασης, παρατηρήσετε πως οι ακροατές σας έχουν χάσει το ενδιαφέρον τους.</a:t>
            </a:r>
          </a:p>
          <a:p>
            <a:r>
              <a:rPr lang="el-GR" b="1" dirty="0" err="1"/>
              <a:t>Tip</a:t>
            </a:r>
            <a:r>
              <a:rPr lang="el-GR" b="1" dirty="0"/>
              <a:t>: </a:t>
            </a:r>
            <a:r>
              <a:rPr lang="el-GR" dirty="0"/>
              <a:t>Πριν ξεκινήσετε μια παρουσίαση ή πριν λάβετε μέρος σε μία συνάντηση ή σε ένα </a:t>
            </a:r>
            <a:r>
              <a:rPr lang="el-GR" dirty="0" err="1"/>
              <a:t>meeting</a:t>
            </a:r>
            <a:r>
              <a:rPr lang="el-GR" dirty="0"/>
              <a:t>, κάντε την έρευνά σας για το </a:t>
            </a:r>
            <a:r>
              <a:rPr lang="el-GR" dirty="0" err="1"/>
              <a:t>background</a:t>
            </a:r>
            <a:r>
              <a:rPr lang="el-GR" dirty="0"/>
              <a:t> των συνομιλητών ή ακροατών σας και μελετήστε καλά το θέμα που θα αναπτύξετε. Προσαρμόστε το λεξιλόγιό σας ανάλογα και προσθέστε χιούμορ για να ελαφρύνετε το κλίμα, όπου αυτό επιτρέπεται. </a:t>
            </a:r>
          </a:p>
          <a:p>
            <a:r>
              <a:rPr lang="el-GR" dirty="0"/>
              <a:t>Για παράδειγμα, ένα ακροατήριο φοιτητών θα απαιτεί πιο απλό λεξιλόγιο και στιγμές που θα ελαφραίνουν μία ομιλία, ενώ μία ερευνητική ομάδα επιστημόνων θα θέλει πιο </a:t>
            </a:r>
            <a:r>
              <a:rPr lang="el-GR" dirty="0" err="1"/>
              <a:t>στοχευμένο</a:t>
            </a:r>
            <a:r>
              <a:rPr lang="el-GR" dirty="0"/>
              <a:t> λεξιλόγιο και πιο περιεκτικό λόγο, καθώς ο χρόνος τους είναι πολύτιμος. </a:t>
            </a:r>
          </a:p>
          <a:p>
            <a:endParaRPr lang="el-GR" dirty="0"/>
          </a:p>
        </p:txBody>
      </p:sp>
    </p:spTree>
    <p:extLst>
      <p:ext uri="{BB962C8B-B14F-4D97-AF65-F5344CB8AC3E}">
        <p14:creationId xmlns:p14="http://schemas.microsoft.com/office/powerpoint/2010/main" val="3837847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A0C6105-FF6F-4E48-90DA-3C987EDAB56B}"/>
              </a:ext>
            </a:extLst>
          </p:cNvPr>
          <p:cNvSpPr>
            <a:spLocks noGrp="1"/>
          </p:cNvSpPr>
          <p:nvPr>
            <p:ph type="title"/>
          </p:nvPr>
        </p:nvSpPr>
        <p:spPr/>
        <p:txBody>
          <a:bodyPr/>
          <a:lstStyle/>
          <a:p>
            <a:r>
              <a:rPr lang="el-GR" dirty="0"/>
              <a:t>5. Γρήγορη ανταπόκριση</a:t>
            </a:r>
            <a:br>
              <a:rPr lang="el-GR" b="1" dirty="0"/>
            </a:br>
            <a:endParaRPr lang="el-GR" dirty="0"/>
          </a:p>
        </p:txBody>
      </p:sp>
      <p:sp>
        <p:nvSpPr>
          <p:cNvPr id="3" name="Θέση περιεχομένου 2">
            <a:extLst>
              <a:ext uri="{FF2B5EF4-FFF2-40B4-BE49-F238E27FC236}">
                <a16:creationId xmlns:a16="http://schemas.microsoft.com/office/drawing/2014/main" id="{91A8001F-1119-48AA-9569-F5E1A60E234E}"/>
              </a:ext>
            </a:extLst>
          </p:cNvPr>
          <p:cNvSpPr>
            <a:spLocks noGrp="1"/>
          </p:cNvSpPr>
          <p:nvPr>
            <p:ph idx="1"/>
          </p:nvPr>
        </p:nvSpPr>
        <p:spPr/>
        <p:txBody>
          <a:bodyPr/>
          <a:lstStyle/>
          <a:p>
            <a:r>
              <a:rPr lang="el-GR" dirty="0"/>
              <a:t>Η γρήγορη ανταπόκριση σε κλήσεις, μηνύματα και email είναι ένα σημαντικό </a:t>
            </a:r>
            <a:r>
              <a:rPr lang="el-GR" dirty="0" err="1"/>
              <a:t>skill</a:t>
            </a:r>
            <a:r>
              <a:rPr lang="el-GR" dirty="0"/>
              <a:t> που δείχνει σεβασμό και επαγγελματισμό. Η αργοπορία στις απαντήσεις, ενώ, συχνά, είναι κατανοητή λόγω φόρτου εργασίας, κάνει πάντα κακή εντύπωση. </a:t>
            </a:r>
          </a:p>
          <a:p>
            <a:r>
              <a:rPr lang="el-GR" dirty="0"/>
              <a:t>Η </a:t>
            </a:r>
            <a:r>
              <a:rPr lang="el-GR" b="1" dirty="0"/>
              <a:t>αμεσότητα</a:t>
            </a:r>
            <a:r>
              <a:rPr lang="el-GR" dirty="0"/>
              <a:t> είναι χαρακτηριστικό της εποχής μας και οι ταχύτητες του διαδικτύου έχουν ανεβάσει τον πήχη στις απαιτήσεις για άμεση εξυπηρέτηση.</a:t>
            </a:r>
          </a:p>
          <a:p>
            <a:r>
              <a:rPr lang="el-GR" b="1" dirty="0" err="1"/>
              <a:t>Tip</a:t>
            </a:r>
            <a:r>
              <a:rPr lang="el-GR" b="1" dirty="0"/>
              <a:t>: </a:t>
            </a:r>
            <a:r>
              <a:rPr lang="el-GR" dirty="0"/>
              <a:t>Αν δε μπορείτε να δώσετε μία άμεση απάντηση σε ένα αίτημα, που είναι απολύτως αναμενόμενο και φυσιολογικό, απαντήστε άμεσα πως το έχετε λάβει και το επεξεργάζεστε. Έτσι θα δείξετε πως ενδιαφέρεστε και θα έχει επιβεβαιώσει ο συνομιλητής σας πως έχετε λάβει το μήνυμά του. Αν δέχεστε πολλά μηνύματα μέσα στην ημέρα, επιλέξτε μια εφαρμογή αυτόματης απάντησης.</a:t>
            </a:r>
          </a:p>
          <a:p>
            <a:endParaRPr lang="el-GR" dirty="0"/>
          </a:p>
        </p:txBody>
      </p:sp>
    </p:spTree>
    <p:extLst>
      <p:ext uri="{BB962C8B-B14F-4D97-AF65-F5344CB8AC3E}">
        <p14:creationId xmlns:p14="http://schemas.microsoft.com/office/powerpoint/2010/main" val="35673604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16BBA02-33D3-47D7-9F8F-76F9569E7487}"/>
              </a:ext>
            </a:extLst>
          </p:cNvPr>
          <p:cNvSpPr>
            <a:spLocks noGrp="1"/>
          </p:cNvSpPr>
          <p:nvPr>
            <p:ph type="title"/>
          </p:nvPr>
        </p:nvSpPr>
        <p:spPr/>
        <p:txBody>
          <a:bodyPr/>
          <a:lstStyle/>
          <a:p>
            <a:r>
              <a:rPr lang="el-GR" dirty="0"/>
              <a:t>6. Ενεργητική ακρόαση</a:t>
            </a:r>
            <a:br>
              <a:rPr lang="el-GR" b="1" dirty="0"/>
            </a:br>
            <a:endParaRPr lang="el-GR" dirty="0"/>
          </a:p>
        </p:txBody>
      </p:sp>
      <p:sp>
        <p:nvSpPr>
          <p:cNvPr id="3" name="Θέση περιεχομένου 2">
            <a:extLst>
              <a:ext uri="{FF2B5EF4-FFF2-40B4-BE49-F238E27FC236}">
                <a16:creationId xmlns:a16="http://schemas.microsoft.com/office/drawing/2014/main" id="{50384FE6-07B5-43E8-A61D-08CC102C5DE7}"/>
              </a:ext>
            </a:extLst>
          </p:cNvPr>
          <p:cNvSpPr>
            <a:spLocks noGrp="1"/>
          </p:cNvSpPr>
          <p:nvPr>
            <p:ph idx="1"/>
          </p:nvPr>
        </p:nvSpPr>
        <p:spPr/>
        <p:txBody>
          <a:bodyPr>
            <a:normAutofit lnSpcReduction="10000"/>
          </a:bodyPr>
          <a:lstStyle/>
          <a:p>
            <a:r>
              <a:rPr lang="el-GR" dirty="0"/>
              <a:t>Το να είστε ένας καλός και ενεργητικός ακροατής είναι ένα </a:t>
            </a:r>
            <a:r>
              <a:rPr lang="el-GR" dirty="0" err="1"/>
              <a:t>skill</a:t>
            </a:r>
            <a:r>
              <a:rPr lang="el-GR" dirty="0"/>
              <a:t> που χαίρει ιδιαίτερης εκτίμησης σε ομάδες συνεργασίας, αλλά και σε τεχνικές πωλήσεων. Για να δείξετε στον συνομιλητή σας πως έχει την προσοχή σας, είναι καλό να μην έχετε γύρω σας συσκευές όπως κινητά ή </a:t>
            </a:r>
            <a:r>
              <a:rPr lang="el-GR" dirty="0" err="1"/>
              <a:t>λάπτοπ</a:t>
            </a:r>
            <a:r>
              <a:rPr lang="el-GR" dirty="0"/>
              <a:t> που μπορούν να σας αποσπούν.</a:t>
            </a:r>
          </a:p>
          <a:p>
            <a:r>
              <a:rPr lang="el-GR" dirty="0"/>
              <a:t>Ο πιο αποτελεσματικός τρόπος να δείξετε σε κάποιον πως τον ακούτε, είναι να κάνετε ερωτήσεις, να σχολιάσετε τα θέματα που αναπτύσσει και να εκφράσετε τους προβληματισμούς σας ή να επικροτήσετε απόψεις με τις οποίες συμφωνείτε.</a:t>
            </a:r>
          </a:p>
          <a:p>
            <a:r>
              <a:rPr lang="el-GR" b="1" dirty="0" err="1"/>
              <a:t>Tip</a:t>
            </a:r>
            <a:r>
              <a:rPr lang="el-GR" b="1" dirty="0"/>
              <a:t>: </a:t>
            </a:r>
            <a:r>
              <a:rPr lang="el-GR" dirty="0"/>
              <a:t>Η ενεργητική ακρόαση είναι μια από τις πιο σημαντικές επικοινωνιακές δεξιότητες. Προσέξτε όμως να μην παρακάνετε όσα προαναφέραμε, καθώς είναι λεπτή η γραμμή που διαχωρίζει το ειλικρινές ενδιαφέρον από την προσπάθεια να μονοπωλήσετε τη συζήτηση.</a:t>
            </a:r>
          </a:p>
          <a:p>
            <a:endParaRPr lang="el-GR" dirty="0"/>
          </a:p>
        </p:txBody>
      </p:sp>
    </p:spTree>
    <p:extLst>
      <p:ext uri="{BB962C8B-B14F-4D97-AF65-F5344CB8AC3E}">
        <p14:creationId xmlns:p14="http://schemas.microsoft.com/office/powerpoint/2010/main" val="25719710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F9C941A-E44B-46E4-9B78-3CC6B645AFA9}"/>
              </a:ext>
            </a:extLst>
          </p:cNvPr>
          <p:cNvSpPr>
            <a:spLocks noGrp="1"/>
          </p:cNvSpPr>
          <p:nvPr>
            <p:ph type="title"/>
          </p:nvPr>
        </p:nvSpPr>
        <p:spPr/>
        <p:txBody>
          <a:bodyPr/>
          <a:lstStyle/>
          <a:p>
            <a:r>
              <a:rPr lang="el-GR" dirty="0"/>
              <a:t>7. Ανάλυση γλώσσας του σώματος</a:t>
            </a:r>
            <a:br>
              <a:rPr lang="el-GR" b="1" dirty="0"/>
            </a:br>
            <a:endParaRPr lang="el-GR" dirty="0"/>
          </a:p>
        </p:txBody>
      </p:sp>
      <p:sp>
        <p:nvSpPr>
          <p:cNvPr id="3" name="Θέση περιεχομένου 2">
            <a:extLst>
              <a:ext uri="{FF2B5EF4-FFF2-40B4-BE49-F238E27FC236}">
                <a16:creationId xmlns:a16="http://schemas.microsoft.com/office/drawing/2014/main" id="{9F39748E-51BF-4DCF-8FEE-2F549128ACBB}"/>
              </a:ext>
            </a:extLst>
          </p:cNvPr>
          <p:cNvSpPr>
            <a:spLocks noGrp="1"/>
          </p:cNvSpPr>
          <p:nvPr>
            <p:ph idx="1"/>
          </p:nvPr>
        </p:nvSpPr>
        <p:spPr/>
        <p:txBody>
          <a:bodyPr>
            <a:normAutofit fontScale="92500"/>
          </a:bodyPr>
          <a:lstStyle/>
          <a:p>
            <a:r>
              <a:rPr lang="el-GR" dirty="0"/>
              <a:t>Η </a:t>
            </a:r>
            <a:r>
              <a:rPr lang="el-GR" dirty="0">
                <a:hlinkClick r:id="rId2" tooltip="Interview: Τα μυστικά της γλώσσας του σώματος στη συνέντευξη"/>
              </a:rPr>
              <a:t>γλώσσα του σώματος</a:t>
            </a:r>
            <a:r>
              <a:rPr lang="el-GR" dirty="0"/>
              <a:t> μπορεί να σας δείξει πολλά για το πως αισθάνεται ο συνομιλητής σας για τη μεταξύ σας επικοινωνία. Αν για παράδειγμα έχει σταυρωμένα τα χέρια του στο στήθος, σημαίνει πως βρίσκεται σε αμυντική θέση και δεν είναι δεκτικός σε αυτά που ακούει, άρα θα ήταν καλό να ελαφρύνετε λίγο το κλίμα για να τον κάνετε να αισθανθεί πιο άνετα.</a:t>
            </a:r>
          </a:p>
          <a:p>
            <a:r>
              <a:rPr lang="el-GR" dirty="0"/>
              <a:t>Άλλες ενδείξεις πως ο συνομιλητής σας βρίσκεται σε κατάσταση άγχους, είναι τα υπερβολικά νεύματα συγκατάθεσης, ο σφιχτός λαιμός και τα ανασηκωμένα φρύδια. Μαθαίνοντας να διαβάζετε τη γλώσσα του σώματος των ακροατών σας, παίρνετε πληροφορίες για το τι να διορθώσετε εκείνη τη στιγμή ή γενικά.</a:t>
            </a:r>
          </a:p>
          <a:p>
            <a:r>
              <a:rPr lang="el-GR" b="1" dirty="0"/>
              <a:t>Extra </a:t>
            </a:r>
            <a:r>
              <a:rPr lang="el-GR" b="1" dirty="0" err="1"/>
              <a:t>tip</a:t>
            </a:r>
            <a:r>
              <a:rPr lang="el-GR" b="1" dirty="0"/>
              <a:t>: </a:t>
            </a:r>
            <a:r>
              <a:rPr lang="el-GR" dirty="0"/>
              <a:t>Εστιάστε και στη δική σας στάση, καθώς και στη γλώσσα του δικού σας σώματος και μάθετε να ελέγχετε τις αντιδράσεις σας σε στιγμές που πρέπει να φερθείτε διπλωματικά ή απαιτείται από εσάς να κρατήσετε ουδέτερη θέση.</a:t>
            </a:r>
          </a:p>
          <a:p>
            <a:endParaRPr lang="el-GR" dirty="0"/>
          </a:p>
        </p:txBody>
      </p:sp>
    </p:spTree>
    <p:extLst>
      <p:ext uri="{BB962C8B-B14F-4D97-AF65-F5344CB8AC3E}">
        <p14:creationId xmlns:p14="http://schemas.microsoft.com/office/powerpoint/2010/main" val="5641689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8F0AAF-FE53-4939-905D-46011C917121}"/>
              </a:ext>
            </a:extLst>
          </p:cNvPr>
          <p:cNvSpPr>
            <a:spLocks noGrp="1"/>
          </p:cNvSpPr>
          <p:nvPr>
            <p:ph type="title"/>
          </p:nvPr>
        </p:nvSpPr>
        <p:spPr/>
        <p:txBody>
          <a:bodyPr>
            <a:normAutofit fontScale="90000"/>
          </a:bodyPr>
          <a:lstStyle/>
          <a:p>
            <a:r>
              <a:rPr lang="el-GR" dirty="0"/>
              <a:t>Επικοινωνιακές δεξιότητες στο βιογραφικό</a:t>
            </a:r>
            <a:br>
              <a:rPr lang="el-GR" b="1" dirty="0"/>
            </a:br>
            <a:endParaRPr lang="el-GR" dirty="0"/>
          </a:p>
        </p:txBody>
      </p:sp>
      <p:sp>
        <p:nvSpPr>
          <p:cNvPr id="3" name="Θέση περιεχομένου 2">
            <a:extLst>
              <a:ext uri="{FF2B5EF4-FFF2-40B4-BE49-F238E27FC236}">
                <a16:creationId xmlns:a16="http://schemas.microsoft.com/office/drawing/2014/main" id="{6EA774A3-5BB8-4E82-90D4-3715BDC32E74}"/>
              </a:ext>
            </a:extLst>
          </p:cNvPr>
          <p:cNvSpPr>
            <a:spLocks noGrp="1"/>
          </p:cNvSpPr>
          <p:nvPr>
            <p:ph idx="1"/>
          </p:nvPr>
        </p:nvSpPr>
        <p:spPr/>
        <p:txBody>
          <a:bodyPr>
            <a:normAutofit lnSpcReduction="10000"/>
          </a:bodyPr>
          <a:lstStyle/>
          <a:p>
            <a:r>
              <a:rPr lang="el-GR" dirty="0"/>
              <a:t>Το βιογραφικό σας σημείωμα συνίσταται να είναι </a:t>
            </a:r>
            <a:r>
              <a:rPr lang="el-GR" dirty="0" err="1"/>
              <a:t>στοχευμένο</a:t>
            </a:r>
            <a:r>
              <a:rPr lang="el-GR" dirty="0"/>
              <a:t> στη θέση εργασίας που διεκδικείτε. Με τον ίδιο τρόπο είναι καλό να στοχεύσετε και τις δεξιότητες που θα παρουσιάσετε. Επειδή είναι πιθανό να έχετε αρκετές, δεν είναι ανάγκη να τις αναλύσετε όλες. Επιλέξτε εκείνες που ταιριάζουν περισσότερο στον επαγγελματικό τίτλο που επιθυμείτε.</a:t>
            </a:r>
          </a:p>
          <a:p>
            <a:r>
              <a:rPr lang="el-GR" dirty="0"/>
              <a:t>Στη συνοδευτική επιστολή (</a:t>
            </a:r>
            <a:r>
              <a:rPr lang="el-GR" dirty="0" err="1"/>
              <a:t>cover</a:t>
            </a:r>
            <a:r>
              <a:rPr lang="el-GR" dirty="0"/>
              <a:t> </a:t>
            </a:r>
            <a:r>
              <a:rPr lang="el-GR" dirty="0" err="1"/>
              <a:t>letter</a:t>
            </a:r>
            <a:r>
              <a:rPr lang="el-GR" dirty="0"/>
              <a:t>) μπορείτε να εμβαθύνετε σε κάποιες από τις επικοινωνιακές δεξιότητές σας, τις οποίες είναι πολύ πιθανό να συζητήσετε κατά τη διάρκεια της συνέντευξης, ειδικά αν η θέση προϋποθέτει ικανότητες στην επικοινωνία.</a:t>
            </a:r>
          </a:p>
          <a:p>
            <a:r>
              <a:rPr lang="el-GR" dirty="0"/>
              <a:t>Δεν αρκεί όμως η απλή αναφορά σε αυτά τα </a:t>
            </a:r>
            <a:r>
              <a:rPr lang="el-GR" dirty="0" err="1"/>
              <a:t>skills</a:t>
            </a:r>
            <a:r>
              <a:rPr lang="el-GR" dirty="0"/>
              <a:t>. Τα παραδείγματα επικοινωνιακών δεξιοτήτων είναι εκείνα που θα σας κάνουν να ξεχωρίσετε, αλλά θα αποδείξουν και στην πράξη τα όσα ισχυρίζεστε και με το παραπάνω.</a:t>
            </a:r>
          </a:p>
          <a:p>
            <a:endParaRPr lang="el-GR" dirty="0"/>
          </a:p>
        </p:txBody>
      </p:sp>
    </p:spTree>
    <p:extLst>
      <p:ext uri="{BB962C8B-B14F-4D97-AF65-F5344CB8AC3E}">
        <p14:creationId xmlns:p14="http://schemas.microsoft.com/office/powerpoint/2010/main" val="3673815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03B9419-4396-4AF5-9DDE-313B56684903}"/>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FBB251E6-F6A6-4ADD-9886-2BB4EB352120}"/>
              </a:ext>
            </a:extLst>
          </p:cNvPr>
          <p:cNvSpPr>
            <a:spLocks noGrp="1"/>
          </p:cNvSpPr>
          <p:nvPr>
            <p:ph idx="1"/>
          </p:nvPr>
        </p:nvSpPr>
        <p:spPr/>
        <p:txBody>
          <a:bodyPr/>
          <a:lstStyle/>
          <a:p>
            <a:r>
              <a:rPr lang="el-GR" dirty="0"/>
              <a:t>Μία επιτυχημένη αίτηση εργασίας περιλαμβάνει και τις δύο βασικές αυτές κατηγορίες δεξιοτήτων και ικανοτήτων, ιδανικά, </a:t>
            </a:r>
            <a:r>
              <a:rPr lang="el-GR" dirty="0" err="1"/>
              <a:t>στοχευμένες</a:t>
            </a:r>
            <a:r>
              <a:rPr lang="el-GR" dirty="0"/>
              <a:t> στον εκάστοτε ρόλο. </a:t>
            </a:r>
          </a:p>
        </p:txBody>
      </p:sp>
    </p:spTree>
    <p:extLst>
      <p:ext uri="{BB962C8B-B14F-4D97-AF65-F5344CB8AC3E}">
        <p14:creationId xmlns:p14="http://schemas.microsoft.com/office/powerpoint/2010/main" val="21011147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C7FD454-30E8-4F1F-A166-DC938CB9F56A}"/>
              </a:ext>
            </a:extLst>
          </p:cNvPr>
          <p:cNvSpPr>
            <a:spLocks noGrp="1"/>
          </p:cNvSpPr>
          <p:nvPr>
            <p:ph type="title"/>
          </p:nvPr>
        </p:nvSpPr>
        <p:spPr/>
        <p:txBody>
          <a:bodyPr>
            <a:normAutofit fontScale="90000"/>
          </a:bodyPr>
          <a:lstStyle/>
          <a:p>
            <a:r>
              <a:rPr lang="el-GR" dirty="0"/>
              <a:t>Επικοινωνιακές δεξιότητες παραδείγματα</a:t>
            </a:r>
            <a:br>
              <a:rPr lang="el-GR" b="1" dirty="0"/>
            </a:br>
            <a:endParaRPr lang="el-GR" dirty="0"/>
          </a:p>
        </p:txBody>
      </p:sp>
      <p:sp>
        <p:nvSpPr>
          <p:cNvPr id="3" name="Θέση περιεχομένου 2">
            <a:extLst>
              <a:ext uri="{FF2B5EF4-FFF2-40B4-BE49-F238E27FC236}">
                <a16:creationId xmlns:a16="http://schemas.microsoft.com/office/drawing/2014/main" id="{6492652C-3EBE-43F9-A453-DA0D2127D8FA}"/>
              </a:ext>
            </a:extLst>
          </p:cNvPr>
          <p:cNvSpPr>
            <a:spLocks noGrp="1"/>
          </p:cNvSpPr>
          <p:nvPr>
            <p:ph idx="1"/>
          </p:nvPr>
        </p:nvSpPr>
        <p:spPr/>
        <p:txBody>
          <a:bodyPr>
            <a:normAutofit fontScale="92500" lnSpcReduction="20000"/>
          </a:bodyPr>
          <a:lstStyle/>
          <a:p>
            <a:r>
              <a:rPr lang="el-GR" dirty="0"/>
              <a:t>Δίνοντας παραδείγματα των επικοινωνιακών σας δυνατοτήτων, εμπνέετε αξιοπιστία και δείχνετε πως είστε προετοιμασμένοι, ετοιμόλογοι και επαγγελματίες. Τι παραδείγματα όμως μπορείτε να δώσετε; Ας δούμε μερικά από αυτά:</a:t>
            </a:r>
          </a:p>
          <a:p>
            <a:r>
              <a:rPr lang="el-GR" dirty="0"/>
              <a:t>Αναφέρετε μια δύσκολη κατάσταση που διαχειριστήκατε με διπλωματία, όπως έναν απαιτητικό πελάτη ή μια διαφωνία με κάποιον </a:t>
            </a:r>
            <a:r>
              <a:rPr lang="el-GR" dirty="0" err="1"/>
              <a:t>προιστάμενο</a:t>
            </a:r>
            <a:r>
              <a:rPr lang="el-GR" dirty="0"/>
              <a:t>. Αναλύστε μια παρουσίαση που κάνετε ή μια δημόσια ομιλία και μοιραστείτε την εμπειρία σας.</a:t>
            </a:r>
          </a:p>
          <a:p>
            <a:r>
              <a:rPr lang="el-GR" dirty="0"/>
              <a:t>Μπορείτε να χρησιμοποιήσετε μία «άσχημη» εμπειρία και να αναφερθείτε σε όσα σας δίδαξε. Επίσης, μπορείτε να χρησιμοποιήσετε παραδείγματα </a:t>
            </a:r>
            <a:r>
              <a:rPr lang="el-GR" dirty="0" err="1"/>
              <a:t>ενσυναίσθησης</a:t>
            </a:r>
            <a:r>
              <a:rPr lang="el-GR" dirty="0"/>
              <a:t> ή ενστίκτου, όπως το ό,τι αντιληφθήκατε κάτι από τη συμπεριφορά ενός πελάτη, το οποίο σας βοήθησε να κατανοήσετε καλύτερα την ανάγκη του.</a:t>
            </a:r>
          </a:p>
          <a:p>
            <a:r>
              <a:rPr lang="el-GR" dirty="0"/>
              <a:t>Ο τρόπος που θα συζητήσετε τις επικοινωνιακές σας δεξιότητες αποτελεί το καλύτερο παράδειγμα για τους εργοδότες σας. Καθίστε σε άνετη, αλλά σοβαρή, θέση και επιδιώξτε οπτική επαφή με τους συνομιλητές σας. Χρησιμοποιήστε με μέτρο το χιούμορ και τις χειρονομίες και μόνο αν έχετε σίγουρες ενδείξεις πως θα το εκτιμήσουν.</a:t>
            </a:r>
          </a:p>
          <a:p>
            <a:endParaRPr lang="el-GR" dirty="0"/>
          </a:p>
        </p:txBody>
      </p:sp>
    </p:spTree>
    <p:extLst>
      <p:ext uri="{BB962C8B-B14F-4D97-AF65-F5344CB8AC3E}">
        <p14:creationId xmlns:p14="http://schemas.microsoft.com/office/powerpoint/2010/main" val="1013038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D3AD1EE-A92B-472B-9299-6230C7E10AB8}"/>
              </a:ext>
            </a:extLst>
          </p:cNvPr>
          <p:cNvSpPr>
            <a:spLocks noGrp="1"/>
          </p:cNvSpPr>
          <p:nvPr>
            <p:ph type="title"/>
          </p:nvPr>
        </p:nvSpPr>
        <p:spPr/>
        <p:txBody>
          <a:bodyPr/>
          <a:lstStyle/>
          <a:p>
            <a:r>
              <a:rPr lang="en-US" dirty="0"/>
              <a:t>Soft skills</a:t>
            </a:r>
            <a:br>
              <a:rPr lang="en-US" b="1" dirty="0"/>
            </a:br>
            <a:endParaRPr lang="el-GR" dirty="0"/>
          </a:p>
        </p:txBody>
      </p:sp>
      <p:sp>
        <p:nvSpPr>
          <p:cNvPr id="3" name="Θέση περιεχομένου 2">
            <a:extLst>
              <a:ext uri="{FF2B5EF4-FFF2-40B4-BE49-F238E27FC236}">
                <a16:creationId xmlns:a16="http://schemas.microsoft.com/office/drawing/2014/main" id="{C9F4F9E4-34D6-401D-A0CD-F2060AF351D0}"/>
              </a:ext>
            </a:extLst>
          </p:cNvPr>
          <p:cNvSpPr>
            <a:spLocks noGrp="1"/>
          </p:cNvSpPr>
          <p:nvPr>
            <p:ph idx="1"/>
          </p:nvPr>
        </p:nvSpPr>
        <p:spPr/>
        <p:txBody>
          <a:bodyPr/>
          <a:lstStyle/>
          <a:p>
            <a:r>
              <a:rPr lang="el-GR" b="1" dirty="0"/>
              <a:t>οι ικανότητες που καλλιεργούμε</a:t>
            </a:r>
            <a:r>
              <a:rPr lang="el-GR" dirty="0"/>
              <a:t> στην επικοινωνία, την ηγεσία και τις επαγγελματικές μας σχέσεις. Οι δεξιότητες αυτές, συνήθως, δεν είναι αποτέλεσμα κάποιας τυπικής εκπαίδευσης, αλλά ένας συνδυασμός επένδυσης χρόνου, επαγγελματικής τριβής, εμπειρίας και προσωπικών ικανοτήτων.</a:t>
            </a:r>
          </a:p>
          <a:p>
            <a:endParaRPr lang="el-GR" dirty="0"/>
          </a:p>
        </p:txBody>
      </p:sp>
    </p:spTree>
    <p:extLst>
      <p:ext uri="{BB962C8B-B14F-4D97-AF65-F5344CB8AC3E}">
        <p14:creationId xmlns:p14="http://schemas.microsoft.com/office/powerpoint/2010/main" val="1615839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38F8F2C-CC8D-4778-ACB1-8F5DBD13E630}"/>
              </a:ext>
            </a:extLst>
          </p:cNvPr>
          <p:cNvSpPr>
            <a:spLocks noGrp="1"/>
          </p:cNvSpPr>
          <p:nvPr>
            <p:ph type="title"/>
          </p:nvPr>
        </p:nvSpPr>
        <p:spPr/>
        <p:txBody>
          <a:bodyPr>
            <a:normAutofit fontScale="90000"/>
          </a:bodyPr>
          <a:lstStyle/>
          <a:p>
            <a:r>
              <a:rPr lang="el-GR" dirty="0"/>
              <a:t>Ποια είναι τα σημαντικότερα </a:t>
            </a:r>
            <a:r>
              <a:rPr lang="el-GR" dirty="0" err="1"/>
              <a:t>soft</a:t>
            </a:r>
            <a:r>
              <a:rPr lang="el-GR" dirty="0"/>
              <a:t> </a:t>
            </a:r>
            <a:r>
              <a:rPr lang="el-GR" dirty="0" err="1"/>
              <a:t>skills</a:t>
            </a:r>
            <a:r>
              <a:rPr lang="el-GR" dirty="0"/>
              <a:t> για βιογραφικό;</a:t>
            </a:r>
            <a:br>
              <a:rPr lang="el-GR" b="1" dirty="0"/>
            </a:br>
            <a:endParaRPr lang="el-GR" dirty="0"/>
          </a:p>
        </p:txBody>
      </p:sp>
      <p:sp>
        <p:nvSpPr>
          <p:cNvPr id="3" name="Θέση περιεχομένου 2">
            <a:extLst>
              <a:ext uri="{FF2B5EF4-FFF2-40B4-BE49-F238E27FC236}">
                <a16:creationId xmlns:a16="http://schemas.microsoft.com/office/drawing/2014/main" id="{F9AACB1A-E850-4F3F-BBB1-C51CC7637924}"/>
              </a:ext>
            </a:extLst>
          </p:cNvPr>
          <p:cNvSpPr>
            <a:spLocks noGrp="1"/>
          </p:cNvSpPr>
          <p:nvPr>
            <p:ph idx="1"/>
          </p:nvPr>
        </p:nvSpPr>
        <p:spPr/>
        <p:txBody>
          <a:bodyPr/>
          <a:lstStyle/>
          <a:p>
            <a:r>
              <a:rPr lang="el-GR" dirty="0"/>
              <a:t>Τα </a:t>
            </a:r>
            <a:r>
              <a:rPr lang="el-GR" dirty="0" err="1"/>
              <a:t>soft</a:t>
            </a:r>
            <a:r>
              <a:rPr lang="el-GR" dirty="0"/>
              <a:t> </a:t>
            </a:r>
            <a:r>
              <a:rPr lang="el-GR" dirty="0" err="1"/>
              <a:t>skills</a:t>
            </a:r>
            <a:r>
              <a:rPr lang="el-GR" dirty="0"/>
              <a:t>, ενώ ενδέχεται να διαφέρουν από ρόλο σε ρόλο, περιλαμβάνουν κάποια που είναι απαραίτητα, σχεδόν, για κάθε θέση εργασίας.</a:t>
            </a:r>
          </a:p>
        </p:txBody>
      </p:sp>
    </p:spTree>
    <p:extLst>
      <p:ext uri="{BB962C8B-B14F-4D97-AF65-F5344CB8AC3E}">
        <p14:creationId xmlns:p14="http://schemas.microsoft.com/office/powerpoint/2010/main" val="19466396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319E880-F801-41EC-BBCB-D8E062A7E397}"/>
              </a:ext>
            </a:extLst>
          </p:cNvPr>
          <p:cNvSpPr>
            <a:spLocks noGrp="1"/>
          </p:cNvSpPr>
          <p:nvPr>
            <p:ph type="title"/>
          </p:nvPr>
        </p:nvSpPr>
        <p:spPr/>
        <p:txBody>
          <a:bodyPr/>
          <a:lstStyle/>
          <a:p>
            <a:r>
              <a:rPr lang="el-GR" dirty="0" err="1"/>
              <a:t>soft</a:t>
            </a:r>
            <a:r>
              <a:rPr lang="el-GR" dirty="0"/>
              <a:t> </a:t>
            </a:r>
            <a:r>
              <a:rPr lang="el-GR" dirty="0" err="1"/>
              <a:t>skills</a:t>
            </a:r>
            <a:endParaRPr lang="el-GR" dirty="0"/>
          </a:p>
        </p:txBody>
      </p:sp>
      <p:sp>
        <p:nvSpPr>
          <p:cNvPr id="3" name="Θέση περιεχομένου 2">
            <a:extLst>
              <a:ext uri="{FF2B5EF4-FFF2-40B4-BE49-F238E27FC236}">
                <a16:creationId xmlns:a16="http://schemas.microsoft.com/office/drawing/2014/main" id="{C74FB31B-0086-4E9B-A57C-D4CB713F1CEB}"/>
              </a:ext>
            </a:extLst>
          </p:cNvPr>
          <p:cNvSpPr>
            <a:spLocks noGrp="1"/>
          </p:cNvSpPr>
          <p:nvPr>
            <p:ph idx="1"/>
          </p:nvPr>
        </p:nvSpPr>
        <p:spPr/>
        <p:txBody>
          <a:bodyPr>
            <a:normAutofit fontScale="92500" lnSpcReduction="10000"/>
          </a:bodyPr>
          <a:lstStyle/>
          <a:p>
            <a:r>
              <a:rPr lang="el-GR" b="1" dirty="0"/>
              <a:t>Επικοινωνιακές δεξιότητες</a:t>
            </a:r>
          </a:p>
          <a:p>
            <a:endParaRPr lang="el-GR" b="1" dirty="0"/>
          </a:p>
          <a:p>
            <a:r>
              <a:rPr lang="el-GR" dirty="0"/>
              <a:t>Οι </a:t>
            </a:r>
            <a:r>
              <a:rPr lang="el-GR" dirty="0">
                <a:hlinkClick r:id="rId2" tooltip="Ανακάλυψε τα τοπ 7 communication skills!"/>
              </a:rPr>
              <a:t>επικοινωνιακές δεξιότητες</a:t>
            </a:r>
            <a:r>
              <a:rPr lang="el-GR" dirty="0"/>
              <a:t> είναι απαραίτητες σε κάθε επάγγελμα, ακόμη κι αν αυτό δεν είναι </a:t>
            </a:r>
            <a:r>
              <a:rPr lang="el-GR" dirty="0" err="1"/>
              <a:t>πελατοκεντρικό</a:t>
            </a:r>
            <a:r>
              <a:rPr lang="el-GR" dirty="0"/>
              <a:t> ή είναι κατά βάση μοναχικό. Όλοι οι εργαζόμενοι, οι ελεύθεροι επαγγελματίες και οι επιχειρηματίες είμαστε μέλη ενός ευρύτερου κοινωνικού συνόλου και πρέπει να είμαστε σε θέση να επικοινωνήσουμε ξεκάθαρα και με σεβασμό τις ανάγκες μας, τις απαιτήσεις μας και τις προτάσεις μας.</a:t>
            </a:r>
          </a:p>
          <a:p>
            <a:r>
              <a:rPr lang="el-GR" b="1" dirty="0"/>
              <a:t>Κριτική ικανότητα</a:t>
            </a:r>
          </a:p>
          <a:p>
            <a:r>
              <a:rPr lang="el-GR" dirty="0"/>
              <a:t>Η σωστή κρίση σε καταστάσεις πίεσης μπορεί να αποβεί σωτήρια και είναι ένα </a:t>
            </a:r>
            <a:r>
              <a:rPr lang="el-GR" dirty="0" err="1"/>
              <a:t>skill</a:t>
            </a:r>
            <a:r>
              <a:rPr lang="el-GR" dirty="0"/>
              <a:t> που αποκτάται, συνήθως, με πολλή δουλειά και εμπειρία. Συχνά, είναι μία εγγενής ικανότητα ορισμένων ατόμων, όμως απαιτείται σκληρή δουλειά για να </a:t>
            </a:r>
            <a:r>
              <a:rPr lang="el-GR" dirty="0" err="1"/>
              <a:t>αναδειχεί</a:t>
            </a:r>
            <a:r>
              <a:rPr lang="el-GR" dirty="0"/>
              <a:t> σωστά και να σμιλευτεί κατάλληλα.</a:t>
            </a:r>
          </a:p>
        </p:txBody>
      </p:sp>
    </p:spTree>
    <p:extLst>
      <p:ext uri="{BB962C8B-B14F-4D97-AF65-F5344CB8AC3E}">
        <p14:creationId xmlns:p14="http://schemas.microsoft.com/office/powerpoint/2010/main" val="1168058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1B01B62-7448-4DAF-BBB6-B7E2E325BE52}"/>
              </a:ext>
            </a:extLst>
          </p:cNvPr>
          <p:cNvSpPr>
            <a:spLocks noGrp="1"/>
          </p:cNvSpPr>
          <p:nvPr>
            <p:ph type="title"/>
          </p:nvPr>
        </p:nvSpPr>
        <p:spPr/>
        <p:txBody>
          <a:bodyPr/>
          <a:lstStyle/>
          <a:p>
            <a:r>
              <a:rPr lang="el-GR" dirty="0" err="1"/>
              <a:t>soft</a:t>
            </a:r>
            <a:r>
              <a:rPr lang="el-GR" dirty="0"/>
              <a:t> </a:t>
            </a:r>
            <a:r>
              <a:rPr lang="el-GR" dirty="0" err="1"/>
              <a:t>skills</a:t>
            </a:r>
            <a:endParaRPr lang="el-GR" dirty="0"/>
          </a:p>
        </p:txBody>
      </p:sp>
      <p:sp>
        <p:nvSpPr>
          <p:cNvPr id="3" name="Θέση περιεχομένου 2">
            <a:extLst>
              <a:ext uri="{FF2B5EF4-FFF2-40B4-BE49-F238E27FC236}">
                <a16:creationId xmlns:a16="http://schemas.microsoft.com/office/drawing/2014/main" id="{22FF7357-958C-4434-BEEE-4F3CAF5B5BCA}"/>
              </a:ext>
            </a:extLst>
          </p:cNvPr>
          <p:cNvSpPr>
            <a:spLocks noGrp="1"/>
          </p:cNvSpPr>
          <p:nvPr>
            <p:ph idx="1"/>
          </p:nvPr>
        </p:nvSpPr>
        <p:spPr/>
        <p:txBody>
          <a:bodyPr>
            <a:normAutofit lnSpcReduction="10000"/>
          </a:bodyPr>
          <a:lstStyle/>
          <a:p>
            <a:r>
              <a:rPr lang="el-GR" b="1" dirty="0"/>
              <a:t>Ηγετικές ικανότητες</a:t>
            </a:r>
          </a:p>
          <a:p>
            <a:r>
              <a:rPr lang="el-GR" dirty="0"/>
              <a:t>Οι </a:t>
            </a:r>
            <a:r>
              <a:rPr lang="el-GR" dirty="0">
                <a:hlinkClick r:id="rId2" tooltip="Leadership skills: Πώς να αναπτύξετε ηγετικές ικανότητες!"/>
              </a:rPr>
              <a:t>ηγετικές ικανότητες</a:t>
            </a:r>
            <a:r>
              <a:rPr lang="el-GR" dirty="0"/>
              <a:t> ή </a:t>
            </a:r>
            <a:r>
              <a:rPr lang="el-GR" b="1" dirty="0" err="1"/>
              <a:t>leadership</a:t>
            </a:r>
            <a:r>
              <a:rPr lang="el-GR" b="1" dirty="0"/>
              <a:t> </a:t>
            </a:r>
            <a:r>
              <a:rPr lang="el-GR" b="1" dirty="0" err="1"/>
              <a:t>skills</a:t>
            </a:r>
            <a:r>
              <a:rPr lang="el-GR" dirty="0"/>
              <a:t> είναι καίριας σημασίας για θέσεις διοίκησης και </a:t>
            </a:r>
            <a:r>
              <a:rPr lang="el-GR" dirty="0" err="1"/>
              <a:t>management</a:t>
            </a:r>
            <a:r>
              <a:rPr lang="el-GR" dirty="0"/>
              <a:t>, αλλά δεν περιορίζονται μόνο εκεί. Οι ηγετικές ικανότητες είναι στην ουσία η δυνατότητα ενός ατόμου να εμπνέει, να μεταδίδει το όραμά του και να κινεί την ομάδα του μπροστά είτε είναι σε ηγετική θέση, είτε όχι.</a:t>
            </a:r>
          </a:p>
          <a:p>
            <a:r>
              <a:rPr lang="el-GR" b="1" dirty="0"/>
              <a:t>Ικανότητα επίλυσης προβλημάτων</a:t>
            </a:r>
          </a:p>
          <a:p>
            <a:r>
              <a:rPr lang="el-GR" dirty="0"/>
              <a:t>Ένα </a:t>
            </a:r>
            <a:r>
              <a:rPr lang="el-GR" dirty="0" err="1"/>
              <a:t>soft</a:t>
            </a:r>
            <a:r>
              <a:rPr lang="el-GR" dirty="0"/>
              <a:t> </a:t>
            </a:r>
            <a:r>
              <a:rPr lang="el-GR" dirty="0" err="1"/>
              <a:t>skill</a:t>
            </a:r>
            <a:r>
              <a:rPr lang="el-GR" dirty="0"/>
              <a:t> που θα συναντάτε όλο και πιο συχνά, σε όλο και περισσότερες θέσεις, είναι το </a:t>
            </a:r>
            <a:r>
              <a:rPr lang="el-GR" b="1" dirty="0" err="1"/>
              <a:t>problem</a:t>
            </a:r>
            <a:r>
              <a:rPr lang="el-GR" b="1" dirty="0"/>
              <a:t> </a:t>
            </a:r>
            <a:r>
              <a:rPr lang="el-GR" b="1" dirty="0" err="1"/>
              <a:t>solving</a:t>
            </a:r>
            <a:r>
              <a:rPr lang="el-GR" b="1" dirty="0"/>
              <a:t>,</a:t>
            </a:r>
            <a:r>
              <a:rPr lang="el-GR" dirty="0"/>
              <a:t> που είναι κάτι που αρκετοί μπορούν να ισχυριστούν πως διαθέτουν, αλλά λίγοι μπορούν να το κάνουν στην πράξη. Η επίλυση προβλημάτων είναι μία σύνθετη ικανότητα, που περιλαμβάνει αναλυτική και γρήγορη σκέψη, ευρηματικότητα και δυνατότητα λήψης κρίσιμων αποφάσεων και πρωτοβουλιών</a:t>
            </a:r>
          </a:p>
        </p:txBody>
      </p:sp>
    </p:spTree>
    <p:extLst>
      <p:ext uri="{BB962C8B-B14F-4D97-AF65-F5344CB8AC3E}">
        <p14:creationId xmlns:p14="http://schemas.microsoft.com/office/powerpoint/2010/main" val="2329613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0786C54-EA83-418F-82B9-7F3B529F3525}"/>
              </a:ext>
            </a:extLst>
          </p:cNvPr>
          <p:cNvSpPr>
            <a:spLocks noGrp="1"/>
          </p:cNvSpPr>
          <p:nvPr>
            <p:ph type="title"/>
          </p:nvPr>
        </p:nvSpPr>
        <p:spPr/>
        <p:txBody>
          <a:bodyPr/>
          <a:lstStyle/>
          <a:p>
            <a:r>
              <a:rPr lang="el-GR" dirty="0"/>
              <a:t>Πώς να καλλιεργήσετε </a:t>
            </a:r>
            <a:r>
              <a:rPr lang="el-GR" dirty="0" err="1"/>
              <a:t>soft</a:t>
            </a:r>
            <a:r>
              <a:rPr lang="el-GR" dirty="0"/>
              <a:t> </a:t>
            </a:r>
            <a:r>
              <a:rPr lang="el-GR" dirty="0" err="1"/>
              <a:t>skills</a:t>
            </a:r>
            <a:br>
              <a:rPr lang="el-GR" b="1" dirty="0"/>
            </a:br>
            <a:endParaRPr lang="el-GR" dirty="0"/>
          </a:p>
        </p:txBody>
      </p:sp>
      <p:sp>
        <p:nvSpPr>
          <p:cNvPr id="3" name="Θέση περιεχομένου 2">
            <a:extLst>
              <a:ext uri="{FF2B5EF4-FFF2-40B4-BE49-F238E27FC236}">
                <a16:creationId xmlns:a16="http://schemas.microsoft.com/office/drawing/2014/main" id="{0EFB8B71-911B-4059-B852-856639FEE9E2}"/>
              </a:ext>
            </a:extLst>
          </p:cNvPr>
          <p:cNvSpPr>
            <a:spLocks noGrp="1"/>
          </p:cNvSpPr>
          <p:nvPr>
            <p:ph idx="1"/>
          </p:nvPr>
        </p:nvSpPr>
        <p:spPr/>
        <p:txBody>
          <a:bodyPr/>
          <a:lstStyle/>
          <a:p>
            <a:r>
              <a:rPr lang="el-GR" dirty="0"/>
              <a:t>Αν και προαναφέραμε πως τα </a:t>
            </a:r>
            <a:r>
              <a:rPr lang="el-GR" b="1" dirty="0" err="1"/>
              <a:t>soft</a:t>
            </a:r>
            <a:r>
              <a:rPr lang="el-GR" b="1" dirty="0"/>
              <a:t> </a:t>
            </a:r>
            <a:r>
              <a:rPr lang="el-GR" b="1" dirty="0" err="1"/>
              <a:t>skills</a:t>
            </a:r>
            <a:r>
              <a:rPr lang="el-GR" dirty="0"/>
              <a:t> είναι αρκετές φορές εγγενείς ικανότητες, που με δουλειά και εμπειρία γίνονται δεξιότητες, αυτό δε σημαίνει πως δεν μπορείτε να τις καλλιεργήσετε και με άλλους τρόπους ή να τις βελτιώσετε. Για παράδειγμα, υπάρχουν αρκετά </a:t>
            </a:r>
            <a:r>
              <a:rPr lang="el-GR" b="1" dirty="0"/>
              <a:t>σεμινάρια</a:t>
            </a:r>
            <a:r>
              <a:rPr lang="el-GR" dirty="0"/>
              <a:t> που στοχεύουν στην ανάπτυξη τέτοιων δεξιοτήτων, τα οποία περιλαμβάνουν τεχνικές διαχείρισης δύσκολων καταστάσεων και </a:t>
            </a:r>
            <a:r>
              <a:rPr lang="el-GR" b="1" dirty="0"/>
              <a:t>επικοινωνιακά </a:t>
            </a:r>
            <a:r>
              <a:rPr lang="el-GR" b="1" dirty="0" err="1"/>
              <a:t>tips</a:t>
            </a:r>
            <a:r>
              <a:rPr lang="el-GR" dirty="0"/>
              <a:t> που μπορούν να σας βγάλουν από μία δύσκολη θέση.</a:t>
            </a:r>
          </a:p>
          <a:p>
            <a:r>
              <a:rPr lang="el-GR" dirty="0"/>
              <a:t>Επίσης, μπορείτε να ζητήσετε από συναδέλφους ή γνωστούς και φίλους σας να σας συμβουλέψουν για τις ικανότητες που θα ήταν καλό να δουλέψετε και για εκείνες που έχετε ανεπτυγμένες και θα ήταν καλό να αναφέρετε και να αναδείξετε. </a:t>
            </a:r>
          </a:p>
          <a:p>
            <a:pPr marL="0" indent="0">
              <a:buNone/>
            </a:pPr>
            <a:endParaRPr lang="el-GR" dirty="0"/>
          </a:p>
        </p:txBody>
      </p:sp>
    </p:spTree>
    <p:extLst>
      <p:ext uri="{BB962C8B-B14F-4D97-AF65-F5344CB8AC3E}">
        <p14:creationId xmlns:p14="http://schemas.microsoft.com/office/powerpoint/2010/main" val="1943794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B4FEEC4-9053-4D41-B778-C3FC6814A084}"/>
              </a:ext>
            </a:extLst>
          </p:cNvPr>
          <p:cNvSpPr>
            <a:spLocks noGrp="1"/>
          </p:cNvSpPr>
          <p:nvPr>
            <p:ph type="title"/>
          </p:nvPr>
        </p:nvSpPr>
        <p:spPr/>
        <p:txBody>
          <a:bodyPr/>
          <a:lstStyle/>
          <a:p>
            <a:r>
              <a:rPr lang="en-US" dirty="0"/>
              <a:t>Hard skills</a:t>
            </a:r>
            <a:br>
              <a:rPr lang="en-US" b="1" dirty="0"/>
            </a:br>
            <a:endParaRPr lang="el-GR" dirty="0"/>
          </a:p>
        </p:txBody>
      </p:sp>
      <p:sp>
        <p:nvSpPr>
          <p:cNvPr id="3" name="Θέση περιεχομένου 2">
            <a:extLst>
              <a:ext uri="{FF2B5EF4-FFF2-40B4-BE49-F238E27FC236}">
                <a16:creationId xmlns:a16="http://schemas.microsoft.com/office/drawing/2014/main" id="{EF6D70A5-A927-48D6-AB61-E46840F5ECB8}"/>
              </a:ext>
            </a:extLst>
          </p:cNvPr>
          <p:cNvSpPr>
            <a:spLocks noGrp="1"/>
          </p:cNvSpPr>
          <p:nvPr>
            <p:ph idx="1"/>
          </p:nvPr>
        </p:nvSpPr>
        <p:spPr/>
        <p:txBody>
          <a:bodyPr/>
          <a:lstStyle/>
          <a:p>
            <a:pPr algn="just"/>
            <a:r>
              <a:rPr lang="el-GR" dirty="0"/>
              <a:t>Αποτελούν ουσιαστικά τις </a:t>
            </a:r>
            <a:r>
              <a:rPr lang="el-GR" b="1" dirty="0"/>
              <a:t>τεχνικές δεξιότητες </a:t>
            </a:r>
            <a:r>
              <a:rPr lang="el-GR" dirty="0"/>
              <a:t>που απαιτεί κάθε επάγγελμα. Για παράδειγμα, ένας γραφίστας πρέπει να γνωρίζει σχεδιαστικά προγράμματα, τα οποία χαρακτηρίζονται ως </a:t>
            </a:r>
            <a:r>
              <a:rPr lang="el-GR" dirty="0" err="1"/>
              <a:t>hard</a:t>
            </a:r>
            <a:r>
              <a:rPr lang="el-GR" dirty="0"/>
              <a:t> </a:t>
            </a:r>
            <a:r>
              <a:rPr lang="el-GR" dirty="0" err="1"/>
              <a:t>skills</a:t>
            </a:r>
            <a:r>
              <a:rPr lang="el-GR" dirty="0"/>
              <a:t>. Ένας προγραμματιστής οφείλει να γνωρίζει γλώσσες προγραμματισμού, ένας στατιστικολόγος μοντέλα ανάλυσης δεδομένων κ.λπ..</a:t>
            </a:r>
          </a:p>
          <a:p>
            <a:pPr algn="just"/>
            <a:r>
              <a:rPr lang="el-GR" dirty="0"/>
              <a:t>Για αρκετά χρόνια, οι εργοδότες και οι υπεύθυνοι προσλήψεων εστίαζαν τις αξιολογήσεις των υποψηφίων για θέσεις εργασίας σχεδόν εξ ολοκλήρου στα </a:t>
            </a:r>
            <a:r>
              <a:rPr lang="el-GR" dirty="0" err="1"/>
              <a:t>hard</a:t>
            </a:r>
            <a:r>
              <a:rPr lang="el-GR" dirty="0"/>
              <a:t> </a:t>
            </a:r>
            <a:r>
              <a:rPr lang="el-GR" dirty="0" err="1"/>
              <a:t>skills</a:t>
            </a:r>
            <a:r>
              <a:rPr lang="el-GR" dirty="0"/>
              <a:t>, αδιαφορώντας για τα </a:t>
            </a:r>
            <a:r>
              <a:rPr lang="el-GR" dirty="0" err="1"/>
              <a:t>soft</a:t>
            </a:r>
            <a:r>
              <a:rPr lang="el-GR" dirty="0"/>
              <a:t> </a:t>
            </a:r>
            <a:r>
              <a:rPr lang="el-GR" dirty="0" err="1"/>
              <a:t>skills</a:t>
            </a:r>
            <a:r>
              <a:rPr lang="el-GR" dirty="0"/>
              <a:t>. Την ίδια κατεύθυνση ακολουθούσαν και οι εργαζόμενοι, που φρόντιζαν να επενδύουν μόνο στην απόκτηση </a:t>
            </a:r>
            <a:r>
              <a:rPr lang="el-GR" dirty="0" err="1"/>
              <a:t>hard</a:t>
            </a:r>
            <a:r>
              <a:rPr lang="el-GR" dirty="0"/>
              <a:t> </a:t>
            </a:r>
            <a:r>
              <a:rPr lang="el-GR" dirty="0" err="1"/>
              <a:t>skills</a:t>
            </a:r>
            <a:r>
              <a:rPr lang="el-GR" dirty="0"/>
              <a:t>. </a:t>
            </a:r>
          </a:p>
          <a:p>
            <a:pPr algn="just"/>
            <a:r>
              <a:rPr lang="el-GR" dirty="0"/>
              <a:t>Αυτό είχε ως αποτέλεσμα να υπάρχουν προβλήματα σε όλα τα επίπεδα απασχόλησης, από τις πιο </a:t>
            </a:r>
            <a:r>
              <a:rPr lang="el-GR" dirty="0" err="1"/>
              <a:t>entry</a:t>
            </a:r>
            <a:r>
              <a:rPr lang="el-GR" dirty="0"/>
              <a:t> </a:t>
            </a:r>
            <a:r>
              <a:rPr lang="el-GR" dirty="0" err="1"/>
              <a:t>level</a:t>
            </a:r>
            <a:r>
              <a:rPr lang="el-GR" dirty="0"/>
              <a:t> θέσεις, μέχρι τη διοίκηση.</a:t>
            </a:r>
          </a:p>
          <a:p>
            <a:endParaRPr lang="el-GR" dirty="0"/>
          </a:p>
        </p:txBody>
      </p:sp>
    </p:spTree>
    <p:extLst>
      <p:ext uri="{BB962C8B-B14F-4D97-AF65-F5344CB8AC3E}">
        <p14:creationId xmlns:p14="http://schemas.microsoft.com/office/powerpoint/2010/main" val="571320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A6BB225-78D7-499B-AD14-80ADB1165C89}"/>
              </a:ext>
            </a:extLst>
          </p:cNvPr>
          <p:cNvSpPr>
            <a:spLocks noGrp="1"/>
          </p:cNvSpPr>
          <p:nvPr>
            <p:ph type="title"/>
          </p:nvPr>
        </p:nvSpPr>
        <p:spPr/>
        <p:txBody>
          <a:bodyPr>
            <a:normAutofit fontScale="90000"/>
          </a:bodyPr>
          <a:lstStyle/>
          <a:p>
            <a:r>
              <a:rPr lang="el-GR" dirty="0"/>
              <a:t>Ποια </a:t>
            </a:r>
            <a:r>
              <a:rPr lang="el-GR" dirty="0" err="1"/>
              <a:t>hard</a:t>
            </a:r>
            <a:r>
              <a:rPr lang="el-GR" dirty="0"/>
              <a:t> </a:t>
            </a:r>
            <a:r>
              <a:rPr lang="el-GR" dirty="0" err="1"/>
              <a:t>skills</a:t>
            </a:r>
            <a:r>
              <a:rPr lang="el-GR" dirty="0"/>
              <a:t> για βιογραφικό χρειάζεστε;</a:t>
            </a:r>
            <a:br>
              <a:rPr lang="el-GR" b="1" dirty="0"/>
            </a:br>
            <a:endParaRPr lang="el-GR" dirty="0"/>
          </a:p>
        </p:txBody>
      </p:sp>
      <p:sp>
        <p:nvSpPr>
          <p:cNvPr id="3" name="Θέση περιεχομένου 2">
            <a:extLst>
              <a:ext uri="{FF2B5EF4-FFF2-40B4-BE49-F238E27FC236}">
                <a16:creationId xmlns:a16="http://schemas.microsoft.com/office/drawing/2014/main" id="{86A7DCA8-4086-4AD4-B62E-3B683FC3633D}"/>
              </a:ext>
            </a:extLst>
          </p:cNvPr>
          <p:cNvSpPr>
            <a:spLocks noGrp="1"/>
          </p:cNvSpPr>
          <p:nvPr>
            <p:ph idx="1"/>
          </p:nvPr>
        </p:nvSpPr>
        <p:spPr/>
        <p:txBody>
          <a:bodyPr/>
          <a:lstStyle/>
          <a:p>
            <a:r>
              <a:rPr lang="el-GR" dirty="0"/>
              <a:t>Αρχικά, για να μπορείτε να σχεδιάσετε στρατηγικά τη σταδιοδρομία σας ή να προχωρήσετε σε </a:t>
            </a:r>
            <a:r>
              <a:rPr lang="el-GR" dirty="0">
                <a:hlinkClick r:id="rId2" tooltip="Θέλετε να εξερευνήσετε νέες συναρπαστικές ευκαιρίες και προοπτικές στον επαγγελματικό τομέα;"/>
              </a:rPr>
              <a:t>αλλαγή καριέρας</a:t>
            </a:r>
            <a:r>
              <a:rPr lang="el-GR" dirty="0"/>
              <a:t>, θα πρέπει να έχετε έναν ξεκάθαρο στόχο. Ακόμη κι αν ο στόχος σας είναι ευρύς, όπως για παράδειγμα υπάλληλοι γραφείου ή εργασία στον τομέα της υγείας, είναι αρκετός για να ξεκινήσετε.</a:t>
            </a:r>
          </a:p>
          <a:p>
            <a:r>
              <a:rPr lang="el-GR" dirty="0"/>
              <a:t>Ένας τρόπος για να εξετάσετε το πού χρειάζεται να εστιάσετε είναι να</a:t>
            </a:r>
            <a:r>
              <a:rPr lang="el-GR" b="1" dirty="0"/>
              <a:t> δείτε πολλές αγγελίες</a:t>
            </a:r>
            <a:r>
              <a:rPr lang="el-GR" dirty="0"/>
              <a:t>. Μπείτε στα κανάλια εύρεσης εργασίας και μελετήστε τις απαιτήσεις που προδιαγράφουν. Έτσι, θα καταλάβετε πού υστερείτε και πού πρέπει να επενδύσετε για να καλύψετε το κενό. </a:t>
            </a:r>
          </a:p>
        </p:txBody>
      </p:sp>
    </p:spTree>
    <p:extLst>
      <p:ext uri="{BB962C8B-B14F-4D97-AF65-F5344CB8AC3E}">
        <p14:creationId xmlns:p14="http://schemas.microsoft.com/office/powerpoint/2010/main" val="3017016570"/>
      </p:ext>
    </p:extLst>
  </p:cSld>
  <p:clrMapOvr>
    <a:masterClrMapping/>
  </p:clrMapOvr>
</p:sld>
</file>

<file path=ppt/theme/theme1.xml><?xml version="1.0" encoding="utf-8"?>
<a:theme xmlns:a="http://schemas.openxmlformats.org/drawingml/2006/main" name="Θρόισμα">
  <a:themeElements>
    <a:clrScheme name="Θρόισμα">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Θρόισμα">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Θρόισμα">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21</TotalTime>
  <Words>757</Words>
  <Application>Microsoft Office PowerPoint</Application>
  <PresentationFormat>Ευρεία οθόνη</PresentationFormat>
  <Paragraphs>77</Paragraphs>
  <Slides>20</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20</vt:i4>
      </vt:variant>
    </vt:vector>
  </HeadingPairs>
  <TitlesOfParts>
    <vt:vector size="24" baseType="lpstr">
      <vt:lpstr>Arial</vt:lpstr>
      <vt:lpstr>Century Gothic</vt:lpstr>
      <vt:lpstr>Wingdings 3</vt:lpstr>
      <vt:lpstr>Θρόισμα</vt:lpstr>
      <vt:lpstr>Hard skills και soft skills </vt:lpstr>
      <vt:lpstr>Παρουσίαση του PowerPoint</vt:lpstr>
      <vt:lpstr>Soft skills </vt:lpstr>
      <vt:lpstr>Ποια είναι τα σημαντικότερα soft skills για βιογραφικό; </vt:lpstr>
      <vt:lpstr>soft skills</vt:lpstr>
      <vt:lpstr>soft skills</vt:lpstr>
      <vt:lpstr>Πώς να καλλιεργήσετε soft skills </vt:lpstr>
      <vt:lpstr>Hard skills </vt:lpstr>
      <vt:lpstr>Ποια hard skills για βιογραφικό χρειάζεστε; </vt:lpstr>
      <vt:lpstr>παράδειγμα των υπαλλήλων γραφείου.</vt:lpstr>
      <vt:lpstr>Επικοινωνιακές δεξιότητες, ποιες είναι; </vt:lpstr>
      <vt:lpstr>1. Αυτοπεποίθηση </vt:lpstr>
      <vt:lpstr>2. Διπλωματία </vt:lpstr>
      <vt:lpstr>3. Ενσυναίσθηση </vt:lpstr>
      <vt:lpstr>4. Προσαρμοστικότητα </vt:lpstr>
      <vt:lpstr>5. Γρήγορη ανταπόκριση </vt:lpstr>
      <vt:lpstr>6. Ενεργητική ακρόαση </vt:lpstr>
      <vt:lpstr>7. Ανάλυση γλώσσας του σώματος </vt:lpstr>
      <vt:lpstr>Επικοινωνιακές δεξιότητες στο βιογραφικό </vt:lpstr>
      <vt:lpstr>Επικοινωνιακές δεξιότητες παραδείγματα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Hard skills και soft skills</dc:title>
  <dc:creator>geo p</dc:creator>
  <cp:lastModifiedBy>geo p</cp:lastModifiedBy>
  <cp:revision>4</cp:revision>
  <dcterms:created xsi:type="dcterms:W3CDTF">2025-03-27T15:27:59Z</dcterms:created>
  <dcterms:modified xsi:type="dcterms:W3CDTF">2025-03-27T15:49:06Z</dcterms:modified>
</cp:coreProperties>
</file>