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99" r:id="rId2"/>
    <p:sldId id="519" r:id="rId3"/>
    <p:sldId id="521" r:id="rId4"/>
    <p:sldId id="520" r:id="rId5"/>
    <p:sldId id="530" r:id="rId6"/>
    <p:sldId id="532" r:id="rId7"/>
    <p:sldId id="518" r:id="rId8"/>
    <p:sldId id="525" r:id="rId9"/>
    <p:sldId id="523" r:id="rId10"/>
    <p:sldId id="527" r:id="rId11"/>
    <p:sldId id="524" r:id="rId12"/>
    <p:sldId id="528" r:id="rId13"/>
    <p:sldId id="529" r:id="rId14"/>
    <p:sldId id="533" r:id="rId15"/>
    <p:sldId id="526" r:id="rId16"/>
    <p:sldId id="522" r:id="rId17"/>
  </p:sldIdLst>
  <p:sldSz cx="12192000" cy="6858000"/>
  <p:notesSz cx="6858000" cy="9144000"/>
  <p:defaultTextStyle>
    <a:defPPr>
      <a:defRPr lang="en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C1F"/>
    <a:srgbClr val="29B0B9"/>
    <a:srgbClr val="33D0D7"/>
    <a:srgbClr val="FB73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345"/>
  </p:normalViewPr>
  <p:slideViewPr>
    <p:cSldViewPr snapToGrid="0" snapToObjects="1" showGuides="1">
      <p:cViewPr>
        <p:scale>
          <a:sx n="67" d="100"/>
          <a:sy n="67" d="100"/>
        </p:scale>
        <p:origin x="440" y="8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3F13AC-4EA7-284F-8341-CBFA215FF84A}" type="datetimeFigureOut">
              <a:rPr lang="en-GR" smtClean="0"/>
              <a:t>13/5/25</a:t>
            </a:fld>
            <a:endParaRPr lang="en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1700A-8E3D-4746-B21B-B05280D4EE6C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66772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 διαταραχτεί η ομοιόσταση για μεγάλο χρονικό διάστημα, τότε ο οργανισμός ασθενεί και, αν αυτή η κατάσταση συνεχιστεί, τότε μπορεί να οδηγήσει και στον θάνατο.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B830-9A94-42C7-94D4-A7B3412BD4AD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0225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 διαταραχτεί η ομοιόσταση για μεγάλο χρονικό διάστημα, τότε ο οργανισμός ασθενεί και, αν αυτή η κατάσταση συνεχιστεί, τότε μπορεί να οδηγήσει και στον θάνατο.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B830-9A94-42C7-94D4-A7B3412BD4AD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2846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 διαταραχτεί η ομοιόσταση για μεγάλο χρονικό διάστημα, τότε ο οργανισμός ασθενεί και, αν αυτή η κατάσταση συνεχιστεί, τότε μπορεί να οδηγήσει και στον θάνατο.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B830-9A94-42C7-94D4-A7B3412BD4AD}" type="slidenum">
              <a:rPr lang="de-DE" smtClean="0"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0802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Αν διαταραχτεί η ομοιόσταση για μεγάλο χρονικό διάστημα, τότε ο οργανισμός ασθενεί και, αν αυτή η κατάσταση συνεχιστεί, τότε μπορεί να οδηγήσει και στον θάνατο.</a:t>
            </a:r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F2B830-9A94-42C7-94D4-A7B3412BD4AD}" type="slidenum">
              <a:rPr lang="de-DE" smtClean="0"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86752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F054E-36DE-4846-810D-7B79591141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50E337-ACB3-B845-93F1-3412D83BE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082C7-C61D-9246-B158-4C2DC1EDA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50FD94-3C52-4740-B80C-7C208078D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4E89-8564-474E-B996-89521EA98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57182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05818-9589-9248-81CD-94CF98EA3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AD3AE0-5511-AF44-BA17-5B975EC5E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77A13-8A4E-FD45-B4E5-F55D1DFE3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7361E-0D59-1542-AA57-2673E0FDF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F64740-3CC6-2A41-B569-CC89F5591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9559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585E2-42E3-3447-8423-DE12544D27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67BE56-65FB-3947-8EC7-B6798B465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4CF74-A96B-224A-BCB5-339F17FB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6DD52-AE24-2A48-9CE2-82B69AC2C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F779-9D8C-384E-BC06-8950EEFAD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104469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3F828-7A9B-3647-832B-CF1965FEF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BFADE-3683-8C47-B0B3-F3B961888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0E5E2-34D3-7D46-90A2-B7B6BA718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08BD7-4394-FD4C-AE4A-B63555131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5E020F-325B-CB4D-98F4-1EF027091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32065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91B3B-7BE5-7A47-83F4-3AEBA60B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99DF9-19B9-0F45-B7D3-B9EB840933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9B5076-82C4-5E48-B00A-4F10C8BB9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653C3-0CCC-1742-90CC-270BDD3CB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162AF2-A343-3448-95F3-306A07611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903430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50A-C98D-B34D-A65C-E584C55C8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F8E3C-6088-4C47-97E3-C688308F2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0B719-BE9B-8E4F-B52F-5F538B8D5C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97EA-9506-9441-A004-A9A7F01CB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BEC2BF-D44A-8547-8510-6C80796FF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A5DBE4-33D3-D640-982D-8DE999235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01790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251C0-951E-9045-BECA-21A5DDC2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D9496-B39C-A74E-89B9-C157EDFC6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AFE488-39C2-4347-B87E-6039B6A6B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68308E-863F-A64B-BA5D-6CAD33F81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A9600-31CD-1C42-8E4F-0FD564DD8A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6F85FD-0C14-7249-90A3-30B03C592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D4A3FC-8B8E-AA41-AA5E-C443657AE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77E738-4E94-E24C-B998-360C62979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783473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96FB4-8A88-7F4A-B0E2-1E97AEC6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34D46-4A94-6142-96CF-195398EEC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549AA-195F-6E49-AE1B-D5221FF5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C6EF1-2427-E74B-B38B-495C2095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59018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08AECE-C0E8-7E49-837C-2236FA56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C455AC-9108-704B-A4A5-E4872853A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083E2D-A014-8147-89B7-65A698D6D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687531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F0780-4C96-0846-93B6-CCC51B10C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F91F8-98C3-E141-B606-5B666489C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B5946C-D06F-7346-A463-D723CE380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3451E7-D2B1-E544-991D-3C4541D5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46258E-63EC-B04A-A684-1D448FA45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35ACE3-A156-6A41-B068-FDD304104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94599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EC8AB-1108-DA4E-B1ED-F1590DCE3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9B3026-5DB9-9046-BA64-44569FA80D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D9C3A9-2485-D84F-8F6C-C61AD54BF6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C12E4-C29B-5C46-92AE-B3BCC50DD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7CF522-DA1B-6A4A-8107-BF3E5071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41942-BE03-9947-AFF5-1AC1A8FD4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816293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12FF61-D19D-1C40-AB0A-5DFFDB21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05E0E6-AA04-C240-AB6B-A3FBE624B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D7D72-2AF4-A545-9369-278C01C2F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68CE0-A2D8-DB47-82FE-9F02C53B3DE8}" type="datetimeFigureOut">
              <a:rPr lang="en-GR" smtClean="0"/>
              <a:t>13/5/25</a:t>
            </a:fld>
            <a:endParaRPr lang="en-G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20388-E4B7-1C47-B593-1E7784BC88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CC713D-6CC5-8C4B-B7FB-6EDE00F90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EFE6E-8835-214D-A84F-946A5669A115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51520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class01.sch.gr/modules/document/?course=0110010187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imeo.com/19830443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hotodentro.edu.gr/v/item/ds/8521/855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A8E2E0E-9BC8-0949-86C6-AA7B1E9E3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2258289"/>
            <a:ext cx="12184172" cy="9481753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6195958-A3AF-46CD-BA7D-2FC7F3F887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01200" y="4765964"/>
            <a:ext cx="2534932" cy="1578559"/>
          </a:xfrm>
        </p:spPr>
        <p:txBody>
          <a:bodyPr>
            <a:normAutofit/>
          </a:bodyPr>
          <a:lstStyle/>
          <a:p>
            <a:pPr algn="ctr"/>
            <a:r>
              <a:rPr lang="el-GR" sz="2000" dirty="0">
                <a:solidFill>
                  <a:srgbClr val="FF0000"/>
                </a:solidFill>
                <a:cs typeface="Farah" pitchFamily="2" charset="-78"/>
              </a:rPr>
              <a:t>ΒΑΣΙΛΙΚΗ ΜΠΑΡΙΑΜΗ</a:t>
            </a:r>
          </a:p>
          <a:p>
            <a:pPr algn="ctr"/>
            <a:r>
              <a:rPr lang="el-GR" sz="2000" dirty="0">
                <a:solidFill>
                  <a:srgbClr val="FF0000"/>
                </a:solidFill>
                <a:cs typeface="Farah" pitchFamily="2" charset="-78"/>
              </a:rPr>
              <a:t>Βιολόγος ΠΕ 4.04</a:t>
            </a:r>
          </a:p>
          <a:p>
            <a:pPr algn="ctr"/>
            <a:r>
              <a:rPr lang="el-GR" sz="2000" dirty="0">
                <a:solidFill>
                  <a:srgbClr val="FF0000"/>
                </a:solidFill>
                <a:cs typeface="Farah" pitchFamily="2" charset="-78"/>
              </a:rPr>
              <a:t>Γυμνάσιο Κατούνας</a:t>
            </a:r>
          </a:p>
          <a:p>
            <a:pPr algn="ctr"/>
            <a:r>
              <a:rPr lang="el-GR" sz="2000" dirty="0">
                <a:solidFill>
                  <a:srgbClr val="FF0000"/>
                </a:solidFill>
                <a:cs typeface="Farah" pitchFamily="2" charset="-78"/>
              </a:rPr>
              <a:t>Αιτωλοακαρνανίας</a:t>
            </a:r>
            <a:endParaRPr lang="en-US" sz="2000" dirty="0">
              <a:solidFill>
                <a:srgbClr val="FF0000"/>
              </a:solidFill>
              <a:cs typeface="Farah" pitchFamily="2" charset="-78"/>
            </a:endParaRP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BDADAA-F972-C440-A890-E4A1513A80DF}"/>
              </a:ext>
            </a:extLst>
          </p:cNvPr>
          <p:cNvSpPr txBox="1"/>
          <p:nvPr/>
        </p:nvSpPr>
        <p:spPr>
          <a:xfrm>
            <a:off x="318658" y="6344524"/>
            <a:ext cx="74060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solidFill>
                  <a:srgbClr val="C0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https://eclass01.sch.gr/modules/document/?course=0110010187</a:t>
            </a:r>
            <a:endParaRPr lang="el-GR" sz="2000" b="1" u="sng" dirty="0">
              <a:solidFill>
                <a:srgbClr val="C000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D2EE105-FA33-0844-8BF4-D7CDDBA5B8DA}"/>
              </a:ext>
            </a:extLst>
          </p:cNvPr>
          <p:cNvSpPr txBox="1">
            <a:spLocks/>
          </p:cNvSpPr>
          <p:nvPr/>
        </p:nvSpPr>
        <p:spPr bwMode="auto">
          <a:xfrm>
            <a:off x="96081" y="113366"/>
            <a:ext cx="5009319" cy="526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9pPr>
          </a:lstStyle>
          <a:p>
            <a:r>
              <a:rPr lang="el-GR" sz="3600" kern="0" dirty="0">
                <a:solidFill>
                  <a:srgbClr val="FF0000"/>
                </a:solidFill>
                <a:latin typeface="+mn-lt"/>
              </a:rPr>
              <a:t>ΚΑΡΔΙΑΓΓΕΙΑΚΟ ΣΥΣΤΗΜΑ</a:t>
            </a:r>
            <a:endParaRPr lang="en-US" sz="3600" kern="0" dirty="0">
              <a:solidFill>
                <a:srgbClr val="FF0000"/>
              </a:solidFill>
              <a:latin typeface="+mn-lt"/>
              <a:cs typeface="Farah" pitchFamily="2" charset="-78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77C98FB-BD38-6B4D-86C8-EA0E24B5BB30}"/>
              </a:ext>
            </a:extLst>
          </p:cNvPr>
          <p:cNvCxnSpPr>
            <a:cxnSpLocks/>
          </p:cNvCxnSpPr>
          <p:nvPr/>
        </p:nvCxnSpPr>
        <p:spPr>
          <a:xfrm>
            <a:off x="96081" y="6344524"/>
            <a:ext cx="11992010" cy="0"/>
          </a:xfrm>
          <a:prstGeom prst="line">
            <a:avLst/>
          </a:prstGeom>
          <a:ln w="28575">
            <a:solidFill>
              <a:srgbClr val="28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5273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98D83B-AD64-2F42-BD52-AC00B4FD2B71}"/>
              </a:ext>
            </a:extLst>
          </p:cNvPr>
          <p:cNvSpPr txBox="1"/>
          <p:nvPr/>
        </p:nvSpPr>
        <p:spPr>
          <a:xfrm>
            <a:off x="622300" y="28596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29B0B9"/>
                </a:solidFill>
              </a:rPr>
              <a:t>ΤΟ ΤΑΞΙΔΙ ΤΟΥ ΑΙΜΑΤΟΣ</a:t>
            </a:r>
            <a:endParaRPr lang="en-GR" sz="4000" b="1" dirty="0">
              <a:solidFill>
                <a:srgbClr val="29B0B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AE10C-C95E-D94D-BB93-0AD21F955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993852"/>
            <a:ext cx="10191750" cy="53139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640FA9B-22A9-DF48-B792-71698A623EAA}"/>
              </a:ext>
            </a:extLst>
          </p:cNvPr>
          <p:cNvCxnSpPr>
            <a:cxnSpLocks/>
          </p:cNvCxnSpPr>
          <p:nvPr/>
        </p:nvCxnSpPr>
        <p:spPr>
          <a:xfrm>
            <a:off x="622300" y="993852"/>
            <a:ext cx="5363710" cy="0"/>
          </a:xfrm>
          <a:prstGeom prst="line">
            <a:avLst/>
          </a:prstGeom>
          <a:ln w="50800">
            <a:solidFill>
              <a:srgbClr val="33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38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EF8BC-68CE-1A45-88BC-5E82E3095CD8}"/>
              </a:ext>
            </a:extLst>
          </p:cNvPr>
          <p:cNvSpPr txBox="1"/>
          <p:nvPr/>
        </p:nvSpPr>
        <p:spPr>
          <a:xfrm>
            <a:off x="1159465" y="144671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29B0B9"/>
                </a:solidFill>
              </a:rPr>
              <a:t>ΤΟ ΤΑΞΙΔΙ ΤΟΥ ΑΙΜΑΤΟΣ</a:t>
            </a:r>
            <a:endParaRPr lang="en-GR" sz="4000" b="1" dirty="0">
              <a:solidFill>
                <a:srgbClr val="29B0B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6FDE86-C04F-724E-8638-F3BE3445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465" y="993852"/>
            <a:ext cx="10660469" cy="536553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7261A1C-9B00-AD46-B6AC-1916A2F555A6}"/>
              </a:ext>
            </a:extLst>
          </p:cNvPr>
          <p:cNvCxnSpPr>
            <a:cxnSpLocks/>
          </p:cNvCxnSpPr>
          <p:nvPr/>
        </p:nvCxnSpPr>
        <p:spPr>
          <a:xfrm>
            <a:off x="1159465" y="823942"/>
            <a:ext cx="5363710" cy="0"/>
          </a:xfrm>
          <a:prstGeom prst="line">
            <a:avLst/>
          </a:prstGeom>
          <a:ln w="50800">
            <a:solidFill>
              <a:srgbClr val="33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4952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3119DC-CC5C-1240-8D0D-CC1DC183EF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161949"/>
              </p:ext>
            </p:extLst>
          </p:nvPr>
        </p:nvGraphicFramePr>
        <p:xfrm>
          <a:off x="628650" y="1047751"/>
          <a:ext cx="11334750" cy="5321073"/>
        </p:xfrm>
        <a:graphic>
          <a:graphicData uri="http://schemas.openxmlformats.org/drawingml/2006/table">
            <a:tbl>
              <a:tblPr/>
              <a:tblGrid>
                <a:gridCol w="5667375">
                  <a:extLst>
                    <a:ext uri="{9D8B030D-6E8A-4147-A177-3AD203B41FA5}">
                      <a16:colId xmlns:a16="http://schemas.microsoft.com/office/drawing/2014/main" val="459921205"/>
                    </a:ext>
                  </a:extLst>
                </a:gridCol>
                <a:gridCol w="5667375">
                  <a:extLst>
                    <a:ext uri="{9D8B030D-6E8A-4147-A177-3AD203B41FA5}">
                      <a16:colId xmlns:a16="http://schemas.microsoft.com/office/drawing/2014/main" val="1170003254"/>
                    </a:ext>
                  </a:extLst>
                </a:gridCol>
              </a:tblGrid>
              <a:tr h="569095"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29B0B9"/>
                          </a:solidFill>
                        </a:rPr>
                        <a:t>Κατηγορία Κυττάρου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800" b="1" dirty="0">
                          <a:solidFill>
                            <a:srgbClr val="29B0B9"/>
                          </a:solidFill>
                        </a:rPr>
                        <a:t>Λειτουργία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3638724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algn="l"/>
                      <a:r>
                        <a:rPr lang="el-GR" sz="2400" b="1" dirty="0">
                          <a:solidFill>
                            <a:srgbClr val="FF0000"/>
                          </a:solidFill>
                        </a:rPr>
                        <a:t>Ερυθρά αιμοσφαίρια</a:t>
                      </a:r>
                      <a:endParaRPr lang="el-GR" sz="24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Μεταφέρουν οξυγόνο από τους πνεύμονες στα κύτταρα και διοξείδιο του άνθρακα πίσω.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039423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algn="l"/>
                      <a:r>
                        <a:rPr lang="el-GR" b="1" dirty="0"/>
                        <a:t>Λευκά αιμοσφαίρια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Υπεύθυνα για την άμυνα του οργανισμού – καταπολεμούν μικρόβια και ιούς.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5993554"/>
                  </a:ext>
                </a:extLst>
              </a:tr>
              <a:tr h="487383">
                <a:tc>
                  <a:txBody>
                    <a:bodyPr/>
                    <a:lstStyle/>
                    <a:p>
                      <a:pPr algn="l"/>
                      <a:r>
                        <a:rPr lang="el-GR" b="1" dirty="0"/>
                        <a:t>Ουδετερόφιλα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/>
                        <a:t>Καταστρέφουν βακτήρια μέσω φαγοκυττάρωσης.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135472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algn="l"/>
                      <a:r>
                        <a:rPr lang="el-GR" b="1" dirty="0"/>
                        <a:t>Λεμφοκύτταρα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Παράγουν αντισώματα και αναγνωρίζουν παθογόνους μικροοργανισμούς.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9311432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algn="l"/>
                      <a:r>
                        <a:rPr lang="el-GR" b="1" dirty="0"/>
                        <a:t>Μονοκύτταρα</a:t>
                      </a:r>
                      <a:endParaRPr lang="el-GR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Μετατρέπονται σε </a:t>
                      </a:r>
                      <a:r>
                        <a:rPr lang="el-GR" sz="2000" dirty="0" err="1"/>
                        <a:t>μακροφάγα</a:t>
                      </a:r>
                      <a:r>
                        <a:rPr lang="el-GR" sz="2000" dirty="0"/>
                        <a:t> και "καθαρίζουν" παθογόνους μικροοργανισμούς.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7330288"/>
                  </a:ext>
                </a:extLst>
              </a:tr>
              <a:tr h="852919">
                <a:tc>
                  <a:txBody>
                    <a:bodyPr/>
                    <a:lstStyle/>
                    <a:p>
                      <a:pPr algn="l"/>
                      <a:r>
                        <a:rPr lang="el-GR" sz="2400" b="1" dirty="0">
                          <a:solidFill>
                            <a:srgbClr val="C00000"/>
                          </a:solidFill>
                        </a:rPr>
                        <a:t>Αιμοπετάλια</a:t>
                      </a:r>
                      <a:endParaRPr lang="el-GR" sz="2400"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/>
                        <a:t>Συμβάλλουν στην πήξη του αίματος – σταματούν την αιμορραγία.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D0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51876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9BFD54F-F4B5-3E4A-9CDD-B8E46AAE181C}"/>
              </a:ext>
            </a:extLst>
          </p:cNvPr>
          <p:cNvSpPr txBox="1"/>
          <p:nvPr/>
        </p:nvSpPr>
        <p:spPr>
          <a:xfrm>
            <a:off x="628650" y="94447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29B0B9"/>
                </a:solidFill>
              </a:rPr>
              <a:t>ΤΟ ΤΑΞΙΔΙ ΤΟΥ ΑΙΜΑΤΟΣ</a:t>
            </a:r>
            <a:endParaRPr lang="en-GR" sz="4000" b="1" dirty="0">
              <a:solidFill>
                <a:srgbClr val="29B0B9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F0AC93F-E7C8-A346-8106-D34291BD7C16}"/>
              </a:ext>
            </a:extLst>
          </p:cNvPr>
          <p:cNvCxnSpPr>
            <a:cxnSpLocks/>
          </p:cNvCxnSpPr>
          <p:nvPr/>
        </p:nvCxnSpPr>
        <p:spPr>
          <a:xfrm>
            <a:off x="628650" y="802333"/>
            <a:ext cx="5363710" cy="0"/>
          </a:xfrm>
          <a:prstGeom prst="line">
            <a:avLst/>
          </a:prstGeom>
          <a:ln w="50800">
            <a:solidFill>
              <a:srgbClr val="33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5A80EF4-8826-974F-B331-4B716A452F1E}"/>
              </a:ext>
            </a:extLst>
          </p:cNvPr>
          <p:cNvSpPr/>
          <p:nvPr/>
        </p:nvSpPr>
        <p:spPr>
          <a:xfrm>
            <a:off x="628650" y="2643485"/>
            <a:ext cx="3177192" cy="461665"/>
          </a:xfrm>
          <a:prstGeom prst="rect">
            <a:avLst/>
          </a:prstGeom>
          <a:solidFill>
            <a:srgbClr val="33D0D7"/>
          </a:solidFill>
        </p:spPr>
        <p:txBody>
          <a:bodyPr wrap="square" lIns="91440" tIns="45720" rIns="91440" bIns="45720">
            <a:spAutoFit/>
          </a:bodyPr>
          <a:lstStyle/>
          <a:p>
            <a:r>
              <a:rPr lang="el-GR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Λευκά αιμοσφαίρια</a:t>
            </a:r>
            <a:endParaRPr lang="en-GR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68070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8BB2C5-FA82-2A4C-B1D5-8861BA93E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1941" y="0"/>
            <a:ext cx="93681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79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FDA998-0F4F-4340-96BA-D4B7A52DD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650" y="66816"/>
            <a:ext cx="9150350" cy="67243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10EE67-2EC8-EC42-8763-4DE6C30752B8}"/>
              </a:ext>
            </a:extLst>
          </p:cNvPr>
          <p:cNvSpPr txBox="1"/>
          <p:nvPr/>
        </p:nvSpPr>
        <p:spPr>
          <a:xfrm>
            <a:off x="304800" y="66816"/>
            <a:ext cx="3257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E60C1F"/>
                </a:solidFill>
              </a:rPr>
              <a:t>ΑΝΑΚΕΦΑΛΑΙΩΣΗ</a:t>
            </a:r>
            <a:endParaRPr lang="en-GR" sz="2800" b="1" dirty="0">
              <a:solidFill>
                <a:srgbClr val="E60C1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866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9AFBA-B3AE-534E-B106-3945517A5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6" y="0"/>
            <a:ext cx="12148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3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270E0-6F1D-6642-B908-AC088C797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1A882-D4A5-B14F-A7D3-71514F4A77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R" dirty="0"/>
          </a:p>
        </p:txBody>
      </p:sp>
      <p:pic>
        <p:nvPicPr>
          <p:cNvPr id="4" name="Pneumones.png" descr="Pneumones.png">
            <a:extLst>
              <a:ext uri="{FF2B5EF4-FFF2-40B4-BE49-F238E27FC236}">
                <a16:creationId xmlns:a16="http://schemas.microsoft.com/office/drawing/2014/main" id="{26BBB733-BA06-3D4C-A52A-3E1E343462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5"/>
            <a:ext cx="14377350" cy="6534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neumones 02.jpg" descr="Pneumones 02.jpg">
            <a:extLst>
              <a:ext uri="{FF2B5EF4-FFF2-40B4-BE49-F238E27FC236}">
                <a16:creationId xmlns:a16="http://schemas.microsoft.com/office/drawing/2014/main" id="{FD0E2CD0-4A58-C14B-9E5B-706843DCFC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532" y="-236507"/>
            <a:ext cx="5636413" cy="29782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2423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Untitled 46.png" descr="Untitled 46.png">
            <a:extLst>
              <a:ext uri="{FF2B5EF4-FFF2-40B4-BE49-F238E27FC236}">
                <a16:creationId xmlns:a16="http://schemas.microsoft.com/office/drawing/2014/main" id="{51853DA3-1D85-4B43-A695-36057AE676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127" y="0"/>
            <a:ext cx="7809182" cy="673699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8095EBE-A90F-DD47-98ED-D567F28F8FDC}"/>
              </a:ext>
            </a:extLst>
          </p:cNvPr>
          <p:cNvSpPr txBox="1">
            <a:spLocks/>
          </p:cNvSpPr>
          <p:nvPr/>
        </p:nvSpPr>
        <p:spPr bwMode="auto">
          <a:xfrm>
            <a:off x="509606" y="252226"/>
            <a:ext cx="22613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9pPr>
          </a:lstStyle>
          <a:p>
            <a:r>
              <a:rPr lang="el-GR" sz="4000" kern="0" dirty="0">
                <a:solidFill>
                  <a:srgbClr val="28ABAD"/>
                </a:solidFill>
                <a:latin typeface="+mn-lt"/>
              </a:rPr>
              <a:t>Η ΚΑΡΔΙΑ</a:t>
            </a:r>
            <a:endParaRPr lang="en-US" sz="4000" kern="0" dirty="0">
              <a:solidFill>
                <a:srgbClr val="28ABAD"/>
              </a:solidFill>
              <a:latin typeface="+mn-lt"/>
              <a:cs typeface="Farah" pitchFamily="2" charset="-78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667EE9-654E-B143-8A00-6174D4E197F6}"/>
              </a:ext>
            </a:extLst>
          </p:cNvPr>
          <p:cNvCxnSpPr/>
          <p:nvPr/>
        </p:nvCxnSpPr>
        <p:spPr>
          <a:xfrm>
            <a:off x="462847" y="807712"/>
            <a:ext cx="2261303" cy="0"/>
          </a:xfrm>
          <a:prstGeom prst="line">
            <a:avLst/>
          </a:prstGeom>
          <a:ln w="50800">
            <a:solidFill>
              <a:srgbClr val="29B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859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8095EBE-A90F-DD47-98ED-D567F28F8FDC}"/>
              </a:ext>
            </a:extLst>
          </p:cNvPr>
          <p:cNvSpPr txBox="1">
            <a:spLocks/>
          </p:cNvSpPr>
          <p:nvPr/>
        </p:nvSpPr>
        <p:spPr bwMode="auto">
          <a:xfrm>
            <a:off x="440337" y="198936"/>
            <a:ext cx="5115339" cy="648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9pPr>
          </a:lstStyle>
          <a:p>
            <a:r>
              <a:rPr lang="el-GR" sz="4000" kern="0" dirty="0">
                <a:solidFill>
                  <a:srgbClr val="28ABAD"/>
                </a:solidFill>
                <a:latin typeface="+mn-lt"/>
              </a:rPr>
              <a:t>Η ΑΝΤΑΛΛΑΓΗ ΑΕΡΙΩΝ</a:t>
            </a:r>
            <a:endParaRPr lang="en-US" sz="4000" kern="0" dirty="0">
              <a:solidFill>
                <a:srgbClr val="28ABAD"/>
              </a:solidFill>
              <a:latin typeface="+mn-lt"/>
              <a:cs typeface="Farah" pitchFamily="2" charset="-7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ACE6D5-D5A8-D24D-BAAC-8F7DE471F5DE}"/>
              </a:ext>
            </a:extLst>
          </p:cNvPr>
          <p:cNvCxnSpPr>
            <a:cxnSpLocks/>
          </p:cNvCxnSpPr>
          <p:nvPr/>
        </p:nvCxnSpPr>
        <p:spPr>
          <a:xfrm>
            <a:off x="481901" y="793963"/>
            <a:ext cx="4838244" cy="0"/>
          </a:xfrm>
          <a:prstGeom prst="line">
            <a:avLst/>
          </a:prstGeom>
          <a:ln w="50800">
            <a:solidFill>
              <a:srgbClr val="28ABA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707643-37DB-7945-89BF-4130D6A147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9236" y="900543"/>
            <a:ext cx="7456292" cy="594947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9E01854-0590-5141-B667-E5BCE0C82229}"/>
              </a:ext>
            </a:extLst>
          </p:cNvPr>
          <p:cNvSpPr txBox="1"/>
          <p:nvPr/>
        </p:nvSpPr>
        <p:spPr>
          <a:xfrm>
            <a:off x="326037" y="6224515"/>
            <a:ext cx="6343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hlinkClick r:id="rId4"/>
              </a:rPr>
              <a:t>https://vimeo.com/198304436</a:t>
            </a:r>
            <a:endParaRPr lang="el-GR" sz="2400" b="1" dirty="0"/>
          </a:p>
          <a:p>
            <a:endParaRPr lang="en-GR" sz="2400" b="1" dirty="0"/>
          </a:p>
        </p:txBody>
      </p:sp>
    </p:spTree>
    <p:extLst>
      <p:ext uri="{BB962C8B-B14F-4D97-AF65-F5344CB8AC3E}">
        <p14:creationId xmlns:p14="http://schemas.microsoft.com/office/powerpoint/2010/main" val="42919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35EF77-4A90-6A42-9345-4EF5429FBB5B}"/>
              </a:ext>
            </a:extLst>
          </p:cNvPr>
          <p:cNvSpPr txBox="1"/>
          <p:nvPr/>
        </p:nvSpPr>
        <p:spPr>
          <a:xfrm>
            <a:off x="799496" y="215998"/>
            <a:ext cx="5115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b="1" dirty="0">
                <a:solidFill>
                  <a:srgbClr val="29B0B9"/>
                </a:solidFill>
              </a:rPr>
              <a:t>ΤΟ ΚΥΚΛΟΦΟΡΙΚΟ ΣΥΣΤΗΜΑ</a:t>
            </a:r>
            <a:endParaRPr lang="en-GR" sz="3200" b="1" dirty="0">
              <a:solidFill>
                <a:srgbClr val="29B0B9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63CF84-5F6C-C24A-81B5-37C64E961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2614" y="918192"/>
            <a:ext cx="8751098" cy="59398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4A5D873-AB7F-634C-96DA-69A1FF3FC6CF}"/>
              </a:ext>
            </a:extLst>
          </p:cNvPr>
          <p:cNvSpPr txBox="1"/>
          <p:nvPr/>
        </p:nvSpPr>
        <p:spPr>
          <a:xfrm>
            <a:off x="6373091" y="2563092"/>
            <a:ext cx="84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err="1"/>
              <a:t>Αορτ</a:t>
            </a:r>
            <a:r>
              <a:rPr lang="en-GR" dirty="0"/>
              <a:t>ή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90458-2961-9C4C-90AF-5AA34E064E80}"/>
              </a:ext>
            </a:extLst>
          </p:cNvPr>
          <p:cNvSpPr txBox="1"/>
          <p:nvPr/>
        </p:nvSpPr>
        <p:spPr>
          <a:xfrm>
            <a:off x="6373089" y="1787239"/>
            <a:ext cx="25353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Πνευμονική Φλέβα</a:t>
            </a:r>
            <a:endParaRPr lang="en-GR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1DA640-6F89-1B40-80D6-D19627661149}"/>
              </a:ext>
            </a:extLst>
          </p:cNvPr>
          <p:cNvSpPr txBox="1"/>
          <p:nvPr/>
        </p:nvSpPr>
        <p:spPr>
          <a:xfrm>
            <a:off x="6373088" y="1293680"/>
            <a:ext cx="1427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Πνεύμονες</a:t>
            </a:r>
            <a:endParaRPr lang="en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FDB868-4888-4B4E-AA61-F1C8A85EF931}"/>
              </a:ext>
            </a:extLst>
          </p:cNvPr>
          <p:cNvSpPr txBox="1"/>
          <p:nvPr/>
        </p:nvSpPr>
        <p:spPr>
          <a:xfrm>
            <a:off x="1907489" y="2553797"/>
            <a:ext cx="157000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Κοίλη Φλέβα</a:t>
            </a:r>
            <a:endParaRPr lang="en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849B4-A06A-D043-9A43-438EFEFFF3C9}"/>
              </a:ext>
            </a:extLst>
          </p:cNvPr>
          <p:cNvSpPr txBox="1"/>
          <p:nvPr/>
        </p:nvSpPr>
        <p:spPr>
          <a:xfrm>
            <a:off x="1932497" y="1904005"/>
            <a:ext cx="1680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Πνευμονική Αρτηρία</a:t>
            </a:r>
            <a:endParaRPr lang="en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165ED4-6B46-8440-9303-2AAB09B440B2}"/>
              </a:ext>
            </a:extLst>
          </p:cNvPr>
          <p:cNvSpPr txBox="1"/>
          <p:nvPr/>
        </p:nvSpPr>
        <p:spPr>
          <a:xfrm>
            <a:off x="6373088" y="3565361"/>
            <a:ext cx="845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ΗΠΑΡ</a:t>
            </a:r>
            <a:endParaRPr lang="en-GR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E6FCF2A-F50B-5D4E-82B5-DB591BFDB50C}"/>
              </a:ext>
            </a:extLst>
          </p:cNvPr>
          <p:cNvSpPr txBox="1"/>
          <p:nvPr/>
        </p:nvSpPr>
        <p:spPr>
          <a:xfrm>
            <a:off x="6373087" y="4058921"/>
            <a:ext cx="18426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Ηπατική αρτηρία</a:t>
            </a:r>
            <a:endParaRPr lang="en-GR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560540-B842-4347-BFB2-3ED4A4AC6178}"/>
              </a:ext>
            </a:extLst>
          </p:cNvPr>
          <p:cNvSpPr txBox="1"/>
          <p:nvPr/>
        </p:nvSpPr>
        <p:spPr>
          <a:xfrm>
            <a:off x="1907489" y="3934693"/>
            <a:ext cx="1306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Ηπατική Φλέβα</a:t>
            </a:r>
            <a:endParaRPr lang="en-GR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704952-E88F-9446-B906-269457C67075}"/>
              </a:ext>
            </a:extLst>
          </p:cNvPr>
          <p:cNvSpPr txBox="1"/>
          <p:nvPr/>
        </p:nvSpPr>
        <p:spPr>
          <a:xfrm>
            <a:off x="1964639" y="5299763"/>
            <a:ext cx="1306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Νεφρική Φλέβα</a:t>
            </a:r>
            <a:endParaRPr lang="en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E655A-4A30-244A-AA3E-FBCEE414CC48}"/>
              </a:ext>
            </a:extLst>
          </p:cNvPr>
          <p:cNvSpPr txBox="1"/>
          <p:nvPr/>
        </p:nvSpPr>
        <p:spPr>
          <a:xfrm>
            <a:off x="6278519" y="5513876"/>
            <a:ext cx="130676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Νεφρική Αρτηρία</a:t>
            </a:r>
            <a:endParaRPr lang="en-GR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B026B47-AEB7-3946-97A1-2EB01032422B}"/>
              </a:ext>
            </a:extLst>
          </p:cNvPr>
          <p:cNvSpPr txBox="1"/>
          <p:nvPr/>
        </p:nvSpPr>
        <p:spPr>
          <a:xfrm>
            <a:off x="6109855" y="6084818"/>
            <a:ext cx="13067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err="1"/>
              <a:t>Νεφροί</a:t>
            </a:r>
            <a:endParaRPr lang="en-GR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98E091-ED36-6745-A608-4006BCC28EE2}"/>
              </a:ext>
            </a:extLst>
          </p:cNvPr>
          <p:cNvSpPr txBox="1"/>
          <p:nvPr/>
        </p:nvSpPr>
        <p:spPr>
          <a:xfrm>
            <a:off x="6278519" y="6422164"/>
            <a:ext cx="130676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Κάτω Άκρα</a:t>
            </a:r>
            <a:endParaRPr lang="en-GR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5DC97E6-3EFA-D244-B5D8-9706CCBBFDF6}"/>
              </a:ext>
            </a:extLst>
          </p:cNvPr>
          <p:cNvSpPr txBox="1"/>
          <p:nvPr/>
        </p:nvSpPr>
        <p:spPr>
          <a:xfrm>
            <a:off x="6257735" y="4447670"/>
            <a:ext cx="1306766" cy="96795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dirty="0"/>
              <a:t>Στομάχι</a:t>
            </a:r>
          </a:p>
          <a:p>
            <a:pPr>
              <a:lnSpc>
                <a:spcPct val="150000"/>
              </a:lnSpc>
            </a:pPr>
            <a:r>
              <a:rPr lang="el-GR" sz="2000" dirty="0"/>
              <a:t> Έντερο</a:t>
            </a:r>
            <a:endParaRPr lang="en-GR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B53B2F5-E35A-794C-B7B7-5A963DE269EF}"/>
              </a:ext>
            </a:extLst>
          </p:cNvPr>
          <p:cNvSpPr txBox="1"/>
          <p:nvPr/>
        </p:nvSpPr>
        <p:spPr>
          <a:xfrm>
            <a:off x="6470068" y="1390660"/>
            <a:ext cx="14270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Πνεύμονες</a:t>
            </a:r>
            <a:endParaRPr lang="en-G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EEA2AFC-629F-6447-9448-399DAB5B9A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9571" y="4460379"/>
            <a:ext cx="3169245" cy="23251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D70B9A1-8EDD-7F4B-8DE6-A005B7185163}"/>
              </a:ext>
            </a:extLst>
          </p:cNvPr>
          <p:cNvSpPr txBox="1"/>
          <p:nvPr/>
        </p:nvSpPr>
        <p:spPr>
          <a:xfrm>
            <a:off x="8326581" y="4673105"/>
            <a:ext cx="2221169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400" dirty="0"/>
              <a:t>ΑΡΤΗΡΙΕΣ</a:t>
            </a:r>
          </a:p>
          <a:p>
            <a:endParaRPr lang="el-GR" sz="2400" dirty="0"/>
          </a:p>
          <a:p>
            <a:r>
              <a:rPr lang="el-GR" sz="2400" dirty="0"/>
              <a:t>ΦΛΕΒΕΣ</a:t>
            </a:r>
          </a:p>
          <a:p>
            <a:endParaRPr lang="el-GR" sz="2400" dirty="0"/>
          </a:p>
          <a:p>
            <a:r>
              <a:rPr lang="el-GR" sz="2400" dirty="0"/>
              <a:t>ΤΡΙΧΟΕΙΔΗ</a:t>
            </a:r>
            <a:endParaRPr lang="en-GR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400661-D76D-1241-87B9-3C0AAD89F52A}"/>
              </a:ext>
            </a:extLst>
          </p:cNvPr>
          <p:cNvSpPr txBox="1"/>
          <p:nvPr/>
        </p:nvSpPr>
        <p:spPr>
          <a:xfrm>
            <a:off x="1907489" y="3117455"/>
            <a:ext cx="1195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R" dirty="0"/>
              <a:t>Ά</a:t>
            </a:r>
            <a:r>
              <a:rPr lang="el-GR" dirty="0" err="1"/>
              <a:t>νω</a:t>
            </a:r>
            <a:r>
              <a:rPr lang="el-GR" dirty="0"/>
              <a:t> άκρα</a:t>
            </a:r>
            <a:endParaRPr lang="en-GR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9BFA4FF-4B28-204D-9321-0DF040F4C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2780" y="694738"/>
            <a:ext cx="3723951" cy="3504061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2ECA967-FC23-0041-9815-21FA28BA631D}"/>
              </a:ext>
            </a:extLst>
          </p:cNvPr>
          <p:cNvCxnSpPr>
            <a:cxnSpLocks/>
          </p:cNvCxnSpPr>
          <p:nvPr/>
        </p:nvCxnSpPr>
        <p:spPr>
          <a:xfrm>
            <a:off x="819150" y="819943"/>
            <a:ext cx="4953000" cy="0"/>
          </a:xfrm>
          <a:prstGeom prst="line">
            <a:avLst/>
          </a:prstGeom>
          <a:ln w="50800">
            <a:solidFill>
              <a:srgbClr val="33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2DF1A28-77F9-734B-BB8E-8B181DD74B3D}"/>
              </a:ext>
            </a:extLst>
          </p:cNvPr>
          <p:cNvSpPr txBox="1"/>
          <p:nvPr/>
        </p:nvSpPr>
        <p:spPr>
          <a:xfrm rot="16200000">
            <a:off x="517038" y="1921140"/>
            <a:ext cx="1680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ΜΙΚΡΗ ΚΥΚΛΟΦΟΡΙΑ</a:t>
            </a:r>
            <a:endParaRPr lang="en-GR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DCA5337-D383-8F4F-9A60-B2A04BEBA6E1}"/>
              </a:ext>
            </a:extLst>
          </p:cNvPr>
          <p:cNvSpPr txBox="1"/>
          <p:nvPr/>
        </p:nvSpPr>
        <p:spPr>
          <a:xfrm rot="16200000">
            <a:off x="480666" y="4315436"/>
            <a:ext cx="1680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/>
              <a:t>ΜΕΓΑΛΗ  ΚΥΚΛΟΦΟΡΙΑ</a:t>
            </a:r>
            <a:endParaRPr lang="en-GR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0621FC5-9183-5E45-BE49-2EE00A9DC9A6}"/>
              </a:ext>
            </a:extLst>
          </p:cNvPr>
          <p:cNvSpPr txBox="1"/>
          <p:nvPr/>
        </p:nvSpPr>
        <p:spPr>
          <a:xfrm>
            <a:off x="9658350" y="800773"/>
            <a:ext cx="14859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ΑΡΤΗΡΙΑ</a:t>
            </a:r>
            <a:endParaRPr lang="en-GR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8B9FEF2-CC51-B544-98F0-DD01F245A31C}"/>
              </a:ext>
            </a:extLst>
          </p:cNvPr>
          <p:cNvSpPr txBox="1"/>
          <p:nvPr/>
        </p:nvSpPr>
        <p:spPr>
          <a:xfrm>
            <a:off x="10706100" y="1390660"/>
            <a:ext cx="1257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ΤΡΙΧΟΕΙΔΗ</a:t>
            </a:r>
            <a:endParaRPr lang="en-GR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9D2A39-4C79-C542-801C-FEAD3AEEA2F2}"/>
              </a:ext>
            </a:extLst>
          </p:cNvPr>
          <p:cNvSpPr txBox="1"/>
          <p:nvPr/>
        </p:nvSpPr>
        <p:spPr>
          <a:xfrm>
            <a:off x="11176473" y="3117455"/>
            <a:ext cx="12573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/>
              <a:t>ΦΛΕΒΑ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296005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B90523-598C-C546-91BC-DC9E980D4A1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9000"/>
          </a:blip>
          <a:stretch>
            <a:fillRect/>
          </a:stretch>
        </p:blipFill>
        <p:spPr>
          <a:xfrm>
            <a:off x="876300" y="142267"/>
            <a:ext cx="10806094" cy="6734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8000"/>
              </a:srgbClr>
            </a:outerShdw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01F6B989-E281-5840-B752-F2641E5FADFE}"/>
              </a:ext>
            </a:extLst>
          </p:cNvPr>
          <p:cNvSpPr txBox="1">
            <a:spLocks/>
          </p:cNvSpPr>
          <p:nvPr/>
        </p:nvSpPr>
        <p:spPr bwMode="auto">
          <a:xfrm>
            <a:off x="509606" y="252226"/>
            <a:ext cx="22613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9pPr>
          </a:lstStyle>
          <a:p>
            <a:r>
              <a:rPr lang="el-GR" sz="4000" kern="0" dirty="0">
                <a:solidFill>
                  <a:srgbClr val="28ABAD"/>
                </a:solidFill>
                <a:latin typeface="+mn-lt"/>
              </a:rPr>
              <a:t>Η ΚΑΡΔΙΑ</a:t>
            </a:r>
            <a:endParaRPr lang="en-US" sz="4000" kern="0" dirty="0">
              <a:solidFill>
                <a:srgbClr val="28ABAD"/>
              </a:solidFill>
              <a:latin typeface="+mn-lt"/>
              <a:cs typeface="Farah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4D52184-F4E0-9841-9675-2457246D20A3}"/>
              </a:ext>
            </a:extLst>
          </p:cNvPr>
          <p:cNvCxnSpPr/>
          <p:nvPr/>
        </p:nvCxnSpPr>
        <p:spPr>
          <a:xfrm>
            <a:off x="443797" y="826762"/>
            <a:ext cx="2261303" cy="0"/>
          </a:xfrm>
          <a:prstGeom prst="line">
            <a:avLst/>
          </a:prstGeom>
          <a:ln w="50800">
            <a:solidFill>
              <a:srgbClr val="29B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F2651EC-8085-5246-BEAB-1C0DDEB96B8E}"/>
              </a:ext>
            </a:extLst>
          </p:cNvPr>
          <p:cNvSpPr txBox="1"/>
          <p:nvPr/>
        </p:nvSpPr>
        <p:spPr>
          <a:xfrm>
            <a:off x="509606" y="1219200"/>
            <a:ext cx="1080609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el-GR" sz="2600" dirty="0"/>
              <a:t>Με την βοήθεια του </a:t>
            </a:r>
            <a:r>
              <a:rPr lang="el-GR" sz="2600" dirty="0" err="1"/>
              <a:t>χρονόμετρου</a:t>
            </a:r>
            <a:r>
              <a:rPr lang="el-GR" sz="2600" dirty="0"/>
              <a:t> μετρήστε τις σφίξεις από μια αρτηρία που θα ψηλαφίσετε. Πόσες σφίξεις/παλμούς μετρήσατε στην διάρκεια 60 </a:t>
            </a:r>
            <a:r>
              <a:rPr lang="en-GB" sz="2600" dirty="0"/>
              <a:t>sec?</a:t>
            </a:r>
          </a:p>
          <a:p>
            <a:pPr marL="342900" indent="-342900" algn="just">
              <a:buFont typeface="+mj-lt"/>
              <a:buAutoNum type="arabicPeriod"/>
            </a:pPr>
            <a:endParaRPr lang="en-GB" sz="2600" dirty="0"/>
          </a:p>
          <a:p>
            <a:pPr marL="342900" indent="-342900" algn="just">
              <a:buFont typeface="+mj-lt"/>
              <a:buAutoNum type="arabicPeriod"/>
            </a:pPr>
            <a:endParaRPr lang="en-GB" sz="2600" dirty="0"/>
          </a:p>
          <a:p>
            <a:pPr marL="342900" indent="-342900" algn="just">
              <a:buFont typeface="+mj-lt"/>
              <a:buAutoNum type="arabicPeriod"/>
            </a:pPr>
            <a:r>
              <a:rPr lang="el-GR" sz="2600" dirty="0" err="1"/>
              <a:t>Ακροαστε</a:t>
            </a:r>
            <a:r>
              <a:rPr lang="en-GB" sz="2600" dirty="0" err="1"/>
              <a:t>ί</a:t>
            </a:r>
            <a:r>
              <a:rPr lang="el-GR" sz="2600" dirty="0"/>
              <a:t>τε τον εαυτό σας ή τον διπλανό σας με το στηθοσκόπιο. Πόσες φορές χτυπάει η καρδιά σας σε ένα λεπτό?</a:t>
            </a:r>
            <a:endParaRPr lang="en-GR" sz="2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88A1DF-7C5E-2B47-B984-0047D9E33C75}"/>
              </a:ext>
            </a:extLst>
          </p:cNvPr>
          <p:cNvSpPr txBox="1"/>
          <p:nvPr/>
        </p:nvSpPr>
        <p:spPr>
          <a:xfrm>
            <a:off x="2190750" y="4219737"/>
            <a:ext cx="83248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rgbClr val="29B0B9"/>
                </a:solidFill>
              </a:rPr>
              <a:t>Η καρδιά μας χτυπάει 100.000 φορές την ημέρα</a:t>
            </a:r>
          </a:p>
          <a:p>
            <a:endParaRPr lang="el-GR" sz="2400" b="1" dirty="0">
              <a:solidFill>
                <a:srgbClr val="29B0B9"/>
              </a:solidFill>
            </a:endParaRPr>
          </a:p>
          <a:p>
            <a:r>
              <a:rPr lang="el-GR" sz="2400" b="1" dirty="0">
                <a:solidFill>
                  <a:srgbClr val="29B0B9"/>
                </a:solidFill>
              </a:rPr>
              <a:t>40.000.000 φορές το χρόνο </a:t>
            </a:r>
          </a:p>
          <a:p>
            <a:endParaRPr lang="el-GR" sz="2400" b="1" dirty="0">
              <a:solidFill>
                <a:srgbClr val="29B0B9"/>
              </a:solidFill>
            </a:endParaRPr>
          </a:p>
          <a:p>
            <a:r>
              <a:rPr lang="el-GR" sz="2400" b="1" dirty="0">
                <a:solidFill>
                  <a:srgbClr val="29B0B9"/>
                </a:solidFill>
              </a:rPr>
              <a:t>Και 3.000.000.000 φορές σε όλη την διάρκεια της ζωής μας</a:t>
            </a:r>
            <a:endParaRPr lang="en-GR" sz="2400" b="1" dirty="0">
              <a:solidFill>
                <a:srgbClr val="29B0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48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DCDB6-8B1A-0A45-B37B-FDF064D72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149"/>
            <a:ext cx="10515600" cy="468081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είναι η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διεύρυνση του τοιχώματος των αρτηριών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που προκαλείται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από την πίεση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του αίματος, κάθε φορά που συστέλλονται οι κοιλίες της καρδιάς. </a:t>
            </a:r>
          </a:p>
          <a:p>
            <a:pPr>
              <a:lnSpc>
                <a:spcPct val="120000"/>
              </a:lnSpc>
            </a:pP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Κάθε παλμός της καρδιάς προκαλεί ένα σφυγμό στις αρτηρίες με αποτέλεσμα ο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ρυθμός των σφυγμών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να είναι ίδιος με το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ρυθμό των παλμών. </a:t>
            </a:r>
          </a:p>
          <a:p>
            <a:pPr>
              <a:lnSpc>
                <a:spcPct val="120000"/>
              </a:lnSpc>
            </a:pP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Επειδή ο σφυγμός μεταδίδεται κατά μήκος του τοιχώματος των αρτηριών μπορεί να ψηλαφηθεί σε κάποια σημεία του σώματος, όπως είναι ο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καρπός του χεριού (κερκιδική αρτηρία)</a:t>
            </a:r>
            <a:r>
              <a:rPr lang="el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λαιμός (καρωτιδικές αρτηρίες)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20000"/>
              </a:lnSpc>
            </a:pP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Ο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σφυγμός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ανιχνεύεται σε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αρτηρίες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GR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όχι σε φλέβες </a:t>
            </a:r>
            <a:r>
              <a:rPr lang="en-GR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διότι το αίμα κινείται γρηγορότερα μέσα στις αρτηρίες και ασκεί μεγαλύτερη πίεση στα τοιχώματά του</a:t>
            </a:r>
          </a:p>
          <a:p>
            <a:endParaRPr lang="en-GR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9B040A6-3F12-624D-855D-A90FA2E946FA}"/>
              </a:ext>
            </a:extLst>
          </p:cNvPr>
          <p:cNvSpPr txBox="1">
            <a:spLocks/>
          </p:cNvSpPr>
          <p:nvPr/>
        </p:nvSpPr>
        <p:spPr bwMode="auto">
          <a:xfrm>
            <a:off x="838200" y="479425"/>
            <a:ext cx="3251903" cy="10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Frutiger LT Com 45 Light" pitchFamily="1" charset="0"/>
              </a:defRPr>
            </a:lvl9pPr>
          </a:lstStyle>
          <a:p>
            <a:r>
              <a:rPr lang="en-GB" sz="4000" kern="0" dirty="0">
                <a:solidFill>
                  <a:srgbClr val="28ABAD"/>
                </a:solidFill>
                <a:latin typeface="+mn-lt"/>
              </a:rPr>
              <a:t>O </a:t>
            </a:r>
            <a:r>
              <a:rPr lang="el-GR" sz="4000" kern="0" dirty="0">
                <a:solidFill>
                  <a:srgbClr val="28ABAD"/>
                </a:solidFill>
                <a:latin typeface="+mn-lt"/>
              </a:rPr>
              <a:t>σφυγμός</a:t>
            </a:r>
            <a:endParaRPr lang="en-US" sz="4000" kern="0" dirty="0">
              <a:solidFill>
                <a:srgbClr val="28ABAD"/>
              </a:solidFill>
              <a:latin typeface="+mn-lt"/>
              <a:cs typeface="Farah" pitchFamily="2" charset="-78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EFEDCD-21D0-BB40-B5B1-CD1A76DBDBBA}"/>
              </a:ext>
            </a:extLst>
          </p:cNvPr>
          <p:cNvCxnSpPr>
            <a:cxnSpLocks/>
          </p:cNvCxnSpPr>
          <p:nvPr/>
        </p:nvCxnSpPr>
        <p:spPr>
          <a:xfrm>
            <a:off x="800100" y="1101074"/>
            <a:ext cx="2576494" cy="0"/>
          </a:xfrm>
          <a:prstGeom prst="line">
            <a:avLst/>
          </a:prstGeom>
          <a:ln w="50800">
            <a:solidFill>
              <a:srgbClr val="29B0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99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0F35986-24E2-BF47-9DA4-50EA68D10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453"/>
            <a:ext cx="9048750" cy="684590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733BEB-4CF6-0440-B947-6C420809E544}"/>
              </a:ext>
            </a:extLst>
          </p:cNvPr>
          <p:cNvSpPr txBox="1"/>
          <p:nvPr/>
        </p:nvSpPr>
        <p:spPr>
          <a:xfrm>
            <a:off x="6324601" y="24786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F0000"/>
                </a:solidFill>
              </a:rPr>
              <a:t>ΤΟ ΤΑΞΙΔΙ ΤΟΥ ΑΙΜΑΤΟΣ</a:t>
            </a:r>
            <a:endParaRPr lang="en-G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44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FC6BF5-E58C-A64A-95CB-1B0B69E1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199" y="438155"/>
            <a:ext cx="10813083" cy="64198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71D2ED-AE5A-BF48-84AF-B8A36EF75BFB}"/>
              </a:ext>
            </a:extLst>
          </p:cNvPr>
          <p:cNvSpPr txBox="1"/>
          <p:nvPr/>
        </p:nvSpPr>
        <p:spPr>
          <a:xfrm>
            <a:off x="599661" y="177899"/>
            <a:ext cx="64297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29B0B9"/>
                </a:solidFill>
              </a:rPr>
              <a:t>ΤΟ ΤΑΞΙΔΙ ΤΟΥ ΑΙΜΑΤΟΣ</a:t>
            </a:r>
            <a:endParaRPr lang="en-GR" sz="4000" b="1" dirty="0">
              <a:solidFill>
                <a:srgbClr val="29B0B9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96D047-A6E4-5E4C-8AFC-0410A3BF74A9}"/>
              </a:ext>
            </a:extLst>
          </p:cNvPr>
          <p:cNvCxnSpPr>
            <a:cxnSpLocks/>
          </p:cNvCxnSpPr>
          <p:nvPr/>
        </p:nvCxnSpPr>
        <p:spPr>
          <a:xfrm>
            <a:off x="599661" y="847685"/>
            <a:ext cx="5363710" cy="0"/>
          </a:xfrm>
          <a:prstGeom prst="line">
            <a:avLst/>
          </a:prstGeom>
          <a:ln w="50800">
            <a:solidFill>
              <a:srgbClr val="33D0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0714AB9-AB50-8C4C-96FD-134B38086076}"/>
              </a:ext>
            </a:extLst>
          </p:cNvPr>
          <p:cNvSpPr/>
          <p:nvPr/>
        </p:nvSpPr>
        <p:spPr>
          <a:xfrm>
            <a:off x="793750" y="888832"/>
            <a:ext cx="4330700" cy="723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03FAC0-8598-1B48-B22C-1D726D7ED381}"/>
              </a:ext>
            </a:extLst>
          </p:cNvPr>
          <p:cNvSpPr txBox="1"/>
          <p:nvPr/>
        </p:nvSpPr>
        <p:spPr>
          <a:xfrm>
            <a:off x="965199" y="1203202"/>
            <a:ext cx="34198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FB7301"/>
                </a:solidFill>
              </a:rPr>
              <a:t>ΑΙΜΟΠΟΙΗΣΗ</a:t>
            </a:r>
            <a:endParaRPr lang="en-GR" sz="4000" b="1" dirty="0">
              <a:solidFill>
                <a:srgbClr val="FB730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97B120-E353-BA42-88E3-578741FD8E13}"/>
              </a:ext>
            </a:extLst>
          </p:cNvPr>
          <p:cNvSpPr txBox="1"/>
          <p:nvPr/>
        </p:nvSpPr>
        <p:spPr>
          <a:xfrm>
            <a:off x="6858000" y="1250782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ΒΛΑΣΤΟΚΥΤΤΑΡΟ</a:t>
            </a:r>
          </a:p>
          <a:p>
            <a:endParaRPr lang="en-GR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2F674D-B28F-B443-83AF-985A01535EEC}"/>
              </a:ext>
            </a:extLst>
          </p:cNvPr>
          <p:cNvSpPr txBox="1"/>
          <p:nvPr/>
        </p:nvSpPr>
        <p:spPr>
          <a:xfrm>
            <a:off x="6763647" y="1289566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b="1" dirty="0"/>
              <a:t>ΒΛΑΣΤΟΚΥΤΤΑΡΟ</a:t>
            </a:r>
          </a:p>
          <a:p>
            <a:endParaRPr lang="en-GR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11D8A-64C9-514D-82BA-910252AC24D8}"/>
              </a:ext>
            </a:extLst>
          </p:cNvPr>
          <p:cNvSpPr txBox="1"/>
          <p:nvPr/>
        </p:nvSpPr>
        <p:spPr>
          <a:xfrm>
            <a:off x="5181600" y="2400300"/>
            <a:ext cx="2286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Πρόγονος </a:t>
            </a:r>
          </a:p>
          <a:p>
            <a:pPr algn="ctr"/>
            <a:r>
              <a:rPr lang="el-GR" b="1" dirty="0"/>
              <a:t>Μυελικής Σειράς</a:t>
            </a:r>
            <a:endParaRPr lang="en-GR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0EAD5E7-234C-5F46-91B6-1A49BF4F9BE3}"/>
              </a:ext>
            </a:extLst>
          </p:cNvPr>
          <p:cNvSpPr txBox="1"/>
          <p:nvPr/>
        </p:nvSpPr>
        <p:spPr>
          <a:xfrm>
            <a:off x="7905750" y="2400300"/>
            <a:ext cx="2057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b="1" dirty="0"/>
              <a:t>Πρόγονος </a:t>
            </a:r>
          </a:p>
          <a:p>
            <a:pPr algn="ctr"/>
            <a:r>
              <a:rPr lang="el-GR" b="1" dirty="0"/>
              <a:t>Λεμφικής Σειράς</a:t>
            </a:r>
            <a:endParaRPr lang="en-GR" b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D962CE-BDFF-944E-AA0D-03C6EFC89F28}"/>
              </a:ext>
            </a:extLst>
          </p:cNvPr>
          <p:cNvSpPr txBox="1"/>
          <p:nvPr/>
        </p:nvSpPr>
        <p:spPr>
          <a:xfrm>
            <a:off x="2367116" y="4672831"/>
            <a:ext cx="14047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err="1"/>
              <a:t>Ηωσινόφιλο</a:t>
            </a:r>
            <a:endParaRPr lang="en-GR" sz="1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FD0B940-D27B-DA46-8D96-9DCA1576AE04}"/>
              </a:ext>
            </a:extLst>
          </p:cNvPr>
          <p:cNvSpPr txBox="1"/>
          <p:nvPr/>
        </p:nvSpPr>
        <p:spPr>
          <a:xfrm>
            <a:off x="3719666" y="4691881"/>
            <a:ext cx="14047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err="1"/>
              <a:t>Βασεόφιλο</a:t>
            </a:r>
            <a:endParaRPr lang="en-GR" sz="16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1AE6AA-076F-BF4F-8B9E-67CA57445796}"/>
              </a:ext>
            </a:extLst>
          </p:cNvPr>
          <p:cNvSpPr txBox="1"/>
          <p:nvPr/>
        </p:nvSpPr>
        <p:spPr>
          <a:xfrm>
            <a:off x="413718" y="4672831"/>
            <a:ext cx="195626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 err="1"/>
              <a:t>Μεγακαρυοκύτταρο</a:t>
            </a:r>
            <a:endParaRPr lang="en-GR" sz="16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C04DCC-CE13-1F4D-8310-C2BA5E6DF48E}"/>
              </a:ext>
            </a:extLst>
          </p:cNvPr>
          <p:cNvSpPr txBox="1"/>
          <p:nvPr/>
        </p:nvSpPr>
        <p:spPr>
          <a:xfrm>
            <a:off x="4996016" y="4615681"/>
            <a:ext cx="10999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/>
              <a:t>Ερυθρό</a:t>
            </a:r>
          </a:p>
          <a:p>
            <a:r>
              <a:rPr lang="el-GR" sz="1600" b="1" dirty="0"/>
              <a:t>κύτταρο</a:t>
            </a:r>
            <a:endParaRPr lang="en-GR" sz="16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FA91BE-29A9-B145-A3E1-2A930135FE5D}"/>
              </a:ext>
            </a:extLst>
          </p:cNvPr>
          <p:cNvSpPr txBox="1"/>
          <p:nvPr/>
        </p:nvSpPr>
        <p:spPr>
          <a:xfrm>
            <a:off x="7505700" y="4672831"/>
            <a:ext cx="16143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/>
              <a:t>Ουδετερόφιλο</a:t>
            </a:r>
            <a:endParaRPr lang="en-GR" sz="16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33D9A5-7B79-4F4D-A8B6-F3E20C5F621B}"/>
              </a:ext>
            </a:extLst>
          </p:cNvPr>
          <p:cNvSpPr txBox="1"/>
          <p:nvPr/>
        </p:nvSpPr>
        <p:spPr>
          <a:xfrm>
            <a:off x="5963190" y="4653780"/>
            <a:ext cx="161433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/>
              <a:t>Μονοκύτταρο</a:t>
            </a:r>
            <a:endParaRPr lang="en-GR" sz="16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AFECE4-7F82-9F4A-AFFD-1648D55668CA}"/>
              </a:ext>
            </a:extLst>
          </p:cNvPr>
          <p:cNvSpPr txBox="1"/>
          <p:nvPr/>
        </p:nvSpPr>
        <p:spPr>
          <a:xfrm>
            <a:off x="1391850" y="6440130"/>
            <a:ext cx="140478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1600" b="1" dirty="0"/>
              <a:t>Αιμοπετάλια</a:t>
            </a:r>
            <a:endParaRPr lang="en-GR" sz="16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EC6850D-9F19-6B49-8816-E382183DB2A4}"/>
              </a:ext>
            </a:extLst>
          </p:cNvPr>
          <p:cNvSpPr txBox="1"/>
          <p:nvPr/>
        </p:nvSpPr>
        <p:spPr>
          <a:xfrm>
            <a:off x="9163049" y="4726429"/>
            <a:ext cx="278668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1600" b="1" dirty="0"/>
              <a:t>Β και Τ λεμφοκύτταρα</a:t>
            </a:r>
            <a:endParaRPr lang="en-GR" sz="16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33C826-878C-974E-8862-727ED6F8C5C2}"/>
              </a:ext>
            </a:extLst>
          </p:cNvPr>
          <p:cNvSpPr txBox="1"/>
          <p:nvPr/>
        </p:nvSpPr>
        <p:spPr>
          <a:xfrm>
            <a:off x="5318539" y="6459180"/>
            <a:ext cx="2872960" cy="417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R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FBECD7-CE57-0849-BB83-38BBB748EFD0}"/>
              </a:ext>
            </a:extLst>
          </p:cNvPr>
          <p:cNvSpPr txBox="1"/>
          <p:nvPr/>
        </p:nvSpPr>
        <p:spPr>
          <a:xfrm>
            <a:off x="8905322" y="6569749"/>
            <a:ext cx="2872960" cy="4178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R" dirty="0"/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AAB57D63-EFF0-9A44-A870-F16CE374DFC8}"/>
              </a:ext>
            </a:extLst>
          </p:cNvPr>
          <p:cNvSpPr/>
          <p:nvPr/>
        </p:nvSpPr>
        <p:spPr>
          <a:xfrm>
            <a:off x="793750" y="5543550"/>
            <a:ext cx="2368550" cy="1235134"/>
          </a:xfrm>
          <a:prstGeom prst="roundRect">
            <a:avLst/>
          </a:prstGeom>
          <a:noFill/>
          <a:ln w="50800">
            <a:solidFill>
              <a:srgbClr val="FB7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ABC07B5F-7E16-E245-923D-A2172D39791E}"/>
              </a:ext>
            </a:extLst>
          </p:cNvPr>
          <p:cNvSpPr/>
          <p:nvPr/>
        </p:nvSpPr>
        <p:spPr>
          <a:xfrm>
            <a:off x="2352622" y="3574877"/>
            <a:ext cx="6638978" cy="1839042"/>
          </a:xfrm>
          <a:prstGeom prst="roundRect">
            <a:avLst/>
          </a:prstGeom>
          <a:noFill/>
          <a:ln w="50800">
            <a:solidFill>
              <a:srgbClr val="FB73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55EBBD37-C2D9-524C-92A0-5F1EA82C7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561" y="952002"/>
            <a:ext cx="10813083" cy="590599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08C97A6-BD2F-714D-B298-73D5F2B581F0}"/>
              </a:ext>
            </a:extLst>
          </p:cNvPr>
          <p:cNvSpPr txBox="1"/>
          <p:nvPr/>
        </p:nvSpPr>
        <p:spPr>
          <a:xfrm>
            <a:off x="9120033" y="3574877"/>
            <a:ext cx="3023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ΒΛΑΣΤΟΚΥΤΤΑΡΟ</a:t>
            </a:r>
            <a:endParaRPr lang="en-GR" sz="28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7C4E040-FC37-3D4E-9B63-A6AA46CD9AD6}"/>
              </a:ext>
            </a:extLst>
          </p:cNvPr>
          <p:cNvSpPr txBox="1"/>
          <p:nvPr/>
        </p:nvSpPr>
        <p:spPr>
          <a:xfrm>
            <a:off x="9120033" y="5890102"/>
            <a:ext cx="30237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2800" b="1" dirty="0"/>
              <a:t>ΕΡΥΘΡΟΒΛΑΣΤΗΣ</a:t>
            </a:r>
            <a:endParaRPr lang="en-GR" sz="2800" b="1" dirty="0"/>
          </a:p>
        </p:txBody>
      </p:sp>
    </p:spTree>
    <p:extLst>
      <p:ext uri="{BB962C8B-B14F-4D97-AF65-F5344CB8AC3E}">
        <p14:creationId xmlns:p14="http://schemas.microsoft.com/office/powerpoint/2010/main" val="411109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1" grpId="0" animBg="1"/>
      <p:bldP spid="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CD62FA-56F1-0244-BD22-EBE23DF5C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300" y="993852"/>
            <a:ext cx="10947400" cy="5867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067D4E-44D2-4A41-BCB0-90C8EF186EAF}"/>
              </a:ext>
            </a:extLst>
          </p:cNvPr>
          <p:cNvSpPr txBox="1"/>
          <p:nvPr/>
        </p:nvSpPr>
        <p:spPr>
          <a:xfrm>
            <a:off x="622300" y="285966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b="1" dirty="0">
                <a:solidFill>
                  <a:srgbClr val="29B0B9"/>
                </a:solidFill>
              </a:rPr>
              <a:t>ΤΟ ΤΑΞΙΔΙ ΤΟΥ ΑΙΜΑΤΟΣ</a:t>
            </a:r>
            <a:endParaRPr lang="en-GR" sz="4000" b="1" dirty="0">
              <a:solidFill>
                <a:srgbClr val="29B0B9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C31FD0-D9C0-C14A-A9C2-8C958A5A06DE}"/>
              </a:ext>
            </a:extLst>
          </p:cNvPr>
          <p:cNvSpPr txBox="1"/>
          <p:nvPr/>
        </p:nvSpPr>
        <p:spPr>
          <a:xfrm>
            <a:off x="3355975" y="6202702"/>
            <a:ext cx="6267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3"/>
              </a:rPr>
              <a:t>https://photodentro.edu.gr/v/item/ds/8521/855</a:t>
            </a:r>
            <a:endParaRPr lang="el-GR" sz="2400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5794016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514</Words>
  <Application>Microsoft Macintosh PowerPoint</Application>
  <PresentationFormat>Widescreen</PresentationFormat>
  <Paragraphs>100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Vassiliki Bariami</dc:creator>
  <cp:lastModifiedBy>Vassiliki Bariami</cp:lastModifiedBy>
  <cp:revision>43</cp:revision>
  <dcterms:created xsi:type="dcterms:W3CDTF">2025-05-13T17:11:09Z</dcterms:created>
  <dcterms:modified xsi:type="dcterms:W3CDTF">2025-05-13T23:31:12Z</dcterms:modified>
</cp:coreProperties>
</file>