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Ηλίας Νέσσερης" userId="5be30c0f1b36bb59" providerId="LiveId" clId="{072165CB-4127-4859-8B18-7F300D347024}"/>
    <pc:docChg chg="undo redo custSel addSld delSld modSld sldOrd">
      <pc:chgData name="Ηλίας Νέσσερης" userId="5be30c0f1b36bb59" providerId="LiveId" clId="{072165CB-4127-4859-8B18-7F300D347024}" dt="2025-11-13T22:08:15.275" v="13744" actId="20577"/>
      <pc:docMkLst>
        <pc:docMk/>
      </pc:docMkLst>
      <pc:sldChg chg="addSp delSp modSp new mod">
        <pc:chgData name="Ηλίας Νέσσερης" userId="5be30c0f1b36bb59" providerId="LiveId" clId="{072165CB-4127-4859-8B18-7F300D347024}" dt="2025-11-11T22:01:24.670" v="12735" actId="1076"/>
        <pc:sldMkLst>
          <pc:docMk/>
          <pc:sldMk cId="3969383358" sldId="256"/>
        </pc:sldMkLst>
        <pc:spChg chg="add mod">
          <ac:chgData name="Ηλίας Νέσσερης" userId="5be30c0f1b36bb59" providerId="LiveId" clId="{072165CB-4127-4859-8B18-7F300D347024}" dt="2025-11-11T22:01:24.670" v="12735" actId="1076"/>
          <ac:spMkLst>
            <pc:docMk/>
            <pc:sldMk cId="3969383358" sldId="256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2:01:29.994" v="12736" actId="1076"/>
        <pc:sldMkLst>
          <pc:docMk/>
          <pc:sldMk cId="3517381347" sldId="257"/>
        </pc:sldMkLst>
        <pc:spChg chg="mod">
          <ac:chgData name="Ηλίας Νέσσερης" userId="5be30c0f1b36bb59" providerId="LiveId" clId="{072165CB-4127-4859-8B18-7F300D347024}" dt="2025-11-11T22:01:29.994" v="12736" actId="1076"/>
          <ac:spMkLst>
            <pc:docMk/>
            <pc:sldMk cId="3517381347" sldId="257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3:03:38.817" v="13229" actId="20577"/>
        <pc:sldMkLst>
          <pc:docMk/>
          <pc:sldMk cId="768161628" sldId="258"/>
        </pc:sldMkLst>
        <pc:spChg chg="mod">
          <ac:chgData name="Ηλίας Νέσσερης" userId="5be30c0f1b36bb59" providerId="LiveId" clId="{072165CB-4127-4859-8B18-7F300D347024}" dt="2025-11-11T23:03:38.817" v="13229" actId="20577"/>
          <ac:spMkLst>
            <pc:docMk/>
            <pc:sldMk cId="768161628" sldId="258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2:04:38.499" v="12849" actId="20577"/>
        <pc:sldMkLst>
          <pc:docMk/>
          <pc:sldMk cId="2251199115" sldId="260"/>
        </pc:sldMkLst>
        <pc:spChg chg="mod">
          <ac:chgData name="Ηλίας Νέσσερης" userId="5be30c0f1b36bb59" providerId="LiveId" clId="{072165CB-4127-4859-8B18-7F300D347024}" dt="2025-11-11T22:04:38.499" v="12849" actId="20577"/>
          <ac:spMkLst>
            <pc:docMk/>
            <pc:sldMk cId="2251199115" sldId="260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2:08:55.343" v="12973" actId="207"/>
        <pc:sldMkLst>
          <pc:docMk/>
          <pc:sldMk cId="1117502891" sldId="261"/>
        </pc:sldMkLst>
        <pc:spChg chg="mod">
          <ac:chgData name="Ηλίας Νέσσερης" userId="5be30c0f1b36bb59" providerId="LiveId" clId="{072165CB-4127-4859-8B18-7F300D347024}" dt="2025-11-11T22:08:55.343" v="12973" actId="207"/>
          <ac:spMkLst>
            <pc:docMk/>
            <pc:sldMk cId="1117502891" sldId="261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3:05:52.059" v="13277" actId="20577"/>
        <pc:sldMkLst>
          <pc:docMk/>
          <pc:sldMk cId="3634032654" sldId="262"/>
        </pc:sldMkLst>
        <pc:spChg chg="mod">
          <ac:chgData name="Ηλίας Νέσσερης" userId="5be30c0f1b36bb59" providerId="LiveId" clId="{072165CB-4127-4859-8B18-7F300D347024}" dt="2025-11-11T23:05:52.059" v="13277" actId="20577"/>
          <ac:spMkLst>
            <pc:docMk/>
            <pc:sldMk cId="3634032654" sldId="262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3:09:12.597" v="13584" actId="20577"/>
        <pc:sldMkLst>
          <pc:docMk/>
          <pc:sldMk cId="4017154127" sldId="263"/>
        </pc:sldMkLst>
        <pc:spChg chg="mod">
          <ac:chgData name="Ηλίας Νέσσερης" userId="5be30c0f1b36bb59" providerId="LiveId" clId="{072165CB-4127-4859-8B18-7F300D347024}" dt="2025-11-11T23:09:12.597" v="13584" actId="20577"/>
          <ac:spMkLst>
            <pc:docMk/>
            <pc:sldMk cId="4017154127" sldId="263"/>
            <ac:spMk id="4" creationId="{E19D9152-FC41-FA58-A280-82A0C3335E6B}"/>
          </ac:spMkLst>
        </pc:spChg>
      </pc:sldChg>
      <pc:sldChg chg="modSp add mod">
        <pc:chgData name="Ηλίας Νέσσερης" userId="5be30c0f1b36bb59" providerId="LiveId" clId="{072165CB-4127-4859-8B18-7F300D347024}" dt="2025-11-11T23:14:47.663" v="13740" actId="207"/>
        <pc:sldMkLst>
          <pc:docMk/>
          <pc:sldMk cId="1187605116" sldId="264"/>
        </pc:sldMkLst>
        <pc:spChg chg="mod">
          <ac:chgData name="Ηλίας Νέσσερης" userId="5be30c0f1b36bb59" providerId="LiveId" clId="{072165CB-4127-4859-8B18-7F300D347024}" dt="2025-11-11T23:14:47.663" v="13740" actId="207"/>
          <ac:spMkLst>
            <pc:docMk/>
            <pc:sldMk cId="1187605116" sldId="264"/>
            <ac:spMk id="4" creationId="{E19D9152-FC41-FA58-A280-82A0C3335E6B}"/>
          </ac:spMkLst>
        </pc:spChg>
      </pc:sldChg>
      <pc:sldChg chg="modSp mod">
        <pc:chgData name="Ηλίας Νέσσερης" userId="5be30c0f1b36bb59" providerId="LiveId" clId="{072165CB-4127-4859-8B18-7F300D347024}" dt="2025-11-13T22:08:15.275" v="13744" actId="20577"/>
        <pc:sldMkLst>
          <pc:docMk/>
          <pc:sldMk cId="2985745262" sldId="265"/>
        </pc:sldMkLst>
        <pc:spChg chg="mod">
          <ac:chgData name="Ηλίας Νέσσερης" userId="5be30c0f1b36bb59" providerId="LiveId" clId="{072165CB-4127-4859-8B18-7F300D347024}" dt="2025-11-13T22:08:15.275" v="13744" actId="20577"/>
          <ac:spMkLst>
            <pc:docMk/>
            <pc:sldMk cId="2985745262" sldId="265"/>
            <ac:spMk id="4" creationId="{E19D9152-FC41-FA58-A280-82A0C3335E6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E2B70-8F1B-45AC-95F5-82CDCE600889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4BB6A-BDDF-4331-A41F-5D2AD05D00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7769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4BB6A-BDDF-4331-A41F-5D2AD05D0044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2678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D7C702-4ADF-73C0-68E5-8A937184D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F63E11C-C5D0-80DB-26B6-677440552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53C838B-02E1-5A7E-C78D-EE07115A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0364C9-7EE7-4FB2-F1E0-014EB02F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1895E5-0D29-BA61-B949-FACF3C50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309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ED301C-E291-8F2D-7CA6-7D7369A79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962B879-F42E-6786-B01E-E427BFCBA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5D09040-8B40-F1D4-1246-13E1F220B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969F36F-1D85-08C0-BC68-019DDA940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4E65D6B-4832-1EA6-40B6-591E3F39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749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852E78D-EAC1-8F9D-BFA0-B93C4A6C88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606CEB6-1432-1B4E-37FB-A3D52009F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69DB11-4173-35AA-B8EF-46B3DE300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93BA603-A302-4E24-A3A0-47087FD14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8717A89-4A91-3434-56FD-55E62619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683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76A86F-E830-6505-C0F2-ACB07322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737049-1D7B-0840-0979-734223CCB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1737B1B-2A47-36B0-7DFB-362261711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0AFD74-E377-4EAE-5DA5-033DDE1A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C427DB6-0B3B-5637-E3E3-ACD7607C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16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1170B0-29A4-E04D-A4EB-67B9AA1EA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DA10CEF-01AA-B095-E4D8-7C04984F5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08D733-7E7B-6253-841D-CCC97FDA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411260-49E7-0E44-BC91-A7510BA23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C7F751-45CD-31B7-4BBB-9564B96E8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60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394D69-8E57-2E65-F0B7-606426108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61ECB8-B755-482E-E171-1BAC0117A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7D9415-359C-1A63-15A0-475ACB71E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F6D48AD-EA2D-2338-E2C3-50F2D95BC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4D912A4-7BAD-F862-907C-62ACD0253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DAE512A-C59D-F65C-7D1A-C7E8AA808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042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316E6B-5A31-BAE3-4C58-1E912E50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AC9C26C-79E7-E90B-51E4-1E1EBBD6F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99CB697-9E11-3055-A33A-304F6890C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06EFAF6-446D-FA6E-7230-2DBBC341B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6874E00-CBAC-B4BA-4F69-8C7A83EED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4272EF2-859B-28C4-4205-782568B5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6A015C0-6D50-105C-807F-3D88039E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4BEFC39-625A-3403-EE71-74EF2B803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500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B4D89A-1256-07FE-C5CC-C12ED43B8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A9EBE10-13FD-046A-F7B1-131BD906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21D5642-832D-39A4-29D7-FD5B876D8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A4F2A89-2A24-B9E9-8D46-AFBC8EB5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921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CF6814A-5E6F-DC9A-57D4-45533CF77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78BB05E-7900-6D4C-7D2A-D1DFC53A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16AAD08-82A1-8A5D-5CDF-203869AF2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755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CD56A6-62A6-5DD8-8AA0-30D8BB1DE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5B1E54-1764-9F66-FB57-E476D05DA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42F5BE9-F6DE-455D-7497-442424530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BB49E72-DD17-3725-1C7E-D1C35176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6841C0C-8C35-8CDF-AB94-5C2EBBFD3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652FAB0-8A1E-4619-D953-1F901014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87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FC6B93-9DA6-E0B2-9461-3656F671F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C2B4A49-3A0D-C462-A5DE-8BE4EC0BD3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5216A8E-F8DF-AF41-1527-F99889EE0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26AA302-432A-04EA-6B4D-AF388BB4B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2091A65-2524-81B1-2FE1-1BF6EB8D8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99FCFD5-23DE-EF90-04BC-4D92793E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754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A0B6FC5-939E-36C9-A785-804D90F0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E51B7F-A784-E864-B341-C17957E73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DFF8710-982F-F7FA-177A-C62786A09E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B6EC2-6E6A-46D1-B17A-2B94AE8866A3}" type="datetimeFigureOut">
              <a:rPr lang="el-GR" smtClean="0"/>
              <a:t>13/11/2025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D36ACE-2E16-5D31-9821-4E62BDE7C6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DE6F346-DEFA-D973-A6FA-891090890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66669-1BB4-482D-A758-DF7F00856E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37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682094"/>
            <a:ext cx="1144905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ΕΙΔΗ ΔΕΥΤΕΡΕΥΟΥΣΩΝ ΠΡΟΤΑΣΕΩΝ: ΟΝΟΜΑΤΙΚΕΣ</a:t>
            </a:r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Οι δευτερεύουσες προτάσεις χωρίζονται σε δύο μεγάλες κατηγορίες, στις </a:t>
            </a:r>
            <a:r>
              <a:rPr 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ονοματικές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και τις </a:t>
            </a:r>
            <a:r>
              <a:rPr 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επιρρηματικές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Ονοματικές ονομάζονται οι δευτερεύουσες προτάσεις που είναι ισοδύναμες με</a:t>
            </a:r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ονόματα, ουσιαστικά, επίθετα ή αντωνυμίες, και:</a:t>
            </a:r>
          </a:p>
          <a:p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• εξαρτώνται από μια άλλη πρόταση (κύρια ή δευτερεύουσα)</a:t>
            </a:r>
          </a:p>
          <a:p>
            <a:pPr algn="just"/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• μπορούν να χρησιμοποιηθούν στη θέση ονομάτων και αντωνυμιών, δηλαδή ως</a:t>
            </a:r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υποκείμενα, αντικείμενα ή ονοματικοί προσδιορισμοί (παράθεση, επεξήγηση κ.λπ.), π.χ. </a:t>
            </a:r>
            <a:r>
              <a:rPr lang="el-GR" sz="22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Ο μάρτυρας κατέθεσε ότι είδε το πρόσωπο του ληστή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Τα είδη των ονοματικών προτάσεων: 	•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ειδικές</a:t>
            </a:r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		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•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βουλητικές</a:t>
            </a:r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		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•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ενδοιαστικές</a:t>
            </a:r>
          </a:p>
          <a:p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		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•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ονοματικές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αναφορικές</a:t>
            </a:r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		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	•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πλάγιες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ερωτηματικές</a:t>
            </a:r>
          </a:p>
        </p:txBody>
      </p:sp>
    </p:spTree>
    <p:extLst>
      <p:ext uri="{BB962C8B-B14F-4D97-AF65-F5344CB8AC3E}">
        <p14:creationId xmlns:p14="http://schemas.microsoft.com/office/powerpoint/2010/main" val="3969383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605150"/>
            <a:ext cx="1144905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+mn-ea"/>
                <a:cs typeface="Times New Roman" panose="02020603050405020304" pitchFamily="18" charset="0"/>
              </a:rPr>
              <a:t>ΕΝΔΟΙΑΣΤΙΚΕΣ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Λειτουργούν συντακτικά ως: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Αντικείμενο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προσωπικά ρήματα ή περιφράσεις, π.χ. </a:t>
            </a:r>
            <a:r>
              <a:rPr lang="el-GR" sz="2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Φοβάμαι μην αργήσω στο ραντεβού μου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Υποκείμενο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απρόσωπα ρήματα και απρόσωπες εκφράσεις, π.χ.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Με τρομάζει μήπως γίνει νέος σεισμός.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Επεξήγηση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ουσιαστικά και αντωνυμίες, π.χ.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Υπάρχει πάντα ο φόβος μήπως η επιχείρηση δεν επιβιώσει.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alatino Linotype" panose="02040502050505030304" pitchFamily="18" charset="0"/>
            </a:endParaRPr>
          </a:p>
          <a:p>
            <a:pPr algn="just"/>
            <a:endParaRPr lang="el-GR" sz="24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6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179249"/>
            <a:ext cx="1144905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ΕΙΔΗ ΔΕΥΤΕΡΕΥΟΥΣΩΝ ΠΡΟΤΑΣΕΩΝ: ΕΠΙΡΡΗΜΑΤΙΚΕΣ</a:t>
            </a:r>
          </a:p>
          <a:p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Οι δευτερεύουσες προτάσεις χωρίζονται σε δύο μεγάλες κατηγορίες, στις ονοματικές και τις επιρρηματικές.</a:t>
            </a:r>
            <a:endParaRPr lang="en-US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l-GR" sz="22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Επιρρηματικές</a:t>
            </a:r>
            <a:r>
              <a:rPr lang="el-GR" sz="2200" b="1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ονομάζονται οι δευτερεύουσες προτάσεις που προσδιορίζουν</a:t>
            </a:r>
            <a:r>
              <a:rPr lang="en-US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ως επιρρηματικοί προσδιορισμοί κυρίως το ρήμα των προτάσεων από τις οποίες</a:t>
            </a:r>
            <a:r>
              <a:rPr lang="en-US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εξαρτώνται. Δηλαδή, δίνουν πληροφορίες σχετικά με κάποια από τις επιρρηματικές έννοιες: χρόνο, αιτία, σκοπό, αναφορά, προϋπόθεση ή όρο, αποτέλεσμα,</a:t>
            </a:r>
            <a:r>
              <a:rPr lang="en-US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εναντίωση ή παραχώρηση</a:t>
            </a:r>
            <a:r>
              <a:rPr lang="en-US" sz="2200" b="0" i="0" u="none" strike="noStrike" baseline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, </a:t>
            </a: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π.χ. </a:t>
            </a:r>
            <a:r>
              <a:rPr lang="el-GR" sz="22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Θα επιστρέψω στο σπίτι, όταν τελειώσω τις δουλειές μου.</a:t>
            </a:r>
            <a:endParaRPr lang="en-US" sz="2200" i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Τα είδη των επιρρηματικών προτάσεων: </a:t>
            </a:r>
          </a:p>
          <a:p>
            <a:r>
              <a:rPr lang="el-GR" sz="22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•</a:t>
            </a:r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χρονικές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•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αιτιολογικές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•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τελικές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</a:t>
            </a:r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                        </a:t>
            </a:r>
          </a:p>
          <a:p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	</a:t>
            </a:r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•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επιρρηματικές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αναφορικές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•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υποθετικές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•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αποτελεσματικές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     </a:t>
            </a:r>
          </a:p>
          <a:p>
            <a:r>
              <a:rPr lang="el-GR" sz="2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	•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εναντιωματικές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ή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i="0" u="none" strike="noStrike" baseline="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παραχωρητικές</a:t>
            </a:r>
            <a:endParaRPr lang="el-GR" sz="2200" b="1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381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166687" y="351234"/>
            <a:ext cx="11858625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ΕΙΔΙΚΕΣ</a:t>
            </a: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Ειδικές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ονομάζονται οι δευτερεύουσες ονοματικές προτάσεις που συμπληρώνουν το περιεχόμενο μονολεκτικών ή περιφραστικών ρημάτων ή άλλων όρων της πρότασης, π.χ.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Πιστεύω ότι λέει την αλήθεια.</a:t>
            </a:r>
          </a:p>
          <a:p>
            <a:pPr algn="l"/>
            <a:endParaRPr lang="el-GR" sz="500" b="1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200" b="1" i="0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εισάγονται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με: τους συνδέσμους </a:t>
            </a:r>
            <a:r>
              <a:rPr lang="el-GR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ότι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l-GR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πως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l-GR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που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(διαφ. 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α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πό το αναφ.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ό,τι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και τα ερωτημ.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πώς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πού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)</a:t>
            </a:r>
          </a:p>
          <a:p>
            <a:pPr marL="342900" indent="-342900" algn="l">
              <a:buFontTx/>
              <a:buChar char="-"/>
            </a:pPr>
            <a:endParaRPr lang="el-GR" sz="5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200" b="1" i="0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εξαρτώνται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από: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</a:p>
          <a:p>
            <a:pPr algn="l"/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    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1. ρήματα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λέ(γ)ω, δείχνω, αντιλαμβάνομαι, διαπιστώνω, γνωρίζω, αγνοώ,  </a:t>
            </a:r>
          </a:p>
          <a:p>
            <a:pPr algn="l"/>
            <a:r>
              <a:rPr lang="el-GR" sz="22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 	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νομίζω, υποθέτω, θεωρώ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κ.λπ. </a:t>
            </a: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    2. περιφράσεις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έχω την άποψη, έχω τη γνώμη, είμαι σίγουρος, είμαι βέβαιος</a:t>
            </a: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    3. απρόσωπα ρήματα 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μ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ε παρόμοια σημασία, π.χ.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πιστεύεται, φαίνεται,  </a:t>
            </a:r>
          </a:p>
          <a:p>
            <a:pPr algn="l"/>
            <a:r>
              <a:rPr lang="el-GR" sz="22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λέγεται, φέρεται, νομίζεται</a:t>
            </a: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    4. απρόσωπες εκφράσεις με συγγενική σημασία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,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π.χ.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είναι γνωστό, είναι </a:t>
            </a:r>
          </a:p>
          <a:p>
            <a:pPr algn="l"/>
            <a:r>
              <a:rPr lang="el-GR" sz="22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βέβαιο, είναι αποδεκτό</a:t>
            </a:r>
            <a:endParaRPr lang="el-GR" sz="2200" i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    5. ουσιαστικά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γνώση, φήμη, βεβαιότητα, πληροφορία, διάδοση </a:t>
            </a:r>
          </a:p>
          <a:p>
            <a:pPr algn="l"/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   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6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αντωνυ</a:t>
            </a:r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μίες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δεικτικές ή αόριστες ουδετέρου γένους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αυτό, εκείνο, κάτι, ένα</a:t>
            </a:r>
          </a:p>
          <a:p>
            <a:pPr algn="l"/>
            <a:endParaRPr lang="el-GR" sz="500" i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έχουν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άρνηση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δε(ν)</a:t>
            </a:r>
            <a:endParaRPr lang="el-GR" sz="2200" b="0" i="0" u="none" strike="noStrike" baseline="0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161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605150"/>
            <a:ext cx="114490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ΕΙΔΙΚΕΣ</a:t>
            </a:r>
          </a:p>
          <a:p>
            <a:pPr algn="ctr"/>
            <a:endParaRPr lang="el-GR" sz="22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22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Λειτουργούν συντακτικά ως: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Αντικείμενο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προσωπικά ρήματα ή περιφράσεις, π.χ. </a:t>
            </a:r>
            <a:r>
              <a:rPr kumimoji="0" lang="el-GR" sz="2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Θεωρώ ότι ο κατηγορούμενος δεν λέει την αλήθεια.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Υποκείμενο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απρόσωπα ρήματα και απρόσωπες εκφράσεις, π.χ. </a:t>
            </a:r>
            <a:r>
              <a:rPr kumimoji="0" lang="el-GR" sz="2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Φημολογείται έντονα ότι επίκειται ανασχηματισμός στην κυβέρνηση.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Επεξήγηση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ουσιαστικά και αντωνυμίες, π.χ. </a:t>
            </a:r>
            <a:r>
              <a:rPr kumimoji="0" lang="el-GR" sz="2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Εκείνο προκάλεσε εντύπωση σε όλους, ότι δεν ήρθε στη συνάντηση.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alatino Linotype" panose="02040502050505030304" pitchFamily="18" charset="0"/>
            </a:endParaRPr>
          </a:p>
          <a:p>
            <a:pPr algn="just"/>
            <a:endParaRPr lang="el-GR" sz="22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0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296917"/>
            <a:ext cx="1144905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ΕΙΔΙΚΕΣ</a:t>
            </a:r>
          </a:p>
          <a:p>
            <a:pPr algn="ctr"/>
            <a:endParaRPr lang="el-GR" sz="22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200" b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2200" b="0" i="0" u="none" strike="noStrike" baseline="0" dirty="0">
                <a:solidFill>
                  <a:srgbClr val="FF00FF"/>
                </a:solidFill>
                <a:latin typeface="Palatino Linotype" panose="02040502050505030304" pitchFamily="18" charset="0"/>
              </a:rPr>
              <a:t>✔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Η ειδική πρόταση ως επεξήγηση χωρίζεται στο γραπτό λόγο πάντοτε με κόμμα, το οποίο στον προφορικό λόγο αντιστοιχεί με παύση, 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π.χ. </a:t>
            </a:r>
            <a:r>
              <a:rPr lang="el-GR" sz="22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Εκείνο προκάλεσε εντύπωση σε όλους, ότι δεν ήρθε στη συνάντηση. </a:t>
            </a:r>
            <a:endParaRPr lang="el-GR" sz="22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el-GR" sz="22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2200" b="0" i="0" u="none" strike="noStrike" baseline="0" dirty="0">
                <a:solidFill>
                  <a:srgbClr val="FF00FF"/>
                </a:solidFill>
                <a:latin typeface="Palatino Linotype" panose="02040502050505030304" pitchFamily="18" charset="0"/>
              </a:rPr>
              <a:t>✔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Μια ειδική πρόταση πολύ σπάνια μπορεί να λειτουργεί ως κατηγορούμενο, π.χ. </a:t>
            </a:r>
          </a:p>
          <a:p>
            <a:pPr algn="just"/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Τα παιδιά φαίνονται ότι δεν έχουν διαβάσει το μάθημα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 Υ Ρ Κ (= αδιάβαστα)</a:t>
            </a:r>
          </a:p>
          <a:p>
            <a:pPr algn="just"/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αλλά: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Φαίνεται ότι τα παιδιά δεν έχουν διαβάσει το μάθημα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 Ρ Υ</a:t>
            </a:r>
          </a:p>
          <a:p>
            <a:pPr algn="just"/>
            <a:endParaRPr lang="el-GR" sz="22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2200" b="0" i="0" u="none" strike="noStrike" baseline="0" dirty="0">
                <a:solidFill>
                  <a:srgbClr val="FF00FF"/>
                </a:solidFill>
                <a:latin typeface="Palatino Linotype" panose="02040502050505030304" pitchFamily="18" charset="0"/>
              </a:rPr>
              <a:t>✔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Ως ειδικός χρησιμοποιείται κάποτε και ο σύνδεσμος και. Στην περίπτωση αυτή το ρήμα έχει τη σημασία του αισθάνομαι ή νομίζω, π.χ.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Τον άκουσα και μιλούσε για τη θάλασσα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 (= που μιλούσε...)</a:t>
            </a:r>
          </a:p>
          <a:p>
            <a:pPr algn="just"/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Λες και το έκανε επίτηδες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 (= νομίζεις ότι το έκανε επίτηδες)</a:t>
            </a:r>
            <a:endParaRPr lang="el-GR" sz="22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19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605150"/>
            <a:ext cx="1171575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ΒΟΥΛΗΤΙΚΕΣ</a:t>
            </a: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Βουλητ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ικές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ονομάζονται οι δευτερεύουσες ονοματικές προτάσεις που συμπληρώνουν το περιεχόμενο μονολεκτικών ή περιφραστικών ρημάτων ή άλλων όρων της πρότασης, π.χ. 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Θέλω πολύ να πάω στην εκδρομή του σχολείου</a:t>
            </a:r>
            <a:r>
              <a:rPr lang="el-GR" sz="2200" b="1" dirty="0">
                <a:latin typeface="Palatino Linotype" panose="02040502050505030304" pitchFamily="18" charset="0"/>
              </a:rPr>
              <a:t>.</a:t>
            </a:r>
            <a:endParaRPr lang="el-GR" sz="2200" b="0" i="1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endParaRPr lang="el-GR" sz="500" b="1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200" b="1" i="0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εισάγονται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με: το μόριο </a:t>
            </a:r>
            <a:r>
              <a:rPr 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να</a:t>
            </a:r>
            <a:endParaRPr lang="el-GR" sz="22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endParaRPr lang="el-GR" sz="5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200" b="1" i="0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εξαρτώνται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από: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1. ρήματα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θέλω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μπορώ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αναγκάζομαι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ζητώ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οφείλω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εμποδίζω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</a:t>
            </a:r>
            <a:r>
              <a:rPr lang="el-GR" sz="220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απαγορεύω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επιτρέπω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κ.ά.</a:t>
            </a: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2. περιφράσεις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έχω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ανάγκη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έχω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διάθεση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είμαι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έτοιμος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έχω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καιρό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έχω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σκοπό</a:t>
            </a:r>
            <a:endParaRPr lang="el-GR" sz="2200" b="0" i="1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3. απρόσωπα ρήματα 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μ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ε παρόμοια σημασία, π.χ.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πρέπει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μπορεί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χρειάζεται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απαγορεύεται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επιτρέπεται</a:t>
            </a:r>
            <a:endParaRPr lang="el-GR" sz="2200" b="0" i="1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4. απρόσωπες εκφράσεις με συγγενική σημασία</a:t>
            </a:r>
            <a:r>
              <a:rPr lang="el-GR" sz="2200" dirty="0">
                <a:solidFill>
                  <a:srgbClr val="000000"/>
                </a:solidFill>
                <a:latin typeface="Palatino Linotype" panose="02040502050505030304" pitchFamily="18" charset="0"/>
              </a:rPr>
              <a:t>,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π.χ.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είναι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δυνατό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είναι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ανάγκη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είναι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ντροπή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είναι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καλύτερα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είναι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ώρα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είναι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καιρός</a:t>
            </a:r>
            <a:endParaRPr lang="el-GR" sz="2200" i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5. ουσιαστικά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ανάγκη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σκοπός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θέληση</a:t>
            </a:r>
            <a:r>
              <a:rPr lang="el-GR" sz="22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200" b="0" i="1" u="none" strike="noStrike" baseline="0" dirty="0">
                <a:latin typeface="Palatino Linotype" panose="02040502050505030304" pitchFamily="18" charset="0"/>
              </a:rPr>
              <a:t>διάθεση</a:t>
            </a:r>
            <a:r>
              <a:rPr lang="el-GR" sz="22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</a:p>
          <a:p>
            <a:pPr algn="l"/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6. 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αντωνυ</a:t>
            </a:r>
            <a:r>
              <a:rPr lang="el-GR" sz="22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μίες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δεικτικές ή αόριστες ουδετέρου γένους</a:t>
            </a:r>
            <a:r>
              <a:rPr lang="el-GR" sz="22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 </a:t>
            </a:r>
            <a:r>
              <a:rPr lang="el-GR" sz="2200" b="0" i="1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αυτό, εκείνο, κάτι, ένα</a:t>
            </a:r>
          </a:p>
          <a:p>
            <a:pPr algn="l"/>
            <a:endParaRPr lang="el-GR" sz="500" i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έχουν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άρνηση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μη</a:t>
            </a:r>
            <a:r>
              <a:rPr lang="el-GR" sz="2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(ν)</a:t>
            </a:r>
            <a:endParaRPr lang="el-GR" sz="2200" b="0" i="0" u="none" strike="noStrike" baseline="0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3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605150"/>
            <a:ext cx="1144905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ΒΟΥΛΗΤΙΚΕΣ</a:t>
            </a: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Λειτουργούν συντακτικά ως: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Αντικείμενο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προσωπικά ρήματα ή περιφράσεις, π.χ.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Ο σκύλος μου θέλει συνεχώς να πηγαίνει βόλτα.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Υποκείμενο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απρόσωπα ρήματα και απρόσωπες εκφράσεις, π.χ.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Απαγορεύεται να καπνίζει κανείς σε εσωτερικούς χώρους.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</a:rPr>
              <a:t>Επεξήγηση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σε ουσιαστικά και αντωνυμίες, π.χ.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Αυτό μου ζητούσε διαρκώ</a:t>
            </a:r>
            <a:r>
              <a:rPr lang="el-GR" sz="2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ς ο αδερφός μου, να δανειστεί το καλύτερο παιχνίδι της συλλογής μου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alatino Linotype" panose="02040502050505030304" pitchFamily="18" charset="0"/>
            </a:endParaRPr>
          </a:p>
          <a:p>
            <a:pPr algn="just"/>
            <a:endParaRPr lang="el-GR" sz="24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54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371475" y="296917"/>
            <a:ext cx="1144905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ΒΟΥΛΗΤΙΚΕΣ</a:t>
            </a:r>
          </a:p>
          <a:p>
            <a:pPr algn="ctr"/>
            <a:endParaRPr lang="el-GR" sz="24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l"/>
            <a:endParaRPr lang="el-GR" sz="500" b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2400" b="0" i="0" u="none" strike="noStrike" baseline="0" dirty="0">
                <a:solidFill>
                  <a:srgbClr val="FF00FF"/>
                </a:solidFill>
                <a:latin typeface="Palatino Linotype" panose="02040502050505030304" pitchFamily="18" charset="0"/>
              </a:rPr>
              <a:t>✔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Οι βουλητικές προτάσεις δε χωρίζονται με κόμμα από τις προτάσεις που προσδιορίζουν, εκτός και αν λειτουργούν ως επεξηγήσεις. Το κόμμα τ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ότε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στον προφορικό λόγο αντιστοιχεί με παύση, 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π.χ.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alatino Linotype" panose="02040502050505030304" pitchFamily="18" charset="0"/>
              </a:rPr>
              <a:t>Αυτό μου ζητούσε διαρκώς ο αδερφός μου, να δανειστεί το καλύτερο παιχνίδι της συλλογής μου</a:t>
            </a:r>
            <a:r>
              <a:rPr lang="el-GR" sz="2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. </a:t>
            </a:r>
            <a:endParaRPr lang="el-GR" sz="24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el-GR" sz="24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2400" b="0" i="0" u="none" strike="noStrike" baseline="0" dirty="0">
                <a:solidFill>
                  <a:srgbClr val="FF00FF"/>
                </a:solidFill>
                <a:latin typeface="Palatino Linotype" panose="02040502050505030304" pitchFamily="18" charset="0"/>
              </a:rPr>
              <a:t>✔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Βουλητικές προτάσεις εισάγονται σπάνια και με τον σύνδεσμο και (= να), π.χ. 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Ο καιρός αρχίζει </a:t>
            </a:r>
            <a:r>
              <a:rPr lang="el-GR" sz="2400" b="1" i="1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και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αγριεύει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= 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Ο καιρός αρχίζει </a:t>
            </a:r>
            <a:r>
              <a:rPr lang="el-GR" sz="2400" b="1" i="1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να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αγριεύει</a:t>
            </a:r>
          </a:p>
          <a:p>
            <a:pPr algn="just"/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- Αν τύχει </a:t>
            </a:r>
            <a:r>
              <a:rPr lang="el-GR" sz="2400" b="1" i="1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και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 φύγω... = </a:t>
            </a:r>
            <a:r>
              <a:rPr lang="el-GR" sz="2400" i="1" dirty="0">
                <a:latin typeface="Palatino Linotype" panose="02040502050505030304" pitchFamily="18" charset="0"/>
              </a:rPr>
              <a:t>Α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ν τύχει </a:t>
            </a:r>
            <a:r>
              <a:rPr lang="el-GR" sz="2400" b="1" i="1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να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 φύγω…</a:t>
            </a:r>
            <a:endParaRPr lang="el-GR" sz="2400" b="0" i="1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0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9D9152-FC41-FA58-A280-82A0C3335E6B}"/>
              </a:ext>
            </a:extLst>
          </p:cNvPr>
          <p:cNvSpPr txBox="1"/>
          <p:nvPr/>
        </p:nvSpPr>
        <p:spPr>
          <a:xfrm>
            <a:off x="242887" y="567050"/>
            <a:ext cx="11706225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ΔΕΥΤΕΡΕΥΟΥΣΕΣ ΟΝΟΜΑΤΙΚΕΣ ΠΡΟΤΑΣΕΙΣ: ΕΝΔΟΙΑΣΤΙΚΕΣ</a:t>
            </a:r>
          </a:p>
          <a:p>
            <a:pPr algn="ctr"/>
            <a:endParaRPr lang="el-GR" sz="500" b="1" i="0" u="none" strike="noStrike" baseline="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Ενδοιαστ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ικές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ονομάζονται οι δευτερεύουσες ονοματικές προτάσεις που εκφράζουν ενδοιασμό (δηλ. δισταγμό) ή φόβο μήπως συμβεί κάποιο δυσάρεστο γεγονός ή, αντιθέτως, μήπως δεν συμβεί κάτι επιθυμητό, π.χ. 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Ανησυχ</a:t>
            </a:r>
            <a:r>
              <a:rPr lang="el-GR" sz="2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ώ μη ρίξει χαλάζι και χαλάσει η σοδειά μου – Φοβάμαι μήπως δεν προλάβουμε το τρένο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</a:t>
            </a:r>
          </a:p>
          <a:p>
            <a:pPr algn="l"/>
            <a:endParaRPr lang="el-GR" sz="500" b="1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>
              <a:buFontTx/>
              <a:buChar char="-"/>
            </a:pPr>
            <a:r>
              <a:rPr lang="el-GR" sz="2400" b="1" i="0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εισάγονται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με: 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τους ενδοιαστικούς/διστακτικούς συνδέσμους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μη(ν)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, </a:t>
            </a:r>
            <a:r>
              <a:rPr lang="el-G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να μη(ν), 	μήπως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endParaRPr lang="el-GR" sz="24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endParaRPr lang="el-GR" sz="500" b="0" i="0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l-GR" sz="2400" b="1" i="0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εξαρτώνται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από: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</a:p>
          <a:p>
            <a:pPr algn="l"/>
            <a:r>
              <a:rPr lang="el-GR" sz="2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1. ρήματα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φοβάμαι, ανησυχώ, φυλάγομαι, υποπτεύομαι, προσέχω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κ.ά.</a:t>
            </a:r>
          </a:p>
          <a:p>
            <a:pPr algn="l"/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2. περιφράσεις</a:t>
            </a:r>
            <a:r>
              <a:rPr lang="el-GR" sz="24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έχω</a:t>
            </a:r>
            <a:r>
              <a:rPr lang="el-GR" sz="2400" b="0" i="0" u="none" strike="noStrike" baseline="0" dirty="0">
                <a:latin typeface="Palatino Linotype" panose="02040502050505030304" pitchFamily="18" charset="0"/>
              </a:rPr>
              <a:t>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ανησυχία</a:t>
            </a:r>
            <a:r>
              <a:rPr lang="el-GR" sz="24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έχω</a:t>
            </a:r>
            <a:r>
              <a:rPr lang="el-GR" sz="2400" b="0" i="0" u="none" strike="noStrike" baseline="0" dirty="0">
                <a:latin typeface="Palatino Linotype" panose="02040502050505030304" pitchFamily="18" charset="0"/>
              </a:rPr>
              <a:t> (το)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φόβο</a:t>
            </a:r>
            <a:r>
              <a:rPr lang="el-GR" sz="2400" b="0" i="0" u="none" strike="noStrike" baseline="0" dirty="0">
                <a:latin typeface="Palatino Linotype" panose="02040502050505030304" pitchFamily="18" charset="0"/>
              </a:rPr>
              <a:t>,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έχω (την) υποψία</a:t>
            </a:r>
            <a:r>
              <a:rPr lang="el-GR" sz="2400" b="0" u="none" strike="noStrike" baseline="0" dirty="0">
                <a:latin typeface="Palatino Linotype" panose="02040502050505030304" pitchFamily="18" charset="0"/>
              </a:rPr>
              <a:t> κ.ά.</a:t>
            </a:r>
            <a:endParaRPr lang="el-GR" sz="2400" b="0" i="1" u="none" strike="noStrike" baseline="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l-GR" sz="2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3. απρόσωπα ρήματα</a:t>
            </a:r>
            <a:r>
              <a:rPr lang="el-GR" sz="2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 ή α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πρόσωπες εκφράσεις με συγγενική σημασία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,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	π.χ.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με ανησυχεί, με φοβίζει, με τρομάζει </a:t>
            </a:r>
            <a:r>
              <a:rPr lang="el-GR" sz="2400" b="0" u="none" strike="noStrike" baseline="0" dirty="0">
                <a:latin typeface="Palatino Linotype" panose="02040502050505030304" pitchFamily="18" charset="0"/>
              </a:rPr>
              <a:t>κ.ά.</a:t>
            </a:r>
            <a:endParaRPr lang="el-GR" sz="2400" i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l-GR" sz="2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4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. ουσιαστικά</a:t>
            </a:r>
            <a:r>
              <a:rPr lang="el-GR" sz="240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  <a:r>
              <a:rPr lang="el-GR" sz="2400" b="0" i="1" u="none" strike="noStrike" baseline="0" dirty="0">
                <a:latin typeface="Palatino Linotype" panose="02040502050505030304" pitchFamily="18" charset="0"/>
              </a:rPr>
              <a:t>φόβος, ανησυχία, αγων</a:t>
            </a:r>
            <a:r>
              <a:rPr lang="el-GR" sz="2400" i="1" dirty="0">
                <a:latin typeface="Palatino Linotype" panose="02040502050505030304" pitchFamily="18" charset="0"/>
              </a:rPr>
              <a:t>ία, υποψία, τρόμος, 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 </a:t>
            </a:r>
          </a:p>
          <a:p>
            <a:pPr algn="l"/>
            <a:r>
              <a:rPr lang="el-GR" sz="2400" i="1">
                <a:solidFill>
                  <a:srgbClr val="000000"/>
                </a:solidFill>
                <a:latin typeface="Palatino Linotype" panose="02040502050505030304" pitchFamily="18" charset="0"/>
              </a:rPr>
              <a:t>	</a:t>
            </a:r>
            <a:r>
              <a:rPr lang="el-GR" sz="2400" dirty="0">
                <a:solidFill>
                  <a:srgbClr val="000000"/>
                </a:solidFill>
                <a:latin typeface="Palatino Linotype" panose="02040502050505030304" pitchFamily="18" charset="0"/>
              </a:rPr>
              <a:t>5</a:t>
            </a:r>
            <a:r>
              <a:rPr lang="el-GR" sz="2400" b="0" i="0" u="none" strike="noStrike" baseline="0">
                <a:solidFill>
                  <a:srgbClr val="000000"/>
                </a:solidFill>
                <a:latin typeface="Palatino Linotype" panose="02040502050505030304" pitchFamily="18" charset="0"/>
              </a:rPr>
              <a:t>.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αντωνυ</a:t>
            </a:r>
            <a:r>
              <a:rPr lang="el-GR" sz="2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μίες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δεικτικές ή αόριστες ουδετέρου γένους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, π.χ. </a:t>
            </a:r>
            <a:r>
              <a:rPr lang="el-GR" sz="2400" b="0" i="1" strike="noStrike" baseline="0" dirty="0">
                <a:solidFill>
                  <a:srgbClr val="000000"/>
                </a:solidFill>
                <a:latin typeface="Palatino Linotype" panose="02040502050505030304" pitchFamily="18" charset="0"/>
              </a:rPr>
              <a:t>αυτό, εκείνο, 	κάτι, ένα</a:t>
            </a:r>
          </a:p>
        </p:txBody>
      </p:sp>
    </p:spTree>
    <p:extLst>
      <p:ext uri="{BB962C8B-B14F-4D97-AF65-F5344CB8AC3E}">
        <p14:creationId xmlns:p14="http://schemas.microsoft.com/office/powerpoint/2010/main" val="298574526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1322</Words>
  <Application>Microsoft Office PowerPoint</Application>
  <PresentationFormat>Ευρεία οθόνη</PresentationFormat>
  <Paragraphs>111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Palatino Linotype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Ηλίας Νέσσερης</dc:creator>
  <cp:lastModifiedBy>Ηλίας Νέσσερης</cp:lastModifiedBy>
  <cp:revision>6</cp:revision>
  <dcterms:created xsi:type="dcterms:W3CDTF">2025-09-21T21:31:58Z</dcterms:created>
  <dcterms:modified xsi:type="dcterms:W3CDTF">2025-11-13T22:16:01Z</dcterms:modified>
</cp:coreProperties>
</file>